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4" r:id="rId4"/>
    <p:sldId id="321" r:id="rId5"/>
    <p:sldId id="282" r:id="rId6"/>
    <p:sldId id="286" r:id="rId7"/>
    <p:sldId id="283" r:id="rId8"/>
    <p:sldId id="290" r:id="rId9"/>
    <p:sldId id="288" r:id="rId10"/>
    <p:sldId id="289" r:id="rId11"/>
    <p:sldId id="292" r:id="rId12"/>
    <p:sldId id="291" r:id="rId13"/>
    <p:sldId id="293" r:id="rId14"/>
    <p:sldId id="316" r:id="rId15"/>
    <p:sldId id="319" r:id="rId16"/>
    <p:sldId id="318" r:id="rId17"/>
    <p:sldId id="317" r:id="rId18"/>
    <p:sldId id="296" r:id="rId19"/>
    <p:sldId id="295" r:id="rId20"/>
    <p:sldId id="257" r:id="rId21"/>
    <p:sldId id="320" r:id="rId22"/>
    <p:sldId id="300" r:id="rId23"/>
    <p:sldId id="272" r:id="rId24"/>
    <p:sldId id="301" r:id="rId25"/>
    <p:sldId id="268" r:id="rId26"/>
    <p:sldId id="258" r:id="rId27"/>
    <p:sldId id="276" r:id="rId28"/>
    <p:sldId id="266" r:id="rId29"/>
    <p:sldId id="275" r:id="rId30"/>
    <p:sldId id="278" r:id="rId31"/>
    <p:sldId id="302" r:id="rId32"/>
    <p:sldId id="285" r:id="rId33"/>
    <p:sldId id="323" r:id="rId34"/>
    <p:sldId id="324" r:id="rId35"/>
    <p:sldId id="325" r:id="rId36"/>
    <p:sldId id="284" r:id="rId37"/>
    <p:sldId id="260" r:id="rId38"/>
    <p:sldId id="280" r:id="rId39"/>
    <p:sldId id="326" r:id="rId40"/>
    <p:sldId id="269" r:id="rId41"/>
    <p:sldId id="327" r:id="rId42"/>
    <p:sldId id="328" r:id="rId43"/>
    <p:sldId id="336" r:id="rId44"/>
    <p:sldId id="309" r:id="rId45"/>
    <p:sldId id="310" r:id="rId46"/>
    <p:sldId id="311" r:id="rId47"/>
    <p:sldId id="279" r:id="rId48"/>
    <p:sldId id="312" r:id="rId49"/>
    <p:sldId id="281" r:id="rId50"/>
    <p:sldId id="337" r:id="rId51"/>
    <p:sldId id="330" r:id="rId52"/>
    <p:sldId id="331" r:id="rId53"/>
    <p:sldId id="277" r:id="rId54"/>
    <p:sldId id="332" r:id="rId55"/>
    <p:sldId id="333" r:id="rId56"/>
    <p:sldId id="334" r:id="rId57"/>
    <p:sldId id="335" r:id="rId58"/>
    <p:sldId id="313" r:id="rId59"/>
    <p:sldId id="32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CFAFE7"/>
    <a:srgbClr val="8F45C7"/>
    <a:srgbClr val="EA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0CE2DE-5852-4B99-974D-7BC845F5FD6B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EA178682-6234-4F89-8E83-4F5DBE200D6E}">
      <dgm:prSet phldrT="[Text]" custT="1"/>
      <dgm:spPr>
        <a:solidFill>
          <a:srgbClr val="EAD5FF">
            <a:alpha val="89804"/>
          </a:srgbClr>
        </a:solidFill>
        <a:ln>
          <a:solidFill>
            <a:srgbClr val="8F45C7"/>
          </a:solidFill>
        </a:ln>
      </dgm:spPr>
      <dgm:t>
        <a:bodyPr/>
        <a:lstStyle/>
        <a:p>
          <a:r>
            <a:rPr lang="en-GB" sz="1800" b="1" dirty="0">
              <a:solidFill>
                <a:srgbClr val="7030A0"/>
              </a:solidFill>
            </a:rPr>
            <a:t>Large donation to the University of Leicester</a:t>
          </a:r>
        </a:p>
      </dgm:t>
    </dgm:pt>
    <dgm:pt modelId="{2F4D89EC-5809-4995-9FDA-0C9FF5E4EDF8}" type="parTrans" cxnId="{4142AC52-9FF3-45D7-B836-61D85124AC5C}">
      <dgm:prSet/>
      <dgm:spPr/>
      <dgm:t>
        <a:bodyPr/>
        <a:lstStyle/>
        <a:p>
          <a:endParaRPr lang="en-GB"/>
        </a:p>
      </dgm:t>
    </dgm:pt>
    <dgm:pt modelId="{2AF101E0-D704-4499-8C3A-2EDFB9BE4B82}" type="sibTrans" cxnId="{4142AC52-9FF3-45D7-B836-61D85124AC5C}">
      <dgm:prSet/>
      <dgm:spPr/>
      <dgm:t>
        <a:bodyPr/>
        <a:lstStyle/>
        <a:p>
          <a:endParaRPr lang="en-GB"/>
        </a:p>
      </dgm:t>
    </dgm:pt>
    <dgm:pt modelId="{2CA9CF52-9D79-4729-BED7-E7E22E916747}">
      <dgm:prSet phldrT="[Text]" custT="1"/>
      <dgm:spPr>
        <a:solidFill>
          <a:srgbClr val="EAD5FF">
            <a:alpha val="89804"/>
          </a:srgbClr>
        </a:solidFill>
        <a:ln>
          <a:solidFill>
            <a:srgbClr val="8F45C7"/>
          </a:solidFill>
        </a:ln>
      </dgm:spPr>
      <dgm:t>
        <a:bodyPr/>
        <a:lstStyle/>
        <a:p>
          <a:r>
            <a:rPr lang="en-GB" sz="1800" b="1" dirty="0">
              <a:solidFill>
                <a:srgbClr val="7030A0"/>
              </a:solidFill>
            </a:rPr>
            <a:t>High quality research to improve the health of this and future generations of Leicester’s children</a:t>
          </a:r>
        </a:p>
      </dgm:t>
    </dgm:pt>
    <dgm:pt modelId="{4995EAB2-397D-4843-AAF1-FE426BADA1CF}" type="parTrans" cxnId="{BB6F952B-3A7E-4724-9126-5D3D86181CEF}">
      <dgm:prSet/>
      <dgm:spPr/>
      <dgm:t>
        <a:bodyPr/>
        <a:lstStyle/>
        <a:p>
          <a:endParaRPr lang="en-GB"/>
        </a:p>
      </dgm:t>
    </dgm:pt>
    <dgm:pt modelId="{A40756B5-DCE2-466A-BC60-A5187DC2E530}" type="sibTrans" cxnId="{BB6F952B-3A7E-4724-9126-5D3D86181CEF}">
      <dgm:prSet/>
      <dgm:spPr/>
      <dgm:t>
        <a:bodyPr/>
        <a:lstStyle/>
        <a:p>
          <a:endParaRPr lang="en-GB"/>
        </a:p>
      </dgm:t>
    </dgm:pt>
    <dgm:pt modelId="{380363E5-D8AF-48A6-98E8-3F28F851FDC1}">
      <dgm:prSet custT="1"/>
      <dgm:spPr>
        <a:solidFill>
          <a:srgbClr val="EAD5FF">
            <a:alpha val="89804"/>
          </a:srgbClr>
        </a:solidFill>
        <a:ln>
          <a:solidFill>
            <a:srgbClr val="8F45C7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800" b="1" dirty="0">
            <a:solidFill>
              <a:srgbClr val="7030A0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b="1" dirty="0">
              <a:solidFill>
                <a:srgbClr val="7030A0"/>
              </a:solidFill>
            </a:rPr>
            <a:t>Studies exploring how early life experiences affect long-term health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800" b="1" dirty="0">
            <a:solidFill>
              <a:srgbClr val="7030A0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b="1" dirty="0">
              <a:solidFill>
                <a:srgbClr val="7030A0"/>
              </a:solidFill>
            </a:rPr>
            <a:t>Developing future leaders in Child Health Research in Leicester</a:t>
          </a:r>
        </a:p>
        <a:p>
          <a:pPr marL="0" lvl="0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dirty="0"/>
        </a:p>
      </dgm:t>
    </dgm:pt>
    <dgm:pt modelId="{59730338-EAED-44C1-91D2-AF990C9CAAA2}" type="parTrans" cxnId="{C9465846-20ED-413E-BCE9-8AB9FF08E46C}">
      <dgm:prSet/>
      <dgm:spPr/>
      <dgm:t>
        <a:bodyPr/>
        <a:lstStyle/>
        <a:p>
          <a:endParaRPr lang="en-GB"/>
        </a:p>
      </dgm:t>
    </dgm:pt>
    <dgm:pt modelId="{6E6056DC-6187-46D6-93E6-1855928D13D3}" type="sibTrans" cxnId="{C9465846-20ED-413E-BCE9-8AB9FF08E46C}">
      <dgm:prSet/>
      <dgm:spPr/>
      <dgm:t>
        <a:bodyPr/>
        <a:lstStyle/>
        <a:p>
          <a:endParaRPr lang="en-GB"/>
        </a:p>
      </dgm:t>
    </dgm:pt>
    <dgm:pt modelId="{C6791B15-7906-45AA-975C-4DEC763A09DD}" type="pres">
      <dgm:prSet presAssocID="{FF0CE2DE-5852-4B99-974D-7BC845F5FD6B}" presName="Name0" presStyleCnt="0">
        <dgm:presLayoutVars>
          <dgm:dir/>
          <dgm:resizeHandles val="exact"/>
        </dgm:presLayoutVars>
      </dgm:prSet>
      <dgm:spPr/>
    </dgm:pt>
    <dgm:pt modelId="{1F443070-A0B4-41AB-A083-9D0296F386E2}" type="pres">
      <dgm:prSet presAssocID="{EA178682-6234-4F89-8E83-4F5DBE200D6E}" presName="composite" presStyleCnt="0"/>
      <dgm:spPr/>
    </dgm:pt>
    <dgm:pt modelId="{4BBEEB1D-06A0-410A-AF3C-B09085E95D40}" type="pres">
      <dgm:prSet presAssocID="{EA178682-6234-4F89-8E83-4F5DBE200D6E}" presName="bgChev" presStyleLbl="node1" presStyleIdx="0" presStyleCnt="3" custLinFactY="-21595" custLinFactNeighborX="-129" custLinFactNeighborY="-100000"/>
      <dgm:spPr>
        <a:solidFill>
          <a:srgbClr val="8F45C7"/>
        </a:solidFill>
      </dgm:spPr>
    </dgm:pt>
    <dgm:pt modelId="{DE5D958A-5F5D-43DA-88C0-AFB297B2C292}" type="pres">
      <dgm:prSet presAssocID="{EA178682-6234-4F89-8E83-4F5DBE200D6E}" presName="txNode" presStyleLbl="fgAcc1" presStyleIdx="0" presStyleCnt="3" custScaleY="146880" custLinFactNeighborX="-1567" custLinFactNeighborY="-73782">
        <dgm:presLayoutVars>
          <dgm:bulletEnabled val="1"/>
        </dgm:presLayoutVars>
      </dgm:prSet>
      <dgm:spPr/>
    </dgm:pt>
    <dgm:pt modelId="{EAB37A64-60B8-4D18-9AF9-A4C190E9303C}" type="pres">
      <dgm:prSet presAssocID="{2AF101E0-D704-4499-8C3A-2EDFB9BE4B82}" presName="compositeSpace" presStyleCnt="0"/>
      <dgm:spPr/>
    </dgm:pt>
    <dgm:pt modelId="{F04A647C-87C6-4DB1-838A-DC05F6AF5601}" type="pres">
      <dgm:prSet presAssocID="{2CA9CF52-9D79-4729-BED7-E7E22E916747}" presName="composite" presStyleCnt="0"/>
      <dgm:spPr/>
    </dgm:pt>
    <dgm:pt modelId="{2616DF5E-523E-4C85-8987-B4B69405688F}" type="pres">
      <dgm:prSet presAssocID="{2CA9CF52-9D79-4729-BED7-E7E22E916747}" presName="bgChev" presStyleLbl="node1" presStyleIdx="1" presStyleCnt="3" custLinFactY="-21595" custLinFactNeighborX="-129" custLinFactNeighborY="-100000"/>
      <dgm:spPr>
        <a:solidFill>
          <a:srgbClr val="8F45C7"/>
        </a:solidFill>
      </dgm:spPr>
    </dgm:pt>
    <dgm:pt modelId="{DB70BFFE-08D3-44DA-910E-6B9185E73D81}" type="pres">
      <dgm:prSet presAssocID="{2CA9CF52-9D79-4729-BED7-E7E22E916747}" presName="txNode" presStyleLbl="fgAcc1" presStyleIdx="1" presStyleCnt="3" custScaleX="101673" custScaleY="223252" custLinFactNeighborX="-390" custLinFactNeighborY="-32690">
        <dgm:presLayoutVars>
          <dgm:bulletEnabled val="1"/>
        </dgm:presLayoutVars>
      </dgm:prSet>
      <dgm:spPr/>
    </dgm:pt>
    <dgm:pt modelId="{FC178FEC-9DEE-4688-9CE0-DDF328BA0004}" type="pres">
      <dgm:prSet presAssocID="{A40756B5-DCE2-466A-BC60-A5187DC2E530}" presName="compositeSpace" presStyleCnt="0"/>
      <dgm:spPr/>
    </dgm:pt>
    <dgm:pt modelId="{6DBAAEAC-A6B9-48F6-BF32-B2B5EAF93D83}" type="pres">
      <dgm:prSet presAssocID="{380363E5-D8AF-48A6-98E8-3F28F851FDC1}" presName="composite" presStyleCnt="0"/>
      <dgm:spPr/>
    </dgm:pt>
    <dgm:pt modelId="{9AED349F-6B5B-4F2A-B9D4-5A74ACA5EB00}" type="pres">
      <dgm:prSet presAssocID="{380363E5-D8AF-48A6-98E8-3F28F851FDC1}" presName="bgChev" presStyleLbl="node1" presStyleIdx="2" presStyleCnt="3" custScaleX="126175" custLinFactY="-23987" custLinFactNeighborX="-756" custLinFactNeighborY="-100000"/>
      <dgm:spPr>
        <a:solidFill>
          <a:srgbClr val="8F45C7"/>
        </a:solidFill>
      </dgm:spPr>
    </dgm:pt>
    <dgm:pt modelId="{3533E79C-96DE-4315-A624-10E9C8726851}" type="pres">
      <dgm:prSet presAssocID="{380363E5-D8AF-48A6-98E8-3F28F851FDC1}" presName="txNode" presStyleLbl="fgAcc1" presStyleIdx="2" presStyleCnt="3" custScaleX="126245" custScaleY="251407" custLinFactNeighborX="2382" custLinFactNeighborY="-23086">
        <dgm:presLayoutVars>
          <dgm:bulletEnabled val="1"/>
        </dgm:presLayoutVars>
      </dgm:prSet>
      <dgm:spPr/>
    </dgm:pt>
  </dgm:ptLst>
  <dgm:cxnLst>
    <dgm:cxn modelId="{BB6F952B-3A7E-4724-9126-5D3D86181CEF}" srcId="{FF0CE2DE-5852-4B99-974D-7BC845F5FD6B}" destId="{2CA9CF52-9D79-4729-BED7-E7E22E916747}" srcOrd="1" destOrd="0" parTransId="{4995EAB2-397D-4843-AAF1-FE426BADA1CF}" sibTransId="{A40756B5-DCE2-466A-BC60-A5187DC2E530}"/>
    <dgm:cxn modelId="{C9465846-20ED-413E-BCE9-8AB9FF08E46C}" srcId="{FF0CE2DE-5852-4B99-974D-7BC845F5FD6B}" destId="{380363E5-D8AF-48A6-98E8-3F28F851FDC1}" srcOrd="2" destOrd="0" parTransId="{59730338-EAED-44C1-91D2-AF990C9CAAA2}" sibTransId="{6E6056DC-6187-46D6-93E6-1855928D13D3}"/>
    <dgm:cxn modelId="{4142AC52-9FF3-45D7-B836-61D85124AC5C}" srcId="{FF0CE2DE-5852-4B99-974D-7BC845F5FD6B}" destId="{EA178682-6234-4F89-8E83-4F5DBE200D6E}" srcOrd="0" destOrd="0" parTransId="{2F4D89EC-5809-4995-9FDA-0C9FF5E4EDF8}" sibTransId="{2AF101E0-D704-4499-8C3A-2EDFB9BE4B82}"/>
    <dgm:cxn modelId="{D3167E8E-1856-405F-972D-30ADC4B27034}" type="presOf" srcId="{380363E5-D8AF-48A6-98E8-3F28F851FDC1}" destId="{3533E79C-96DE-4315-A624-10E9C8726851}" srcOrd="0" destOrd="0" presId="urn:microsoft.com/office/officeart/2005/8/layout/chevronAccent+Icon"/>
    <dgm:cxn modelId="{10AD9FA5-F85A-40F4-8BFC-6685D01F5B69}" type="presOf" srcId="{EA178682-6234-4F89-8E83-4F5DBE200D6E}" destId="{DE5D958A-5F5D-43DA-88C0-AFB297B2C292}" srcOrd="0" destOrd="0" presId="urn:microsoft.com/office/officeart/2005/8/layout/chevronAccent+Icon"/>
    <dgm:cxn modelId="{BAA9D9AB-F6B5-4AF3-925D-3AD1DD94EF7A}" type="presOf" srcId="{2CA9CF52-9D79-4729-BED7-E7E22E916747}" destId="{DB70BFFE-08D3-44DA-910E-6B9185E73D81}" srcOrd="0" destOrd="0" presId="urn:microsoft.com/office/officeart/2005/8/layout/chevronAccent+Icon"/>
    <dgm:cxn modelId="{A714AFBE-6530-49EA-8C82-D4ADDD5F7780}" type="presOf" srcId="{FF0CE2DE-5852-4B99-974D-7BC845F5FD6B}" destId="{C6791B15-7906-45AA-975C-4DEC763A09DD}" srcOrd="0" destOrd="0" presId="urn:microsoft.com/office/officeart/2005/8/layout/chevronAccent+Icon"/>
    <dgm:cxn modelId="{6FF4E1A8-7A25-4DD9-A7EA-1204F39A9E5C}" type="presParOf" srcId="{C6791B15-7906-45AA-975C-4DEC763A09DD}" destId="{1F443070-A0B4-41AB-A083-9D0296F386E2}" srcOrd="0" destOrd="0" presId="urn:microsoft.com/office/officeart/2005/8/layout/chevronAccent+Icon"/>
    <dgm:cxn modelId="{4CEE0EDA-5ED1-4F20-8FF6-C3E912F49777}" type="presParOf" srcId="{1F443070-A0B4-41AB-A083-9D0296F386E2}" destId="{4BBEEB1D-06A0-410A-AF3C-B09085E95D40}" srcOrd="0" destOrd="0" presId="urn:microsoft.com/office/officeart/2005/8/layout/chevronAccent+Icon"/>
    <dgm:cxn modelId="{2B4E82E4-FA46-41F5-93D9-998AE7A4B6F3}" type="presParOf" srcId="{1F443070-A0B4-41AB-A083-9D0296F386E2}" destId="{DE5D958A-5F5D-43DA-88C0-AFB297B2C292}" srcOrd="1" destOrd="0" presId="urn:microsoft.com/office/officeart/2005/8/layout/chevronAccent+Icon"/>
    <dgm:cxn modelId="{EDB6A9ED-6749-4102-9B22-E125C542EBE7}" type="presParOf" srcId="{C6791B15-7906-45AA-975C-4DEC763A09DD}" destId="{EAB37A64-60B8-4D18-9AF9-A4C190E9303C}" srcOrd="1" destOrd="0" presId="urn:microsoft.com/office/officeart/2005/8/layout/chevronAccent+Icon"/>
    <dgm:cxn modelId="{823E77BB-49EA-4097-8F58-4087E323FE04}" type="presParOf" srcId="{C6791B15-7906-45AA-975C-4DEC763A09DD}" destId="{F04A647C-87C6-4DB1-838A-DC05F6AF5601}" srcOrd="2" destOrd="0" presId="urn:microsoft.com/office/officeart/2005/8/layout/chevronAccent+Icon"/>
    <dgm:cxn modelId="{7669CEEB-FB5C-4AF3-BF1D-305F2D66147C}" type="presParOf" srcId="{F04A647C-87C6-4DB1-838A-DC05F6AF5601}" destId="{2616DF5E-523E-4C85-8987-B4B69405688F}" srcOrd="0" destOrd="0" presId="urn:microsoft.com/office/officeart/2005/8/layout/chevronAccent+Icon"/>
    <dgm:cxn modelId="{8F2E6755-08FE-4724-A84B-B51F45D9CB56}" type="presParOf" srcId="{F04A647C-87C6-4DB1-838A-DC05F6AF5601}" destId="{DB70BFFE-08D3-44DA-910E-6B9185E73D81}" srcOrd="1" destOrd="0" presId="urn:microsoft.com/office/officeart/2005/8/layout/chevronAccent+Icon"/>
    <dgm:cxn modelId="{9CF1013F-8D71-4E1A-88D0-455F7EF6C4D5}" type="presParOf" srcId="{C6791B15-7906-45AA-975C-4DEC763A09DD}" destId="{FC178FEC-9DEE-4688-9CE0-DDF328BA0004}" srcOrd="3" destOrd="0" presId="urn:microsoft.com/office/officeart/2005/8/layout/chevronAccent+Icon"/>
    <dgm:cxn modelId="{E4F2F5E9-0067-4EC6-AF45-9160C0032A76}" type="presParOf" srcId="{C6791B15-7906-45AA-975C-4DEC763A09DD}" destId="{6DBAAEAC-A6B9-48F6-BF32-B2B5EAF93D83}" srcOrd="4" destOrd="0" presId="urn:microsoft.com/office/officeart/2005/8/layout/chevronAccent+Icon"/>
    <dgm:cxn modelId="{CE2DF7E3-BB97-4951-996A-6A696C8977CB}" type="presParOf" srcId="{6DBAAEAC-A6B9-48F6-BF32-B2B5EAF93D83}" destId="{9AED349F-6B5B-4F2A-B9D4-5A74ACA5EB00}" srcOrd="0" destOrd="0" presId="urn:microsoft.com/office/officeart/2005/8/layout/chevronAccent+Icon"/>
    <dgm:cxn modelId="{EF8E61B4-CF74-42D2-828C-D9666AE62F98}" type="presParOf" srcId="{6DBAAEAC-A6B9-48F6-BF32-B2B5EAF93D83}" destId="{3533E79C-96DE-4315-A624-10E9C8726851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Nutritionally complete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Boosts the immune system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Benefits long term health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LinFactNeighborX="515" custLinFactNeighborY="46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LinFactNeighborX="46806" custLinFactNeighborY="-929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Benefits for mother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Societal benefits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2"/>
      <dgm:spPr/>
    </dgm:pt>
    <dgm:pt modelId="{DB6F0929-0E66-432C-85FE-DC532143409F}" type="pres">
      <dgm:prSet presAssocID="{34BBD08F-D066-477D-BFC0-F392CC2BDD29}" presName="parentText" presStyleLbl="node1" presStyleIdx="0" presStyleCnt="2" custScaleX="142857" custScaleY="172041" custLinFactNeighborX="515" custLinFactNeighborY="-5999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2" custScaleY="160942" custLinFactY="-7016" custLinFactNeighborY="-100000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2"/>
      <dgm:spPr/>
    </dgm:pt>
    <dgm:pt modelId="{8F67EAC5-013D-4C7B-B58E-E369130636E2}" type="pres">
      <dgm:prSet presAssocID="{71E5EF7F-FE6C-43EE-84EE-6743C66B2EE2}" presName="parentText" presStyleLbl="node1" presStyleIdx="1" presStyleCnt="2" custScaleX="142857" custScaleY="181179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2" custScaleY="145394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Often a good weight and size at birth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Immaturities are not always obvious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Immature suck-swallow-breathe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LinFactNeighborX="515" custLinFactNeighborY="46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LinFactNeighborX="46806" custLinFactNeighborY="-929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Immature nervous system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Less likely to breastfeed successfully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2"/>
      <dgm:spPr/>
    </dgm:pt>
    <dgm:pt modelId="{DB6F0929-0E66-432C-85FE-DC532143409F}" type="pres">
      <dgm:prSet presAssocID="{34BBD08F-D066-477D-BFC0-F392CC2BDD29}" presName="parentText" presStyleLbl="node1" presStyleIdx="0" presStyleCnt="2" custScaleX="142857" custScaleY="172041" custLinFactNeighborX="515" custLinFactNeighborY="-5999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2" custScaleY="160942" custLinFactY="-7016" custLinFactNeighborY="-100000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2"/>
      <dgm:spPr/>
    </dgm:pt>
    <dgm:pt modelId="{8F67EAC5-013D-4C7B-B58E-E369130636E2}" type="pres">
      <dgm:prSet presAssocID="{71E5EF7F-FE6C-43EE-84EE-6743C66B2EE2}" presName="parentText" presStyleLbl="node1" presStyleIdx="1" presStyleCnt="2" custScaleX="142857" custScaleY="181179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2" custScaleY="145394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CF26290-B131-4497-81AA-453DFCDB6C0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5744CA5-9E13-4EBA-A8A4-8146F547D892}">
      <dgm:prSet phldrT="[Text]" custT="1"/>
      <dgm:spPr>
        <a:solidFill>
          <a:srgbClr val="9E5ECE"/>
        </a:solidFill>
      </dgm:spPr>
      <dgm:t>
        <a:bodyPr/>
        <a:lstStyle/>
        <a:p>
          <a:r>
            <a:rPr lang="en-US" sz="1600" b="1" dirty="0"/>
            <a:t>Health Care Professionals</a:t>
          </a:r>
          <a:endParaRPr lang="en-GB" sz="1600" b="1" dirty="0"/>
        </a:p>
      </dgm:t>
    </dgm:pt>
    <dgm:pt modelId="{3293E3ED-3023-4173-986B-969A38A39923}" type="parTrans" cxnId="{D5CCDEAB-34EE-4A07-8DAD-AC286C373CF5}">
      <dgm:prSet/>
      <dgm:spPr/>
      <dgm:t>
        <a:bodyPr/>
        <a:lstStyle/>
        <a:p>
          <a:endParaRPr lang="en-GB"/>
        </a:p>
      </dgm:t>
    </dgm:pt>
    <dgm:pt modelId="{0CDFDBE7-29FA-48FF-B301-EA72A3BD6581}" type="sibTrans" cxnId="{D5CCDEAB-34EE-4A07-8DAD-AC286C373CF5}">
      <dgm:prSet/>
      <dgm:spPr>
        <a:solidFill>
          <a:srgbClr val="D5B8EA"/>
        </a:solidFill>
      </dgm:spPr>
      <dgm:t>
        <a:bodyPr/>
        <a:lstStyle/>
        <a:p>
          <a:endParaRPr lang="en-GB"/>
        </a:p>
      </dgm:t>
    </dgm:pt>
    <dgm:pt modelId="{5217EC25-B70D-4047-92BF-3D89FDA1AAC3}">
      <dgm:prSet phldrT="[Text]" custT="1"/>
      <dgm:spPr>
        <a:solidFill>
          <a:srgbClr val="9E5ECE"/>
        </a:solidFill>
      </dgm:spPr>
      <dgm:t>
        <a:bodyPr/>
        <a:lstStyle/>
        <a:p>
          <a:r>
            <a:rPr lang="en-US" sz="2000" b="1" dirty="0"/>
            <a:t>Mother</a:t>
          </a:r>
          <a:endParaRPr lang="en-GB" sz="2000" b="1" dirty="0"/>
        </a:p>
      </dgm:t>
    </dgm:pt>
    <dgm:pt modelId="{430FC019-1EBC-4D85-9CEA-C1C00A969C15}" type="parTrans" cxnId="{048B5D69-1007-4ED4-A7EC-BA98E2EAC03B}">
      <dgm:prSet/>
      <dgm:spPr/>
      <dgm:t>
        <a:bodyPr/>
        <a:lstStyle/>
        <a:p>
          <a:endParaRPr lang="en-GB"/>
        </a:p>
      </dgm:t>
    </dgm:pt>
    <dgm:pt modelId="{B4256DDD-B1F2-4A9F-92DA-00FB01A12817}" type="sibTrans" cxnId="{048B5D69-1007-4ED4-A7EC-BA98E2EAC03B}">
      <dgm:prSet/>
      <dgm:spPr>
        <a:solidFill>
          <a:srgbClr val="D5B8EA"/>
        </a:solidFill>
      </dgm:spPr>
      <dgm:t>
        <a:bodyPr/>
        <a:lstStyle/>
        <a:p>
          <a:endParaRPr lang="en-GB"/>
        </a:p>
      </dgm:t>
    </dgm:pt>
    <dgm:pt modelId="{5E0F2EEC-F342-474D-BCD2-BC523563FC45}">
      <dgm:prSet phldrT="[Text]" custT="1"/>
      <dgm:spPr>
        <a:solidFill>
          <a:srgbClr val="9E5ECE"/>
        </a:solidFill>
      </dgm:spPr>
      <dgm:t>
        <a:bodyPr/>
        <a:lstStyle/>
        <a:p>
          <a:r>
            <a:rPr lang="en-US" sz="2000" b="1" dirty="0"/>
            <a:t>Policy</a:t>
          </a:r>
          <a:endParaRPr lang="en-GB" sz="2000" b="1" dirty="0"/>
        </a:p>
      </dgm:t>
    </dgm:pt>
    <dgm:pt modelId="{A014401D-59D6-41D8-8ABA-A3212671ED8A}" type="parTrans" cxnId="{F1742E1B-39DF-4D45-B50E-8CB735F46109}">
      <dgm:prSet/>
      <dgm:spPr/>
      <dgm:t>
        <a:bodyPr/>
        <a:lstStyle/>
        <a:p>
          <a:endParaRPr lang="en-GB"/>
        </a:p>
      </dgm:t>
    </dgm:pt>
    <dgm:pt modelId="{F3B5AC31-2761-4800-9C93-0D0CB124A6BA}" type="sibTrans" cxnId="{F1742E1B-39DF-4D45-B50E-8CB735F46109}">
      <dgm:prSet/>
      <dgm:spPr>
        <a:solidFill>
          <a:srgbClr val="D5B8EA"/>
        </a:solidFill>
      </dgm:spPr>
      <dgm:t>
        <a:bodyPr/>
        <a:lstStyle/>
        <a:p>
          <a:endParaRPr lang="en-GB"/>
        </a:p>
      </dgm:t>
    </dgm:pt>
    <dgm:pt modelId="{DA79C36E-99BF-4698-BB13-3A0C9B716149}">
      <dgm:prSet phldrT="[Text]" custT="1"/>
      <dgm:spPr>
        <a:solidFill>
          <a:srgbClr val="9E5ECE"/>
        </a:solidFill>
      </dgm:spPr>
      <dgm:t>
        <a:bodyPr/>
        <a:lstStyle/>
        <a:p>
          <a:r>
            <a:rPr lang="en-US" sz="2000" b="1" dirty="0"/>
            <a:t>Family</a:t>
          </a:r>
          <a:endParaRPr lang="en-GB" sz="2000" b="1" dirty="0"/>
        </a:p>
      </dgm:t>
    </dgm:pt>
    <dgm:pt modelId="{53A8A6F0-AAF8-4C75-B5DA-ABAD8ACC5061}" type="parTrans" cxnId="{2E3C3CDC-FB3B-4A09-81AA-8E7797A76DD2}">
      <dgm:prSet/>
      <dgm:spPr/>
      <dgm:t>
        <a:bodyPr/>
        <a:lstStyle/>
        <a:p>
          <a:endParaRPr lang="en-GB"/>
        </a:p>
      </dgm:t>
    </dgm:pt>
    <dgm:pt modelId="{6B25A719-CA81-4466-96BC-226B778BCCB8}" type="sibTrans" cxnId="{2E3C3CDC-FB3B-4A09-81AA-8E7797A76DD2}">
      <dgm:prSet/>
      <dgm:spPr>
        <a:solidFill>
          <a:srgbClr val="D5B8EA"/>
        </a:solidFill>
      </dgm:spPr>
      <dgm:t>
        <a:bodyPr/>
        <a:lstStyle/>
        <a:p>
          <a:endParaRPr lang="en-GB"/>
        </a:p>
      </dgm:t>
    </dgm:pt>
    <dgm:pt modelId="{9EBE5365-5D61-4701-AC97-6AE7BE5938A7}">
      <dgm:prSet phldrT="[Text]"/>
      <dgm:spPr>
        <a:blipFill dpi="0" rotWithShape="0">
          <a:blip xmlns:r="http://schemas.openxmlformats.org/officeDocument/2006/relationships" r:embed="rId1">
            <a:alphaModFix amt="97000"/>
          </a:blip>
          <a:srcRect/>
          <a:stretch>
            <a:fillRect/>
          </a:stretch>
        </a:blipFill>
        <a:ln>
          <a:solidFill>
            <a:srgbClr val="9E5ECE"/>
          </a:solidFill>
        </a:ln>
      </dgm:spPr>
      <dgm:t>
        <a:bodyPr/>
        <a:lstStyle/>
        <a:p>
          <a:endParaRPr lang="en-GB" dirty="0"/>
        </a:p>
      </dgm:t>
    </dgm:pt>
    <dgm:pt modelId="{E98735E2-C48A-4443-8988-1778A6F82E5A}" type="sibTrans" cxnId="{A7507C24-295D-4ED9-A583-D625286B9241}">
      <dgm:prSet/>
      <dgm:spPr/>
      <dgm:t>
        <a:bodyPr/>
        <a:lstStyle/>
        <a:p>
          <a:endParaRPr lang="en-GB"/>
        </a:p>
      </dgm:t>
    </dgm:pt>
    <dgm:pt modelId="{8FC4C8AE-A2ED-4F85-A80D-06231A2F7144}" type="parTrans" cxnId="{A7507C24-295D-4ED9-A583-D625286B9241}">
      <dgm:prSet/>
      <dgm:spPr/>
      <dgm:t>
        <a:bodyPr/>
        <a:lstStyle/>
        <a:p>
          <a:endParaRPr lang="en-GB"/>
        </a:p>
      </dgm:t>
    </dgm:pt>
    <dgm:pt modelId="{38FE0225-CD8D-4706-9FF0-73242F4C0A93}" type="pres">
      <dgm:prSet presAssocID="{7CF26290-B131-4497-81AA-453DFCDB6C0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6D64D18-F44F-438C-9469-5DA79A7A8762}" type="pres">
      <dgm:prSet presAssocID="{9EBE5365-5D61-4701-AC97-6AE7BE5938A7}" presName="centerShape" presStyleLbl="node0" presStyleIdx="0" presStyleCnt="1"/>
      <dgm:spPr/>
    </dgm:pt>
    <dgm:pt modelId="{7983EBF8-181F-4BA0-B0C4-D775B50A6C3C}" type="pres">
      <dgm:prSet presAssocID="{95744CA5-9E13-4EBA-A8A4-8146F547D892}" presName="node" presStyleLbl="node1" presStyleIdx="0" presStyleCnt="4" custScaleX="132607">
        <dgm:presLayoutVars>
          <dgm:bulletEnabled val="1"/>
        </dgm:presLayoutVars>
      </dgm:prSet>
      <dgm:spPr/>
    </dgm:pt>
    <dgm:pt modelId="{7BB19BA6-6A9D-4E0F-8240-715091441D28}" type="pres">
      <dgm:prSet presAssocID="{95744CA5-9E13-4EBA-A8A4-8146F547D892}" presName="dummy" presStyleCnt="0"/>
      <dgm:spPr/>
    </dgm:pt>
    <dgm:pt modelId="{30C801D1-C874-4F92-8B60-083689255938}" type="pres">
      <dgm:prSet presAssocID="{0CDFDBE7-29FA-48FF-B301-EA72A3BD6581}" presName="sibTrans" presStyleLbl="sibTrans2D1" presStyleIdx="0" presStyleCnt="4" custLinFactNeighborX="-2560" custLinFactNeighborY="1467"/>
      <dgm:spPr/>
    </dgm:pt>
    <dgm:pt modelId="{0C09A155-8997-4DEC-89DF-9804F17FB0F1}" type="pres">
      <dgm:prSet presAssocID="{5217EC25-B70D-4047-92BF-3D89FDA1AAC3}" presName="node" presStyleLbl="node1" presStyleIdx="1" presStyleCnt="4">
        <dgm:presLayoutVars>
          <dgm:bulletEnabled val="1"/>
        </dgm:presLayoutVars>
      </dgm:prSet>
      <dgm:spPr/>
    </dgm:pt>
    <dgm:pt modelId="{68527A58-9B3F-469B-B24D-8F1C56C3909D}" type="pres">
      <dgm:prSet presAssocID="{5217EC25-B70D-4047-92BF-3D89FDA1AAC3}" presName="dummy" presStyleCnt="0"/>
      <dgm:spPr/>
    </dgm:pt>
    <dgm:pt modelId="{D788CEBA-E0E7-4BFF-BBEB-291ACF3EEF71}" type="pres">
      <dgm:prSet presAssocID="{B4256DDD-B1F2-4A9F-92DA-00FB01A12817}" presName="sibTrans" presStyleLbl="sibTrans2D1" presStyleIdx="1" presStyleCnt="4"/>
      <dgm:spPr/>
    </dgm:pt>
    <dgm:pt modelId="{5538781E-F70D-4E82-A5FD-79075F63388F}" type="pres">
      <dgm:prSet presAssocID="{5E0F2EEC-F342-474D-BCD2-BC523563FC45}" presName="node" presStyleLbl="node1" presStyleIdx="2" presStyleCnt="4">
        <dgm:presLayoutVars>
          <dgm:bulletEnabled val="1"/>
        </dgm:presLayoutVars>
      </dgm:prSet>
      <dgm:spPr/>
    </dgm:pt>
    <dgm:pt modelId="{1ED3F0D2-82CA-4540-9EB0-0570F797B31B}" type="pres">
      <dgm:prSet presAssocID="{5E0F2EEC-F342-474D-BCD2-BC523563FC45}" presName="dummy" presStyleCnt="0"/>
      <dgm:spPr/>
    </dgm:pt>
    <dgm:pt modelId="{522C272A-4A59-47FA-BFA3-2ECEEC60657B}" type="pres">
      <dgm:prSet presAssocID="{F3B5AC31-2761-4800-9C93-0D0CB124A6BA}" presName="sibTrans" presStyleLbl="sibTrans2D1" presStyleIdx="2" presStyleCnt="4"/>
      <dgm:spPr/>
    </dgm:pt>
    <dgm:pt modelId="{37D8D63F-3DFF-47EA-AF79-28EE286EE87C}" type="pres">
      <dgm:prSet presAssocID="{DA79C36E-99BF-4698-BB13-3A0C9B716149}" presName="node" presStyleLbl="node1" presStyleIdx="3" presStyleCnt="4">
        <dgm:presLayoutVars>
          <dgm:bulletEnabled val="1"/>
        </dgm:presLayoutVars>
      </dgm:prSet>
      <dgm:spPr/>
    </dgm:pt>
    <dgm:pt modelId="{4D07F6BC-9CDC-484F-990F-90250DE9611D}" type="pres">
      <dgm:prSet presAssocID="{DA79C36E-99BF-4698-BB13-3A0C9B716149}" presName="dummy" presStyleCnt="0"/>
      <dgm:spPr/>
    </dgm:pt>
    <dgm:pt modelId="{D719E0C0-390A-49E3-BB8C-4A0836CCA4E2}" type="pres">
      <dgm:prSet presAssocID="{6B25A719-CA81-4466-96BC-226B778BCCB8}" presName="sibTrans" presStyleLbl="sibTrans2D1" presStyleIdx="3" presStyleCnt="4"/>
      <dgm:spPr/>
    </dgm:pt>
  </dgm:ptLst>
  <dgm:cxnLst>
    <dgm:cxn modelId="{5CA29F17-9DCD-4C4D-A750-37AF6F40CE42}" type="presOf" srcId="{7CF26290-B131-4497-81AA-453DFCDB6C05}" destId="{38FE0225-CD8D-4706-9FF0-73242F4C0A93}" srcOrd="0" destOrd="0" presId="urn:microsoft.com/office/officeart/2005/8/layout/radial6"/>
    <dgm:cxn modelId="{DCA9311A-3424-40BB-8A51-6F95254D990E}" type="presOf" srcId="{DA79C36E-99BF-4698-BB13-3A0C9B716149}" destId="{37D8D63F-3DFF-47EA-AF79-28EE286EE87C}" srcOrd="0" destOrd="0" presId="urn:microsoft.com/office/officeart/2005/8/layout/radial6"/>
    <dgm:cxn modelId="{F1742E1B-39DF-4D45-B50E-8CB735F46109}" srcId="{9EBE5365-5D61-4701-AC97-6AE7BE5938A7}" destId="{5E0F2EEC-F342-474D-BCD2-BC523563FC45}" srcOrd="2" destOrd="0" parTransId="{A014401D-59D6-41D8-8ABA-A3212671ED8A}" sibTransId="{F3B5AC31-2761-4800-9C93-0D0CB124A6BA}"/>
    <dgm:cxn modelId="{A7507C24-295D-4ED9-A583-D625286B9241}" srcId="{7CF26290-B131-4497-81AA-453DFCDB6C05}" destId="{9EBE5365-5D61-4701-AC97-6AE7BE5938A7}" srcOrd="0" destOrd="0" parTransId="{8FC4C8AE-A2ED-4F85-A80D-06231A2F7144}" sibTransId="{E98735E2-C48A-4443-8988-1778A6F82E5A}"/>
    <dgm:cxn modelId="{E6E70F2A-88E8-425D-8DEE-CD9C9E40ED52}" type="presOf" srcId="{5E0F2EEC-F342-474D-BCD2-BC523563FC45}" destId="{5538781E-F70D-4E82-A5FD-79075F63388F}" srcOrd="0" destOrd="0" presId="urn:microsoft.com/office/officeart/2005/8/layout/radial6"/>
    <dgm:cxn modelId="{D4FE6D35-2EAD-46E3-A211-C10F7DC980DB}" type="presOf" srcId="{9EBE5365-5D61-4701-AC97-6AE7BE5938A7}" destId="{16D64D18-F44F-438C-9469-5DA79A7A8762}" srcOrd="0" destOrd="0" presId="urn:microsoft.com/office/officeart/2005/8/layout/radial6"/>
    <dgm:cxn modelId="{14785C5C-C11A-4949-8D42-FC3150225140}" type="presOf" srcId="{F3B5AC31-2761-4800-9C93-0D0CB124A6BA}" destId="{522C272A-4A59-47FA-BFA3-2ECEEC60657B}" srcOrd="0" destOrd="0" presId="urn:microsoft.com/office/officeart/2005/8/layout/radial6"/>
    <dgm:cxn modelId="{A91D9364-68F8-4902-A57E-1B15F2B8E491}" type="presOf" srcId="{5217EC25-B70D-4047-92BF-3D89FDA1AAC3}" destId="{0C09A155-8997-4DEC-89DF-9804F17FB0F1}" srcOrd="0" destOrd="0" presId="urn:microsoft.com/office/officeart/2005/8/layout/radial6"/>
    <dgm:cxn modelId="{048B5D69-1007-4ED4-A7EC-BA98E2EAC03B}" srcId="{9EBE5365-5D61-4701-AC97-6AE7BE5938A7}" destId="{5217EC25-B70D-4047-92BF-3D89FDA1AAC3}" srcOrd="1" destOrd="0" parTransId="{430FC019-1EBC-4D85-9CEA-C1C00A969C15}" sibTransId="{B4256DDD-B1F2-4A9F-92DA-00FB01A12817}"/>
    <dgm:cxn modelId="{0484CD4C-6B5B-4B42-9F71-814B9D481927}" type="presOf" srcId="{0CDFDBE7-29FA-48FF-B301-EA72A3BD6581}" destId="{30C801D1-C874-4F92-8B60-083689255938}" srcOrd="0" destOrd="0" presId="urn:microsoft.com/office/officeart/2005/8/layout/radial6"/>
    <dgm:cxn modelId="{44182797-3228-464C-B7C8-6A3D962E3DDD}" type="presOf" srcId="{95744CA5-9E13-4EBA-A8A4-8146F547D892}" destId="{7983EBF8-181F-4BA0-B0C4-D775B50A6C3C}" srcOrd="0" destOrd="0" presId="urn:microsoft.com/office/officeart/2005/8/layout/radial6"/>
    <dgm:cxn modelId="{D5CCDEAB-34EE-4A07-8DAD-AC286C373CF5}" srcId="{9EBE5365-5D61-4701-AC97-6AE7BE5938A7}" destId="{95744CA5-9E13-4EBA-A8A4-8146F547D892}" srcOrd="0" destOrd="0" parTransId="{3293E3ED-3023-4173-986B-969A38A39923}" sibTransId="{0CDFDBE7-29FA-48FF-B301-EA72A3BD6581}"/>
    <dgm:cxn modelId="{32DF5EB9-EB7D-47F5-B501-96BA26B11933}" type="presOf" srcId="{6B25A719-CA81-4466-96BC-226B778BCCB8}" destId="{D719E0C0-390A-49E3-BB8C-4A0836CCA4E2}" srcOrd="0" destOrd="0" presId="urn:microsoft.com/office/officeart/2005/8/layout/radial6"/>
    <dgm:cxn modelId="{02625BD5-0F75-445C-ADC4-6E86EB175951}" type="presOf" srcId="{B4256DDD-B1F2-4A9F-92DA-00FB01A12817}" destId="{D788CEBA-E0E7-4BFF-BBEB-291ACF3EEF71}" srcOrd="0" destOrd="0" presId="urn:microsoft.com/office/officeart/2005/8/layout/radial6"/>
    <dgm:cxn modelId="{2E3C3CDC-FB3B-4A09-81AA-8E7797A76DD2}" srcId="{9EBE5365-5D61-4701-AC97-6AE7BE5938A7}" destId="{DA79C36E-99BF-4698-BB13-3A0C9B716149}" srcOrd="3" destOrd="0" parTransId="{53A8A6F0-AAF8-4C75-B5DA-ABAD8ACC5061}" sibTransId="{6B25A719-CA81-4466-96BC-226B778BCCB8}"/>
    <dgm:cxn modelId="{71859916-6FCE-4B1B-948A-AC6AD3077C97}" type="presParOf" srcId="{38FE0225-CD8D-4706-9FF0-73242F4C0A93}" destId="{16D64D18-F44F-438C-9469-5DA79A7A8762}" srcOrd="0" destOrd="0" presId="urn:microsoft.com/office/officeart/2005/8/layout/radial6"/>
    <dgm:cxn modelId="{5DD639A4-31DB-4B22-A940-ED5ECBA005E1}" type="presParOf" srcId="{38FE0225-CD8D-4706-9FF0-73242F4C0A93}" destId="{7983EBF8-181F-4BA0-B0C4-D775B50A6C3C}" srcOrd="1" destOrd="0" presId="urn:microsoft.com/office/officeart/2005/8/layout/radial6"/>
    <dgm:cxn modelId="{E5A7760E-4A9B-4569-86F1-64A7BC425B7B}" type="presParOf" srcId="{38FE0225-CD8D-4706-9FF0-73242F4C0A93}" destId="{7BB19BA6-6A9D-4E0F-8240-715091441D28}" srcOrd="2" destOrd="0" presId="urn:microsoft.com/office/officeart/2005/8/layout/radial6"/>
    <dgm:cxn modelId="{C452989B-AE39-4526-BA10-A5D2DEED09A4}" type="presParOf" srcId="{38FE0225-CD8D-4706-9FF0-73242F4C0A93}" destId="{30C801D1-C874-4F92-8B60-083689255938}" srcOrd="3" destOrd="0" presId="urn:microsoft.com/office/officeart/2005/8/layout/radial6"/>
    <dgm:cxn modelId="{2DC57A84-7889-4434-B435-464932DBE802}" type="presParOf" srcId="{38FE0225-CD8D-4706-9FF0-73242F4C0A93}" destId="{0C09A155-8997-4DEC-89DF-9804F17FB0F1}" srcOrd="4" destOrd="0" presId="urn:microsoft.com/office/officeart/2005/8/layout/radial6"/>
    <dgm:cxn modelId="{87E9038A-82B9-40F5-8283-290DA962E607}" type="presParOf" srcId="{38FE0225-CD8D-4706-9FF0-73242F4C0A93}" destId="{68527A58-9B3F-469B-B24D-8F1C56C3909D}" srcOrd="5" destOrd="0" presId="urn:microsoft.com/office/officeart/2005/8/layout/radial6"/>
    <dgm:cxn modelId="{1B224D40-6ED1-4874-BF40-A75BD9444D2C}" type="presParOf" srcId="{38FE0225-CD8D-4706-9FF0-73242F4C0A93}" destId="{D788CEBA-E0E7-4BFF-BBEB-291ACF3EEF71}" srcOrd="6" destOrd="0" presId="urn:microsoft.com/office/officeart/2005/8/layout/radial6"/>
    <dgm:cxn modelId="{F38F64A1-E4E3-4B55-8BC1-CEBD4BDB7440}" type="presParOf" srcId="{38FE0225-CD8D-4706-9FF0-73242F4C0A93}" destId="{5538781E-F70D-4E82-A5FD-79075F63388F}" srcOrd="7" destOrd="0" presId="urn:microsoft.com/office/officeart/2005/8/layout/radial6"/>
    <dgm:cxn modelId="{258D17B8-6C38-4357-8E87-F9DC2FEA60B2}" type="presParOf" srcId="{38FE0225-CD8D-4706-9FF0-73242F4C0A93}" destId="{1ED3F0D2-82CA-4540-9EB0-0570F797B31B}" srcOrd="8" destOrd="0" presId="urn:microsoft.com/office/officeart/2005/8/layout/radial6"/>
    <dgm:cxn modelId="{A5F57976-CB0F-4AED-B241-9F5CE20E9B26}" type="presParOf" srcId="{38FE0225-CD8D-4706-9FF0-73242F4C0A93}" destId="{522C272A-4A59-47FA-BFA3-2ECEEC60657B}" srcOrd="9" destOrd="0" presId="urn:microsoft.com/office/officeart/2005/8/layout/radial6"/>
    <dgm:cxn modelId="{345F6761-8F5A-45BA-B34B-EC37AFDD92F3}" type="presParOf" srcId="{38FE0225-CD8D-4706-9FF0-73242F4C0A93}" destId="{37D8D63F-3DFF-47EA-AF79-28EE286EE87C}" srcOrd="10" destOrd="0" presId="urn:microsoft.com/office/officeart/2005/8/layout/radial6"/>
    <dgm:cxn modelId="{FA5FDBC5-EFC2-4619-A65D-D6C55C420CBB}" type="presParOf" srcId="{38FE0225-CD8D-4706-9FF0-73242F4C0A93}" destId="{4D07F6BC-9CDC-484F-990F-90250DE9611D}" srcOrd="11" destOrd="0" presId="urn:microsoft.com/office/officeart/2005/8/layout/radial6"/>
    <dgm:cxn modelId="{D4E46947-6C1F-4F22-B9D8-55DEC3BBB9BD}" type="presParOf" srcId="{38FE0225-CD8D-4706-9FF0-73242F4C0A93}" destId="{D719E0C0-390A-49E3-BB8C-4A0836CCA4E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How do they perceive their roles and how do roles vary?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How does breastfeeding support actually work in practice?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affects the success of breastfeeding support?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LinFactNeighborY="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LinFactNeighborX="46806" custLinFactNeighborY="-929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62C1A65-8070-44E9-9829-3A8F556BB0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10947439-4C22-4954-8A82-27F5D47E11B8}" type="pres">
      <dgm:prSet presAssocID="{062C1A65-8070-44E9-9829-3A8F556BB0DC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4BC99AFE-DB30-468F-BCA6-89AC1C0DA36D}" type="presOf" srcId="{062C1A65-8070-44E9-9829-3A8F556BB0DC}" destId="{10947439-4C22-4954-8A82-27F5D47E11B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3431C44-0486-47E9-9E49-A79974B49A2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16C6EC3-DDF8-475E-A57D-86889B6E1AD4}">
      <dgm:prSet custT="1"/>
      <dgm:spPr>
        <a:solidFill>
          <a:srgbClr val="9E5ECE"/>
        </a:solidFill>
      </dgm:spPr>
      <dgm:t>
        <a:bodyPr/>
        <a:lstStyle/>
        <a:p>
          <a:r>
            <a:rPr lang="en-GB" sz="2800" b="1" u="none" dirty="0"/>
            <a:t>Document analysis</a:t>
          </a:r>
          <a:endParaRPr lang="en-GB" sz="2800" u="none" dirty="0"/>
        </a:p>
      </dgm:t>
    </dgm:pt>
    <dgm:pt modelId="{CC895D9B-BCFC-46B6-BB0E-BE2DF1EDCD8C}" type="parTrans" cxnId="{9EC36873-0CDC-4074-95FE-A1C42B9C7FC2}">
      <dgm:prSet/>
      <dgm:spPr/>
      <dgm:t>
        <a:bodyPr/>
        <a:lstStyle/>
        <a:p>
          <a:endParaRPr lang="en-GB"/>
        </a:p>
      </dgm:t>
    </dgm:pt>
    <dgm:pt modelId="{D92F6EA9-3147-440A-B9B4-7728141650B9}" type="sibTrans" cxnId="{9EC36873-0CDC-4074-95FE-A1C42B9C7FC2}">
      <dgm:prSet/>
      <dgm:spPr/>
      <dgm:t>
        <a:bodyPr/>
        <a:lstStyle/>
        <a:p>
          <a:endParaRPr lang="en-GB"/>
        </a:p>
      </dgm:t>
    </dgm:pt>
    <dgm:pt modelId="{A372279E-63AF-484E-B034-19BCBA92D33E}">
      <dgm:prSet custT="1"/>
      <dgm:spPr>
        <a:solidFill>
          <a:srgbClr val="D5B8EA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National policies and frameworks</a:t>
          </a:r>
        </a:p>
      </dgm:t>
    </dgm:pt>
    <dgm:pt modelId="{50C139CC-8467-49A1-B89C-BAB85501ACD4}" type="parTrans" cxnId="{4B4C1687-0C3D-4A6A-A3C4-56F74E809803}">
      <dgm:prSet/>
      <dgm:spPr/>
      <dgm:t>
        <a:bodyPr/>
        <a:lstStyle/>
        <a:p>
          <a:endParaRPr lang="en-GB"/>
        </a:p>
      </dgm:t>
    </dgm:pt>
    <dgm:pt modelId="{B2F4E7E8-60B7-4AA7-91A3-1A1D1C5B318F}" type="sibTrans" cxnId="{4B4C1687-0C3D-4A6A-A3C4-56F74E809803}">
      <dgm:prSet/>
      <dgm:spPr/>
      <dgm:t>
        <a:bodyPr/>
        <a:lstStyle/>
        <a:p>
          <a:endParaRPr lang="en-GB"/>
        </a:p>
      </dgm:t>
    </dgm:pt>
    <dgm:pt modelId="{828E1FCB-6594-4713-B540-78982C6586A7}">
      <dgm:prSet custT="1"/>
      <dgm:spPr>
        <a:solidFill>
          <a:srgbClr val="D5B8EA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Local guidelines</a:t>
          </a:r>
        </a:p>
      </dgm:t>
    </dgm:pt>
    <dgm:pt modelId="{2A33E235-9553-4128-89D0-2CFC1591BE13}" type="parTrans" cxnId="{82737E12-891F-4FF8-9228-B8E634B3D336}">
      <dgm:prSet/>
      <dgm:spPr/>
      <dgm:t>
        <a:bodyPr/>
        <a:lstStyle/>
        <a:p>
          <a:endParaRPr lang="en-GB"/>
        </a:p>
      </dgm:t>
    </dgm:pt>
    <dgm:pt modelId="{B6D144D7-8EEF-4D54-8B5C-224308C8EC68}" type="sibTrans" cxnId="{82737E12-891F-4FF8-9228-B8E634B3D336}">
      <dgm:prSet/>
      <dgm:spPr/>
      <dgm:t>
        <a:bodyPr/>
        <a:lstStyle/>
        <a:p>
          <a:endParaRPr lang="en-GB"/>
        </a:p>
      </dgm:t>
    </dgm:pt>
    <dgm:pt modelId="{F1A30F85-2C68-4507-9D5B-129B2162CCCE}" type="pres">
      <dgm:prSet presAssocID="{23431C44-0486-47E9-9E49-A79974B49A2D}" presName="Name0" presStyleCnt="0">
        <dgm:presLayoutVars>
          <dgm:dir/>
          <dgm:animLvl val="lvl"/>
          <dgm:resizeHandles val="exact"/>
        </dgm:presLayoutVars>
      </dgm:prSet>
      <dgm:spPr/>
    </dgm:pt>
    <dgm:pt modelId="{2F23A1E4-E4BA-486F-98A4-BFA221AA8AD9}" type="pres">
      <dgm:prSet presAssocID="{D16C6EC3-DDF8-475E-A57D-86889B6E1AD4}" presName="linNode" presStyleCnt="0"/>
      <dgm:spPr/>
    </dgm:pt>
    <dgm:pt modelId="{9D259BF1-EADB-4223-A8E6-6AF3C1FD6AF1}" type="pres">
      <dgm:prSet presAssocID="{D16C6EC3-DDF8-475E-A57D-86889B6E1AD4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25DA1DC-5683-499D-96C2-18BBC054C0AB}" type="pres">
      <dgm:prSet presAssocID="{D16C6EC3-DDF8-475E-A57D-86889B6E1AD4}" presName="descendantText" presStyleLbl="alignAccFollowNode1" presStyleIdx="0" presStyleCnt="1" custScaleY="91738" custLinFactNeighborY="0">
        <dgm:presLayoutVars>
          <dgm:bulletEnabled val="1"/>
        </dgm:presLayoutVars>
      </dgm:prSet>
      <dgm:spPr/>
    </dgm:pt>
  </dgm:ptLst>
  <dgm:cxnLst>
    <dgm:cxn modelId="{82737E12-891F-4FF8-9228-B8E634B3D336}" srcId="{D16C6EC3-DDF8-475E-A57D-86889B6E1AD4}" destId="{828E1FCB-6594-4713-B540-78982C6586A7}" srcOrd="1" destOrd="0" parTransId="{2A33E235-9553-4128-89D0-2CFC1591BE13}" sibTransId="{B6D144D7-8EEF-4D54-8B5C-224308C8EC68}"/>
    <dgm:cxn modelId="{153F1F3C-ABBC-4800-8E41-6A478A744670}" type="presOf" srcId="{828E1FCB-6594-4713-B540-78982C6586A7}" destId="{925DA1DC-5683-499D-96C2-18BBC054C0AB}" srcOrd="0" destOrd="1" presId="urn:microsoft.com/office/officeart/2005/8/layout/vList5"/>
    <dgm:cxn modelId="{EA68444E-A472-4148-B099-C95B518A993D}" type="presOf" srcId="{A372279E-63AF-484E-B034-19BCBA92D33E}" destId="{925DA1DC-5683-499D-96C2-18BBC054C0AB}" srcOrd="0" destOrd="0" presId="urn:microsoft.com/office/officeart/2005/8/layout/vList5"/>
    <dgm:cxn modelId="{9EC36873-0CDC-4074-95FE-A1C42B9C7FC2}" srcId="{23431C44-0486-47E9-9E49-A79974B49A2D}" destId="{D16C6EC3-DDF8-475E-A57D-86889B6E1AD4}" srcOrd="0" destOrd="0" parTransId="{CC895D9B-BCFC-46B6-BB0E-BE2DF1EDCD8C}" sibTransId="{D92F6EA9-3147-440A-B9B4-7728141650B9}"/>
    <dgm:cxn modelId="{4B4C1687-0C3D-4A6A-A3C4-56F74E809803}" srcId="{D16C6EC3-DDF8-475E-A57D-86889B6E1AD4}" destId="{A372279E-63AF-484E-B034-19BCBA92D33E}" srcOrd="0" destOrd="0" parTransId="{50C139CC-8467-49A1-B89C-BAB85501ACD4}" sibTransId="{B2F4E7E8-60B7-4AA7-91A3-1A1D1C5B318F}"/>
    <dgm:cxn modelId="{F7C56FBC-079F-443F-BF1E-EC8F2B69D8E8}" type="presOf" srcId="{23431C44-0486-47E9-9E49-A79974B49A2D}" destId="{F1A30F85-2C68-4507-9D5B-129B2162CCCE}" srcOrd="0" destOrd="0" presId="urn:microsoft.com/office/officeart/2005/8/layout/vList5"/>
    <dgm:cxn modelId="{97242EE4-74FF-4361-BD67-73E954F139B8}" type="presOf" srcId="{D16C6EC3-DDF8-475E-A57D-86889B6E1AD4}" destId="{9D259BF1-EADB-4223-A8E6-6AF3C1FD6AF1}" srcOrd="0" destOrd="0" presId="urn:microsoft.com/office/officeart/2005/8/layout/vList5"/>
    <dgm:cxn modelId="{F9AF18D1-D56D-4F07-8FC5-48BF88D1964C}" type="presParOf" srcId="{F1A30F85-2C68-4507-9D5B-129B2162CCCE}" destId="{2F23A1E4-E4BA-486F-98A4-BFA221AA8AD9}" srcOrd="0" destOrd="0" presId="urn:microsoft.com/office/officeart/2005/8/layout/vList5"/>
    <dgm:cxn modelId="{D8014A29-A676-40E5-B417-4DEF4D3DF6CA}" type="presParOf" srcId="{2F23A1E4-E4BA-486F-98A4-BFA221AA8AD9}" destId="{9D259BF1-EADB-4223-A8E6-6AF3C1FD6AF1}" srcOrd="0" destOrd="0" presId="urn:microsoft.com/office/officeart/2005/8/layout/vList5"/>
    <dgm:cxn modelId="{41231788-26F4-468C-AF2F-4B21FADCE258}" type="presParOf" srcId="{2F23A1E4-E4BA-486F-98A4-BFA221AA8AD9}" destId="{925DA1DC-5683-499D-96C2-18BBC054C0A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62C1A65-8070-44E9-9829-3A8F556BB0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C5E45C6-62D0-4DD2-8D27-0EE30084E5EB}">
      <dgm:prSet custT="1"/>
      <dgm:spPr>
        <a:solidFill>
          <a:srgbClr val="9E5ECE"/>
        </a:solidFill>
      </dgm:spPr>
      <dgm:t>
        <a:bodyPr/>
        <a:lstStyle/>
        <a:p>
          <a:r>
            <a:rPr lang="en-GB" sz="2800" b="1" u="none" dirty="0"/>
            <a:t>National and local surveys</a:t>
          </a:r>
          <a:endParaRPr lang="en-GB" sz="2800" u="none" dirty="0"/>
        </a:p>
      </dgm:t>
    </dgm:pt>
    <dgm:pt modelId="{EAD00242-7B2A-4054-B90A-3D153F2CFDCA}" type="parTrans" cxnId="{4D4D6564-9CBC-46B8-B013-B85CBE4AED21}">
      <dgm:prSet/>
      <dgm:spPr/>
      <dgm:t>
        <a:bodyPr/>
        <a:lstStyle/>
        <a:p>
          <a:endParaRPr lang="en-GB" sz="1600"/>
        </a:p>
      </dgm:t>
    </dgm:pt>
    <dgm:pt modelId="{E66D3F4D-8116-448A-A470-4DDCC5ED16E6}" type="sibTrans" cxnId="{4D4D6564-9CBC-46B8-B013-B85CBE4AED21}">
      <dgm:prSet/>
      <dgm:spPr/>
      <dgm:t>
        <a:bodyPr/>
        <a:lstStyle/>
        <a:p>
          <a:endParaRPr lang="en-GB" sz="1600"/>
        </a:p>
      </dgm:t>
    </dgm:pt>
    <dgm:pt modelId="{C7ADFD40-4F63-4708-A02D-ED04FE6631BB}">
      <dgm:prSet custT="1"/>
      <dgm:spPr>
        <a:solidFill>
          <a:srgbClr val="D5B8EA">
            <a:alpha val="90000"/>
          </a:srgbClr>
        </a:solidFill>
        <a:ln>
          <a:solidFill>
            <a:srgbClr val="D5B8EA">
              <a:alpha val="90000"/>
            </a:srgbClr>
          </a:solidFill>
        </a:ln>
      </dgm:spPr>
      <dgm:t>
        <a:bodyPr/>
        <a:lstStyle/>
        <a:p>
          <a:r>
            <a:rPr lang="en-GB" sz="1800" dirty="0">
              <a:solidFill>
                <a:srgbClr val="7030A0"/>
              </a:solidFill>
            </a:rPr>
            <a:t>Surveys were sent out to healthcare professionals involved in the support late preterm babies, to provide broad context</a:t>
          </a:r>
        </a:p>
      </dgm:t>
    </dgm:pt>
    <dgm:pt modelId="{2E9D623E-F04F-4F90-9618-0779AB3EC0EB}" type="parTrans" cxnId="{5BF54952-95AC-4E92-84A8-95B47CC21E60}">
      <dgm:prSet/>
      <dgm:spPr/>
      <dgm:t>
        <a:bodyPr/>
        <a:lstStyle/>
        <a:p>
          <a:endParaRPr lang="en-GB" sz="1600"/>
        </a:p>
      </dgm:t>
    </dgm:pt>
    <dgm:pt modelId="{AB8FB689-B172-4340-B45F-BE35771FB397}" type="sibTrans" cxnId="{5BF54952-95AC-4E92-84A8-95B47CC21E60}">
      <dgm:prSet/>
      <dgm:spPr/>
      <dgm:t>
        <a:bodyPr/>
        <a:lstStyle/>
        <a:p>
          <a:endParaRPr lang="en-GB" sz="1600"/>
        </a:p>
      </dgm:t>
    </dgm:pt>
    <dgm:pt modelId="{10947439-4C22-4954-8A82-27F5D47E11B8}" type="pres">
      <dgm:prSet presAssocID="{062C1A65-8070-44E9-9829-3A8F556BB0DC}" presName="Name0" presStyleCnt="0">
        <dgm:presLayoutVars>
          <dgm:dir/>
          <dgm:animLvl val="lvl"/>
          <dgm:resizeHandles val="exact"/>
        </dgm:presLayoutVars>
      </dgm:prSet>
      <dgm:spPr/>
    </dgm:pt>
    <dgm:pt modelId="{DC4E449C-2CF9-427D-8A73-D50D6D6C3F9C}" type="pres">
      <dgm:prSet presAssocID="{EC5E45C6-62D0-4DD2-8D27-0EE30084E5EB}" presName="linNode" presStyleCnt="0"/>
      <dgm:spPr/>
    </dgm:pt>
    <dgm:pt modelId="{4976ADFE-94CC-40B6-B0E2-E2291CD59C44}" type="pres">
      <dgm:prSet presAssocID="{EC5E45C6-62D0-4DD2-8D27-0EE30084E5EB}" presName="parentText" presStyleLbl="node1" presStyleIdx="0" presStyleCnt="1" custLinFactNeighborX="-497">
        <dgm:presLayoutVars>
          <dgm:chMax val="1"/>
          <dgm:bulletEnabled val="1"/>
        </dgm:presLayoutVars>
      </dgm:prSet>
      <dgm:spPr/>
    </dgm:pt>
    <dgm:pt modelId="{4EDC4836-F806-4FF2-BFC3-67CB1D87B717}" type="pres">
      <dgm:prSet presAssocID="{EC5E45C6-62D0-4DD2-8D27-0EE30084E5EB}" presName="descendantText" presStyleLbl="alignAccFollowNode1" presStyleIdx="0" presStyleCnt="1" custScaleY="99374" custLinFactNeighborX="-2851" custLinFactNeighborY="10">
        <dgm:presLayoutVars>
          <dgm:bulletEnabled val="1"/>
        </dgm:presLayoutVars>
      </dgm:prSet>
      <dgm:spPr/>
    </dgm:pt>
  </dgm:ptLst>
  <dgm:cxnLst>
    <dgm:cxn modelId="{BFE0A902-5211-4632-A826-015BE0B391E1}" type="presOf" srcId="{C7ADFD40-4F63-4708-A02D-ED04FE6631BB}" destId="{4EDC4836-F806-4FF2-BFC3-67CB1D87B717}" srcOrd="0" destOrd="0" presId="urn:microsoft.com/office/officeart/2005/8/layout/vList5"/>
    <dgm:cxn modelId="{4D4D6564-9CBC-46B8-B013-B85CBE4AED21}" srcId="{062C1A65-8070-44E9-9829-3A8F556BB0DC}" destId="{EC5E45C6-62D0-4DD2-8D27-0EE30084E5EB}" srcOrd="0" destOrd="0" parTransId="{EAD00242-7B2A-4054-B90A-3D153F2CFDCA}" sibTransId="{E66D3F4D-8116-448A-A470-4DDCC5ED16E6}"/>
    <dgm:cxn modelId="{5BF54952-95AC-4E92-84A8-95B47CC21E60}" srcId="{EC5E45C6-62D0-4DD2-8D27-0EE30084E5EB}" destId="{C7ADFD40-4F63-4708-A02D-ED04FE6631BB}" srcOrd="0" destOrd="0" parTransId="{2E9D623E-F04F-4F90-9618-0779AB3EC0EB}" sibTransId="{AB8FB689-B172-4340-B45F-BE35771FB397}"/>
    <dgm:cxn modelId="{633D0CEE-46F7-4CC2-97A9-3F747E56F4DB}" type="presOf" srcId="{EC5E45C6-62D0-4DD2-8D27-0EE30084E5EB}" destId="{4976ADFE-94CC-40B6-B0E2-E2291CD59C44}" srcOrd="0" destOrd="0" presId="urn:microsoft.com/office/officeart/2005/8/layout/vList5"/>
    <dgm:cxn modelId="{4BC99AFE-DB30-468F-BCA6-89AC1C0DA36D}" type="presOf" srcId="{062C1A65-8070-44E9-9829-3A8F556BB0DC}" destId="{10947439-4C22-4954-8A82-27F5D47E11B8}" srcOrd="0" destOrd="0" presId="urn:microsoft.com/office/officeart/2005/8/layout/vList5"/>
    <dgm:cxn modelId="{35B3B44F-9A30-4C8E-9929-6F8E8BC95493}" type="presParOf" srcId="{10947439-4C22-4954-8A82-27F5D47E11B8}" destId="{DC4E449C-2CF9-427D-8A73-D50D6D6C3F9C}" srcOrd="0" destOrd="0" presId="urn:microsoft.com/office/officeart/2005/8/layout/vList5"/>
    <dgm:cxn modelId="{5AF03D6B-5485-4364-91BC-866E92ACB922}" type="presParOf" srcId="{DC4E449C-2CF9-427D-8A73-D50D6D6C3F9C}" destId="{4976ADFE-94CC-40B6-B0E2-E2291CD59C44}" srcOrd="0" destOrd="0" presId="urn:microsoft.com/office/officeart/2005/8/layout/vList5"/>
    <dgm:cxn modelId="{D57A5A05-1A6A-43B7-A811-03B8AD165330}" type="presParOf" srcId="{DC4E449C-2CF9-427D-8A73-D50D6D6C3F9C}" destId="{4EDC4836-F806-4FF2-BFC3-67CB1D87B7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F88A8F9-5607-45E8-B148-667A035BEE5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EB52ACA-2DAF-4AB4-BE11-1503EDF472A4}">
      <dgm:prSet custT="1"/>
      <dgm:spPr>
        <a:solidFill>
          <a:srgbClr val="9E5ECE"/>
        </a:solidFill>
      </dgm:spPr>
      <dgm:t>
        <a:bodyPr/>
        <a:lstStyle/>
        <a:p>
          <a:r>
            <a:rPr lang="en-GB" sz="2800" b="1" u="none" dirty="0"/>
            <a:t>Interviews</a:t>
          </a:r>
          <a:endParaRPr lang="en-GB" sz="2800" u="none" dirty="0"/>
        </a:p>
      </dgm:t>
    </dgm:pt>
    <dgm:pt modelId="{EC0B3C60-84B8-4AA7-8773-F085E5BB09DE}" type="parTrans" cxnId="{91595BDD-B652-44FC-945A-B04CB138D57E}">
      <dgm:prSet/>
      <dgm:spPr/>
      <dgm:t>
        <a:bodyPr/>
        <a:lstStyle/>
        <a:p>
          <a:endParaRPr lang="en-GB"/>
        </a:p>
      </dgm:t>
    </dgm:pt>
    <dgm:pt modelId="{108746B1-228F-4BAD-BDEF-76D8B4CCCDA7}" type="sibTrans" cxnId="{91595BDD-B652-44FC-945A-B04CB138D57E}">
      <dgm:prSet/>
      <dgm:spPr/>
      <dgm:t>
        <a:bodyPr/>
        <a:lstStyle/>
        <a:p>
          <a:endParaRPr lang="en-GB"/>
        </a:p>
      </dgm:t>
    </dgm:pt>
    <dgm:pt modelId="{40F84188-8B38-4B10-A40F-5BC9108D232D}">
      <dgm:prSet custT="1"/>
      <dgm:spPr>
        <a:solidFill>
          <a:srgbClr val="D5B8EA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With a range of healthcare professionals in Leicester’s hospitals</a:t>
          </a:r>
        </a:p>
      </dgm:t>
    </dgm:pt>
    <dgm:pt modelId="{104C55E3-39DD-4488-A94E-EEA43E45335F}" type="parTrans" cxnId="{D7EA56A6-8737-41E4-9255-E2514F503389}">
      <dgm:prSet/>
      <dgm:spPr/>
      <dgm:t>
        <a:bodyPr/>
        <a:lstStyle/>
        <a:p>
          <a:endParaRPr lang="en-GB"/>
        </a:p>
      </dgm:t>
    </dgm:pt>
    <dgm:pt modelId="{AB81B314-FD27-4706-8EF3-301F8F7F89B5}" type="sibTrans" cxnId="{D7EA56A6-8737-41E4-9255-E2514F503389}">
      <dgm:prSet/>
      <dgm:spPr/>
      <dgm:t>
        <a:bodyPr/>
        <a:lstStyle/>
        <a:p>
          <a:endParaRPr lang="en-GB"/>
        </a:p>
      </dgm:t>
    </dgm:pt>
    <dgm:pt modelId="{FF2D9A92-2B54-4AFC-904A-CD8C827638DE}" type="pres">
      <dgm:prSet presAssocID="{5F88A8F9-5607-45E8-B148-667A035BEE59}" presName="Name0" presStyleCnt="0">
        <dgm:presLayoutVars>
          <dgm:dir/>
          <dgm:animLvl val="lvl"/>
          <dgm:resizeHandles val="exact"/>
        </dgm:presLayoutVars>
      </dgm:prSet>
      <dgm:spPr/>
    </dgm:pt>
    <dgm:pt modelId="{5A6D3D72-430A-49EB-BDCB-5C2D7C17A614}" type="pres">
      <dgm:prSet presAssocID="{2EB52ACA-2DAF-4AB4-BE11-1503EDF472A4}" presName="linNode" presStyleCnt="0"/>
      <dgm:spPr/>
    </dgm:pt>
    <dgm:pt modelId="{AE19E7CD-276C-4350-86FB-771682A3C090}" type="pres">
      <dgm:prSet presAssocID="{2EB52ACA-2DAF-4AB4-BE11-1503EDF472A4}" presName="parentText" presStyleLbl="node1" presStyleIdx="0" presStyleCnt="1" custLinFactNeighborX="-3182" custLinFactNeighborY="-76859">
        <dgm:presLayoutVars>
          <dgm:chMax val="1"/>
          <dgm:bulletEnabled val="1"/>
        </dgm:presLayoutVars>
      </dgm:prSet>
      <dgm:spPr/>
    </dgm:pt>
    <dgm:pt modelId="{5A723CEA-7FD8-4D1F-8D75-87DA4264E1B6}" type="pres">
      <dgm:prSet presAssocID="{2EB52ACA-2DAF-4AB4-BE11-1503EDF472A4}" presName="descendantText" presStyleLbl="alignAccFollowNode1" presStyleIdx="0" presStyleCnt="1" custScaleY="88972" custLinFactNeighborX="0">
        <dgm:presLayoutVars>
          <dgm:bulletEnabled val="1"/>
        </dgm:presLayoutVars>
      </dgm:prSet>
      <dgm:spPr/>
    </dgm:pt>
  </dgm:ptLst>
  <dgm:cxnLst>
    <dgm:cxn modelId="{B047616A-6844-4E8E-A44F-ADEDBAC2B07A}" type="presOf" srcId="{2EB52ACA-2DAF-4AB4-BE11-1503EDF472A4}" destId="{AE19E7CD-276C-4350-86FB-771682A3C090}" srcOrd="0" destOrd="0" presId="urn:microsoft.com/office/officeart/2005/8/layout/vList5"/>
    <dgm:cxn modelId="{D7EA56A6-8737-41E4-9255-E2514F503389}" srcId="{2EB52ACA-2DAF-4AB4-BE11-1503EDF472A4}" destId="{40F84188-8B38-4B10-A40F-5BC9108D232D}" srcOrd="0" destOrd="0" parTransId="{104C55E3-39DD-4488-A94E-EEA43E45335F}" sibTransId="{AB81B314-FD27-4706-8EF3-301F8F7F89B5}"/>
    <dgm:cxn modelId="{91595BDD-B652-44FC-945A-B04CB138D57E}" srcId="{5F88A8F9-5607-45E8-B148-667A035BEE59}" destId="{2EB52ACA-2DAF-4AB4-BE11-1503EDF472A4}" srcOrd="0" destOrd="0" parTransId="{EC0B3C60-84B8-4AA7-8773-F085E5BB09DE}" sibTransId="{108746B1-228F-4BAD-BDEF-76D8B4CCCDA7}"/>
    <dgm:cxn modelId="{A41882E9-6D56-4566-A117-FB2BA44D7F97}" type="presOf" srcId="{5F88A8F9-5607-45E8-B148-667A035BEE59}" destId="{FF2D9A92-2B54-4AFC-904A-CD8C827638DE}" srcOrd="0" destOrd="0" presId="urn:microsoft.com/office/officeart/2005/8/layout/vList5"/>
    <dgm:cxn modelId="{E1C42AFE-2357-4730-9139-374B3A8D9FD5}" type="presOf" srcId="{40F84188-8B38-4B10-A40F-5BC9108D232D}" destId="{5A723CEA-7FD8-4D1F-8D75-87DA4264E1B6}" srcOrd="0" destOrd="0" presId="urn:microsoft.com/office/officeart/2005/8/layout/vList5"/>
    <dgm:cxn modelId="{FB351695-CE36-4D76-8DC8-D3F42F54350E}" type="presParOf" srcId="{FF2D9A92-2B54-4AFC-904A-CD8C827638DE}" destId="{5A6D3D72-430A-49EB-BDCB-5C2D7C17A614}" srcOrd="0" destOrd="0" presId="urn:microsoft.com/office/officeart/2005/8/layout/vList5"/>
    <dgm:cxn modelId="{A9836D39-D162-41F0-90D8-3336EF1FE0EC}" type="presParOf" srcId="{5A6D3D72-430A-49EB-BDCB-5C2D7C17A614}" destId="{AE19E7CD-276C-4350-86FB-771682A3C090}" srcOrd="0" destOrd="0" presId="urn:microsoft.com/office/officeart/2005/8/layout/vList5"/>
    <dgm:cxn modelId="{6D1D76BB-363A-43EF-A81F-71C6604C442A}" type="presParOf" srcId="{5A6D3D72-430A-49EB-BDCB-5C2D7C17A614}" destId="{5A723CEA-7FD8-4D1F-8D75-87DA4264E1B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86D15-B828-41D1-A64D-94E509E3E6F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7794E9-8DCD-4491-B68B-A00AD21188A0}">
      <dgm:prSet phldrT="[Text]" custT="1"/>
      <dgm:spPr>
        <a:solidFill>
          <a:srgbClr val="8F45C7"/>
        </a:solidFill>
      </dgm:spPr>
      <dgm:t>
        <a:bodyPr/>
        <a:lstStyle/>
        <a:p>
          <a:r>
            <a:rPr lang="en-GB" sz="2800" dirty="0"/>
            <a:t>We know</a:t>
          </a:r>
        </a:p>
      </dgm:t>
    </dgm:pt>
    <dgm:pt modelId="{6EA371D4-D6D3-4257-AAC6-14FE17D7A636}" type="parTrans" cxnId="{570E4A23-7795-47CA-BFD6-F5C3193894CF}">
      <dgm:prSet/>
      <dgm:spPr/>
      <dgm:t>
        <a:bodyPr/>
        <a:lstStyle/>
        <a:p>
          <a:endParaRPr lang="en-GB"/>
        </a:p>
      </dgm:t>
    </dgm:pt>
    <dgm:pt modelId="{FD0E721C-D6F4-48B9-B790-697736DF6145}" type="sibTrans" cxnId="{570E4A23-7795-47CA-BFD6-F5C3193894CF}">
      <dgm:prSet/>
      <dgm:spPr/>
      <dgm:t>
        <a:bodyPr/>
        <a:lstStyle/>
        <a:p>
          <a:endParaRPr lang="en-GB"/>
        </a:p>
      </dgm:t>
    </dgm:pt>
    <dgm:pt modelId="{C14FB12F-D092-4C6E-8026-967F53D45509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More likely to have problems  during newborn period, first months of life and childhood</a:t>
          </a:r>
        </a:p>
      </dgm:t>
    </dgm:pt>
    <dgm:pt modelId="{CE8C857C-BDBE-4A4F-B5C7-B44A053C98B0}" type="parTrans" cxnId="{52712247-0FA5-4966-9054-84E0EE50EE0C}">
      <dgm:prSet/>
      <dgm:spPr/>
      <dgm:t>
        <a:bodyPr/>
        <a:lstStyle/>
        <a:p>
          <a:endParaRPr lang="en-GB"/>
        </a:p>
      </dgm:t>
    </dgm:pt>
    <dgm:pt modelId="{4455FE9D-7528-47FD-80DC-2E3821948EEB}" type="sibTrans" cxnId="{52712247-0FA5-4966-9054-84E0EE50EE0C}">
      <dgm:prSet/>
      <dgm:spPr/>
      <dgm:t>
        <a:bodyPr/>
        <a:lstStyle/>
        <a:p>
          <a:endParaRPr lang="en-GB"/>
        </a:p>
      </dgm:t>
    </dgm:pt>
    <dgm:pt modelId="{67BFED58-DE5F-4EB3-87E9-4972CF53E495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Problems are less severe than for babies born  more premature</a:t>
          </a:r>
        </a:p>
      </dgm:t>
    </dgm:pt>
    <dgm:pt modelId="{A1602075-1173-4E0F-ABA9-437A96EF8686}" type="parTrans" cxnId="{E5E57945-B03E-4E7D-8503-F1C50C525F0E}">
      <dgm:prSet/>
      <dgm:spPr/>
      <dgm:t>
        <a:bodyPr/>
        <a:lstStyle/>
        <a:p>
          <a:endParaRPr lang="en-GB"/>
        </a:p>
      </dgm:t>
    </dgm:pt>
    <dgm:pt modelId="{C6A531D9-1003-41E0-85AF-DAB13059A9CC}" type="sibTrans" cxnId="{E5E57945-B03E-4E7D-8503-F1C50C525F0E}">
      <dgm:prSet/>
      <dgm:spPr/>
      <dgm:t>
        <a:bodyPr/>
        <a:lstStyle/>
        <a:p>
          <a:endParaRPr lang="en-GB"/>
        </a:p>
      </dgm:t>
    </dgm:pt>
    <dgm:pt modelId="{27CBC9CE-6B5E-4A4A-BA63-1C83E1CFF01F}">
      <dgm:prSet phldrT="[Text]"/>
      <dgm:spPr>
        <a:solidFill>
          <a:srgbClr val="8F45C7"/>
        </a:solidFill>
      </dgm:spPr>
      <dgm:t>
        <a:bodyPr/>
        <a:lstStyle/>
        <a:p>
          <a:r>
            <a:rPr lang="en-GB" dirty="0"/>
            <a:t>We don’t know</a:t>
          </a:r>
        </a:p>
      </dgm:t>
    </dgm:pt>
    <dgm:pt modelId="{E2F2D2DF-9316-4344-8325-9666787D84FB}" type="parTrans" cxnId="{ED936AB4-E7DB-4984-91F0-3E820FDF0724}">
      <dgm:prSet/>
      <dgm:spPr/>
      <dgm:t>
        <a:bodyPr/>
        <a:lstStyle/>
        <a:p>
          <a:endParaRPr lang="en-GB"/>
        </a:p>
      </dgm:t>
    </dgm:pt>
    <dgm:pt modelId="{7934F936-0C79-49AE-A465-D3D863D45746}" type="sibTrans" cxnId="{ED936AB4-E7DB-4984-91F0-3E820FDF0724}">
      <dgm:prSet/>
      <dgm:spPr/>
      <dgm:t>
        <a:bodyPr/>
        <a:lstStyle/>
        <a:p>
          <a:endParaRPr lang="en-GB"/>
        </a:p>
      </dgm:t>
    </dgm:pt>
    <dgm:pt modelId="{D122366B-6AFA-4F1A-8065-450AB99C3465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Why some babies do better than others</a:t>
          </a:r>
        </a:p>
      </dgm:t>
    </dgm:pt>
    <dgm:pt modelId="{5F01A925-7256-4FBA-A307-FBC54374A614}" type="parTrans" cxnId="{99E8E092-0185-438C-9287-FB86F9DFED5E}">
      <dgm:prSet/>
      <dgm:spPr/>
      <dgm:t>
        <a:bodyPr/>
        <a:lstStyle/>
        <a:p>
          <a:endParaRPr lang="en-GB"/>
        </a:p>
      </dgm:t>
    </dgm:pt>
    <dgm:pt modelId="{ABBBE0E1-006A-40C9-8675-527A4825C80D}" type="sibTrans" cxnId="{99E8E092-0185-438C-9287-FB86F9DFED5E}">
      <dgm:prSet/>
      <dgm:spPr/>
      <dgm:t>
        <a:bodyPr/>
        <a:lstStyle/>
        <a:p>
          <a:endParaRPr lang="en-GB"/>
        </a:p>
      </dgm:t>
    </dgm:pt>
    <dgm:pt modelId="{D8DFE2EF-015D-4197-983C-0A244C139301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Which babies are most likely to do worse</a:t>
          </a:r>
        </a:p>
      </dgm:t>
    </dgm:pt>
    <dgm:pt modelId="{0A07D131-CC7D-472A-83BB-1715717FFB4D}" type="parTrans" cxnId="{13D46BA2-2E00-4EE3-8B4C-A0EAA51C1564}">
      <dgm:prSet/>
      <dgm:spPr/>
      <dgm:t>
        <a:bodyPr/>
        <a:lstStyle/>
        <a:p>
          <a:endParaRPr lang="en-GB"/>
        </a:p>
      </dgm:t>
    </dgm:pt>
    <dgm:pt modelId="{B101C8BA-BA8B-459C-8CCB-D5A08D5F595B}" type="sibTrans" cxnId="{13D46BA2-2E00-4EE3-8B4C-A0EAA51C1564}">
      <dgm:prSet/>
      <dgm:spPr/>
      <dgm:t>
        <a:bodyPr/>
        <a:lstStyle/>
        <a:p>
          <a:endParaRPr lang="en-GB"/>
        </a:p>
      </dgm:t>
    </dgm:pt>
    <dgm:pt modelId="{5D040520-EB6A-4281-922C-D6AA175DE245}">
      <dgm:prSet phldrT="[Text]"/>
      <dgm:spPr>
        <a:solidFill>
          <a:srgbClr val="8F45C7"/>
        </a:solidFill>
      </dgm:spPr>
      <dgm:t>
        <a:bodyPr/>
        <a:lstStyle/>
        <a:p>
          <a:r>
            <a:rPr lang="en-GB" dirty="0"/>
            <a:t>We want to find out</a:t>
          </a:r>
        </a:p>
      </dgm:t>
    </dgm:pt>
    <dgm:pt modelId="{C52AB360-C91D-4824-80AE-D81596EA8E9C}" type="parTrans" cxnId="{06CA7723-034D-4ECB-9628-C19C566E7B5D}">
      <dgm:prSet/>
      <dgm:spPr/>
      <dgm:t>
        <a:bodyPr/>
        <a:lstStyle/>
        <a:p>
          <a:endParaRPr lang="en-GB"/>
        </a:p>
      </dgm:t>
    </dgm:pt>
    <dgm:pt modelId="{1ED86780-9390-4A35-8E63-9D82D675B57D}" type="sibTrans" cxnId="{06CA7723-034D-4ECB-9628-C19C566E7B5D}">
      <dgm:prSet/>
      <dgm:spPr/>
      <dgm:t>
        <a:bodyPr/>
        <a:lstStyle/>
        <a:p>
          <a:endParaRPr lang="en-GB"/>
        </a:p>
      </dgm:t>
    </dgm:pt>
    <dgm:pt modelId="{88E0D810-9C8F-409A-95F7-D3DC5440C65B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How can we identify those babies at risk of worse outcomes?</a:t>
          </a:r>
        </a:p>
      </dgm:t>
    </dgm:pt>
    <dgm:pt modelId="{BF95E8E9-B4DD-485E-A4F8-62C9C323EBF0}" type="parTrans" cxnId="{5891E901-83BA-4166-A079-DC487B243B36}">
      <dgm:prSet/>
      <dgm:spPr/>
      <dgm:t>
        <a:bodyPr/>
        <a:lstStyle/>
        <a:p>
          <a:endParaRPr lang="en-GB"/>
        </a:p>
      </dgm:t>
    </dgm:pt>
    <dgm:pt modelId="{5FF53E9F-4A32-4808-853D-139BBEC27ADE}" type="sibTrans" cxnId="{5891E901-83BA-4166-A079-DC487B243B36}">
      <dgm:prSet/>
      <dgm:spPr/>
      <dgm:t>
        <a:bodyPr/>
        <a:lstStyle/>
        <a:p>
          <a:endParaRPr lang="en-GB"/>
        </a:p>
      </dgm:t>
    </dgm:pt>
    <dgm:pt modelId="{76BC37BF-C09E-45BD-AE27-18DB302CC9BB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Many do not go on to have problems</a:t>
          </a:r>
        </a:p>
      </dgm:t>
    </dgm:pt>
    <dgm:pt modelId="{CDE080F5-1ECD-4914-9ED3-84F3A0FC91B7}" type="parTrans" cxnId="{E332E4E5-A389-4CF0-B0EA-A15422810407}">
      <dgm:prSet/>
      <dgm:spPr/>
      <dgm:t>
        <a:bodyPr/>
        <a:lstStyle/>
        <a:p>
          <a:endParaRPr lang="en-GB"/>
        </a:p>
      </dgm:t>
    </dgm:pt>
    <dgm:pt modelId="{B9D9E07D-42B8-4894-A951-7327AA22F44C}" type="sibTrans" cxnId="{E332E4E5-A389-4CF0-B0EA-A15422810407}">
      <dgm:prSet/>
      <dgm:spPr/>
      <dgm:t>
        <a:bodyPr/>
        <a:lstStyle/>
        <a:p>
          <a:endParaRPr lang="en-GB"/>
        </a:p>
      </dgm:t>
    </dgm:pt>
    <dgm:pt modelId="{09544FAA-01C8-4455-95A0-E6C5285481DA}">
      <dgm:prSet phldrT="[Text]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500" dirty="0">
            <a:solidFill>
              <a:srgbClr val="7030A0"/>
            </a:solidFill>
          </a:endParaRPr>
        </a:p>
      </dgm:t>
    </dgm:pt>
    <dgm:pt modelId="{E83407F6-2F24-4831-907E-388D46FFCA54}" type="parTrans" cxnId="{EE6FEEE1-9030-4258-A090-98F8EA47756D}">
      <dgm:prSet/>
      <dgm:spPr/>
      <dgm:t>
        <a:bodyPr/>
        <a:lstStyle/>
        <a:p>
          <a:endParaRPr lang="en-GB"/>
        </a:p>
      </dgm:t>
    </dgm:pt>
    <dgm:pt modelId="{03C4BD60-A64F-46D3-86D5-9478B19B9C7F}" type="sibTrans" cxnId="{EE6FEEE1-9030-4258-A090-98F8EA47756D}">
      <dgm:prSet/>
      <dgm:spPr/>
      <dgm:t>
        <a:bodyPr/>
        <a:lstStyle/>
        <a:p>
          <a:endParaRPr lang="en-GB"/>
        </a:p>
      </dgm:t>
    </dgm:pt>
    <dgm:pt modelId="{ADD43E4A-E1E8-42AF-92D1-5E01BED3AFB6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How they should best be cared for and followed up</a:t>
          </a:r>
        </a:p>
      </dgm:t>
    </dgm:pt>
    <dgm:pt modelId="{99F6F19F-D833-4CB6-A9E8-908CBD93882D}" type="parTrans" cxnId="{C36A3DAC-6E05-495C-8479-694C89E0347B}">
      <dgm:prSet/>
      <dgm:spPr/>
      <dgm:t>
        <a:bodyPr/>
        <a:lstStyle/>
        <a:p>
          <a:endParaRPr lang="en-GB"/>
        </a:p>
      </dgm:t>
    </dgm:pt>
    <dgm:pt modelId="{3E33A9C4-FD58-4F94-9189-89C3D670F259}" type="sibTrans" cxnId="{C36A3DAC-6E05-495C-8479-694C89E0347B}">
      <dgm:prSet/>
      <dgm:spPr/>
      <dgm:t>
        <a:bodyPr/>
        <a:lstStyle/>
        <a:p>
          <a:endParaRPr lang="en-GB"/>
        </a:p>
      </dgm:t>
    </dgm:pt>
    <dgm:pt modelId="{7DE8CC26-0D4F-4862-93AC-A0F85A34A161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000" dirty="0">
            <a:solidFill>
              <a:srgbClr val="7030A0"/>
            </a:solidFill>
          </a:endParaRPr>
        </a:p>
      </dgm:t>
    </dgm:pt>
    <dgm:pt modelId="{C287379D-BCA1-4DD2-83F7-A5DC791A42A7}" type="parTrans" cxnId="{4CDE582F-3C79-4667-B310-4C4A43AD340C}">
      <dgm:prSet/>
      <dgm:spPr/>
      <dgm:t>
        <a:bodyPr/>
        <a:lstStyle/>
        <a:p>
          <a:endParaRPr lang="en-GB"/>
        </a:p>
      </dgm:t>
    </dgm:pt>
    <dgm:pt modelId="{5F4DC356-C84A-417B-8C26-23125E49F078}" type="sibTrans" cxnId="{4CDE582F-3C79-4667-B310-4C4A43AD340C}">
      <dgm:prSet/>
      <dgm:spPr/>
      <dgm:t>
        <a:bodyPr/>
        <a:lstStyle/>
        <a:p>
          <a:endParaRPr lang="en-GB"/>
        </a:p>
      </dgm:t>
    </dgm:pt>
    <dgm:pt modelId="{3D471F45-E6A9-49D2-8255-7C0F40D7450B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000" dirty="0">
            <a:solidFill>
              <a:srgbClr val="7030A0"/>
            </a:solidFill>
          </a:endParaRPr>
        </a:p>
      </dgm:t>
    </dgm:pt>
    <dgm:pt modelId="{0DA9180B-416E-4A0D-9A61-9D4925EA8AE6}" type="parTrans" cxnId="{E00A6D1C-4778-408C-8CF0-44A8DDF37F2B}">
      <dgm:prSet/>
      <dgm:spPr/>
      <dgm:t>
        <a:bodyPr/>
        <a:lstStyle/>
        <a:p>
          <a:endParaRPr lang="en-GB"/>
        </a:p>
      </dgm:t>
    </dgm:pt>
    <dgm:pt modelId="{42845FB9-8747-4767-B086-E1AA57EC5FDA}" type="sibTrans" cxnId="{E00A6D1C-4778-408C-8CF0-44A8DDF37F2B}">
      <dgm:prSet/>
      <dgm:spPr/>
      <dgm:t>
        <a:bodyPr/>
        <a:lstStyle/>
        <a:p>
          <a:endParaRPr lang="en-GB"/>
        </a:p>
      </dgm:t>
    </dgm:pt>
    <dgm:pt modelId="{DE6807CA-9F21-48F6-9747-815F47CEC2F1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How can we improve outcomes for them?</a:t>
          </a:r>
        </a:p>
      </dgm:t>
    </dgm:pt>
    <dgm:pt modelId="{67720AFA-CD6F-49B7-BB8B-C509DDC2C0B0}" type="parTrans" cxnId="{F3D58631-FFA2-406D-8FA1-65B7CC42ACED}">
      <dgm:prSet/>
      <dgm:spPr/>
      <dgm:t>
        <a:bodyPr/>
        <a:lstStyle/>
        <a:p>
          <a:endParaRPr lang="en-GB"/>
        </a:p>
      </dgm:t>
    </dgm:pt>
    <dgm:pt modelId="{A55D044E-D052-4F5A-950A-FD51E7FEDBC8}" type="sibTrans" cxnId="{F3D58631-FFA2-406D-8FA1-65B7CC42ACED}">
      <dgm:prSet/>
      <dgm:spPr/>
      <dgm:t>
        <a:bodyPr/>
        <a:lstStyle/>
        <a:p>
          <a:endParaRPr lang="en-GB"/>
        </a:p>
      </dgm:t>
    </dgm:pt>
    <dgm:pt modelId="{4B2FD70F-ECD1-4E84-9E47-2074952265DD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000" dirty="0">
            <a:solidFill>
              <a:srgbClr val="7030A0"/>
            </a:solidFill>
          </a:endParaRPr>
        </a:p>
      </dgm:t>
    </dgm:pt>
    <dgm:pt modelId="{73E95FE0-69E4-4472-BAB0-592C1D4AE144}" type="parTrans" cxnId="{CEE5F335-45A5-4E76-8082-5BD0383AAB0B}">
      <dgm:prSet/>
      <dgm:spPr/>
      <dgm:t>
        <a:bodyPr/>
        <a:lstStyle/>
        <a:p>
          <a:endParaRPr lang="en-GB"/>
        </a:p>
      </dgm:t>
    </dgm:pt>
    <dgm:pt modelId="{EF3BE15B-DCBE-4D19-8AFC-F547078EC250}" type="sibTrans" cxnId="{CEE5F335-45A5-4E76-8082-5BD0383AAB0B}">
      <dgm:prSet/>
      <dgm:spPr/>
      <dgm:t>
        <a:bodyPr/>
        <a:lstStyle/>
        <a:p>
          <a:endParaRPr lang="en-GB"/>
        </a:p>
      </dgm:t>
    </dgm:pt>
    <dgm:pt modelId="{E1348F1C-DA0B-42A6-8DC3-6D7C5FE759A4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000" dirty="0">
            <a:solidFill>
              <a:srgbClr val="7030A0"/>
            </a:solidFill>
          </a:endParaRPr>
        </a:p>
      </dgm:t>
    </dgm:pt>
    <dgm:pt modelId="{FFC46D39-5BD5-4CE8-9EB2-B91876395BAC}" type="parTrans" cxnId="{CAF841BD-DDA3-4DA3-86B3-B0A83070F476}">
      <dgm:prSet/>
      <dgm:spPr/>
      <dgm:t>
        <a:bodyPr/>
        <a:lstStyle/>
        <a:p>
          <a:endParaRPr lang="en-GB"/>
        </a:p>
      </dgm:t>
    </dgm:pt>
    <dgm:pt modelId="{3B8B36A8-EC50-4A2D-AB0D-C039BF28AB06}" type="sibTrans" cxnId="{CAF841BD-DDA3-4DA3-86B3-B0A83070F476}">
      <dgm:prSet/>
      <dgm:spPr/>
      <dgm:t>
        <a:bodyPr/>
        <a:lstStyle/>
        <a:p>
          <a:endParaRPr lang="en-GB"/>
        </a:p>
      </dgm:t>
    </dgm:pt>
    <dgm:pt modelId="{31CB702A-3489-4A79-AAB3-5133A27E5FE6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Which factors (mum, baby, pregnancy, lifestyle) are important?</a:t>
          </a:r>
        </a:p>
      </dgm:t>
    </dgm:pt>
    <dgm:pt modelId="{781EB6C2-9E5F-4714-B0F4-9C2506E0045E}" type="parTrans" cxnId="{B6C97071-D8C8-41DD-9A31-8F75FAC1AC99}">
      <dgm:prSet/>
      <dgm:spPr/>
      <dgm:t>
        <a:bodyPr/>
        <a:lstStyle/>
        <a:p>
          <a:endParaRPr lang="en-GB"/>
        </a:p>
      </dgm:t>
    </dgm:pt>
    <dgm:pt modelId="{01F247CA-F769-4792-89E6-021CF8862146}" type="sibTrans" cxnId="{B6C97071-D8C8-41DD-9A31-8F75FAC1AC99}">
      <dgm:prSet/>
      <dgm:spPr/>
      <dgm:t>
        <a:bodyPr/>
        <a:lstStyle/>
        <a:p>
          <a:endParaRPr lang="en-GB"/>
        </a:p>
      </dgm:t>
    </dgm:pt>
    <dgm:pt modelId="{1501CAE3-1938-439C-80C0-0F148664B299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What is important for parents and families in Leicester?</a:t>
          </a:r>
        </a:p>
      </dgm:t>
    </dgm:pt>
    <dgm:pt modelId="{69E75D60-687B-491F-9E6E-5BCF0785D618}" type="parTrans" cxnId="{AE923D11-C247-4230-B624-01D1C8932897}">
      <dgm:prSet/>
      <dgm:spPr/>
      <dgm:t>
        <a:bodyPr/>
        <a:lstStyle/>
        <a:p>
          <a:endParaRPr lang="en-GB"/>
        </a:p>
      </dgm:t>
    </dgm:pt>
    <dgm:pt modelId="{81F197A4-C441-4DFB-BDC3-3B0AC0D9DC81}" type="sibTrans" cxnId="{AE923D11-C247-4230-B624-01D1C8932897}">
      <dgm:prSet/>
      <dgm:spPr/>
      <dgm:t>
        <a:bodyPr/>
        <a:lstStyle/>
        <a:p>
          <a:endParaRPr lang="en-GB"/>
        </a:p>
      </dgm:t>
    </dgm:pt>
    <dgm:pt modelId="{2338B1E3-D12E-4A50-A617-BC9A8E45EC99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000" dirty="0">
            <a:solidFill>
              <a:srgbClr val="7030A0"/>
            </a:solidFill>
          </a:endParaRPr>
        </a:p>
      </dgm:t>
    </dgm:pt>
    <dgm:pt modelId="{ED397A38-82DE-4D00-BB2E-051683AEC454}" type="parTrans" cxnId="{D89EC785-6CDD-453A-939D-FD6651ACBAC0}">
      <dgm:prSet/>
      <dgm:spPr/>
      <dgm:t>
        <a:bodyPr/>
        <a:lstStyle/>
        <a:p>
          <a:endParaRPr lang="en-GB"/>
        </a:p>
      </dgm:t>
    </dgm:pt>
    <dgm:pt modelId="{5179F1CE-58D7-4D3A-9E98-1D00CDD2434A}" type="sibTrans" cxnId="{D89EC785-6CDD-453A-939D-FD6651ACBAC0}">
      <dgm:prSet/>
      <dgm:spPr/>
      <dgm:t>
        <a:bodyPr/>
        <a:lstStyle/>
        <a:p>
          <a:endParaRPr lang="en-GB"/>
        </a:p>
      </dgm:t>
    </dgm:pt>
    <dgm:pt modelId="{5155E979-58E4-4561-8B6C-6CF21562F5F2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000" dirty="0">
            <a:solidFill>
              <a:srgbClr val="7030A0"/>
            </a:solidFill>
          </a:endParaRPr>
        </a:p>
      </dgm:t>
    </dgm:pt>
    <dgm:pt modelId="{6A8AD713-C8A4-4793-AB37-3AD401FB4208}" type="parTrans" cxnId="{AA7501FD-9F39-4DCB-87E9-BAAEF8651ABF}">
      <dgm:prSet/>
      <dgm:spPr/>
      <dgm:t>
        <a:bodyPr/>
        <a:lstStyle/>
        <a:p>
          <a:endParaRPr lang="en-GB"/>
        </a:p>
      </dgm:t>
    </dgm:pt>
    <dgm:pt modelId="{FC91070E-48F7-4475-AD4A-231A6EC10466}" type="sibTrans" cxnId="{AA7501FD-9F39-4DCB-87E9-BAAEF8651ABF}">
      <dgm:prSet/>
      <dgm:spPr/>
      <dgm:t>
        <a:bodyPr/>
        <a:lstStyle/>
        <a:p>
          <a:endParaRPr lang="en-GB"/>
        </a:p>
      </dgm:t>
    </dgm:pt>
    <dgm:pt modelId="{4A95F65D-72EE-457E-86D0-F80B343D7943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000" dirty="0">
            <a:solidFill>
              <a:srgbClr val="7030A0"/>
            </a:solidFill>
          </a:endParaRPr>
        </a:p>
      </dgm:t>
    </dgm:pt>
    <dgm:pt modelId="{B3942E3C-C696-4A7A-8FD6-4EF9A571356C}" type="parTrans" cxnId="{0391EE2A-A2BF-4747-BAA7-97E6E8235CA3}">
      <dgm:prSet/>
      <dgm:spPr/>
      <dgm:t>
        <a:bodyPr/>
        <a:lstStyle/>
        <a:p>
          <a:endParaRPr lang="en-GB"/>
        </a:p>
      </dgm:t>
    </dgm:pt>
    <dgm:pt modelId="{969674F1-5559-44BB-8706-7802ECD05200}" type="sibTrans" cxnId="{0391EE2A-A2BF-4747-BAA7-97E6E8235CA3}">
      <dgm:prSet/>
      <dgm:spPr/>
      <dgm:t>
        <a:bodyPr/>
        <a:lstStyle/>
        <a:p>
          <a:endParaRPr lang="en-GB"/>
        </a:p>
      </dgm:t>
    </dgm:pt>
    <dgm:pt modelId="{A1A86BFC-00EE-45AF-AA6B-7CAE03043C08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r>
            <a:rPr lang="en-GB" sz="2000" dirty="0">
              <a:solidFill>
                <a:srgbClr val="7030A0"/>
              </a:solidFill>
            </a:rPr>
            <a:t>Very large numbers</a:t>
          </a:r>
        </a:p>
      </dgm:t>
    </dgm:pt>
    <dgm:pt modelId="{03B60DA3-5DA9-4278-B580-3B3CA1454610}" type="parTrans" cxnId="{48C02586-E7C9-481B-A98C-8CAC9D70D063}">
      <dgm:prSet/>
      <dgm:spPr/>
      <dgm:t>
        <a:bodyPr/>
        <a:lstStyle/>
        <a:p>
          <a:endParaRPr lang="en-GB"/>
        </a:p>
      </dgm:t>
    </dgm:pt>
    <dgm:pt modelId="{5D4D0071-3DE9-4DDD-8738-BA80576CA896}" type="sibTrans" cxnId="{48C02586-E7C9-481B-A98C-8CAC9D70D063}">
      <dgm:prSet/>
      <dgm:spPr/>
      <dgm:t>
        <a:bodyPr/>
        <a:lstStyle/>
        <a:p>
          <a:endParaRPr lang="en-GB"/>
        </a:p>
      </dgm:t>
    </dgm:pt>
    <dgm:pt modelId="{CFC3AE92-ABB2-4953-A548-117B07BCEC19}">
      <dgm:prSet phldrT="[Text]" custT="1"/>
      <dgm:spPr>
        <a:solidFill>
          <a:srgbClr val="EAD5FF">
            <a:alpha val="90000"/>
          </a:srgbClr>
        </a:solidFill>
      </dgm:spPr>
      <dgm:t>
        <a:bodyPr/>
        <a:lstStyle/>
        <a:p>
          <a:endParaRPr lang="en-GB" sz="2000" dirty="0">
            <a:solidFill>
              <a:srgbClr val="7030A0"/>
            </a:solidFill>
          </a:endParaRPr>
        </a:p>
      </dgm:t>
    </dgm:pt>
    <dgm:pt modelId="{052C7BE4-72B3-4B1F-920E-CA2C47D04033}" type="parTrans" cxnId="{0B1E26BB-138A-4AB0-981A-B382B2D266EF}">
      <dgm:prSet/>
      <dgm:spPr/>
      <dgm:t>
        <a:bodyPr/>
        <a:lstStyle/>
        <a:p>
          <a:endParaRPr lang="en-GB"/>
        </a:p>
      </dgm:t>
    </dgm:pt>
    <dgm:pt modelId="{0913E614-DD9C-4BF7-BCF5-727B0BFB5ABE}" type="sibTrans" cxnId="{0B1E26BB-138A-4AB0-981A-B382B2D266EF}">
      <dgm:prSet/>
      <dgm:spPr/>
      <dgm:t>
        <a:bodyPr/>
        <a:lstStyle/>
        <a:p>
          <a:endParaRPr lang="en-GB"/>
        </a:p>
      </dgm:t>
    </dgm:pt>
    <dgm:pt modelId="{460BB5A4-09C7-402F-909D-8979A90256D6}" type="pres">
      <dgm:prSet presAssocID="{24C86D15-B828-41D1-A64D-94E509E3E6F0}" presName="Name0" presStyleCnt="0">
        <dgm:presLayoutVars>
          <dgm:dir/>
          <dgm:animLvl val="lvl"/>
          <dgm:resizeHandles val="exact"/>
        </dgm:presLayoutVars>
      </dgm:prSet>
      <dgm:spPr/>
    </dgm:pt>
    <dgm:pt modelId="{FC21C533-E1CA-4AC3-80AF-F05D8CC88606}" type="pres">
      <dgm:prSet presAssocID="{E87794E9-8DCD-4491-B68B-A00AD21188A0}" presName="composite" presStyleCnt="0"/>
      <dgm:spPr/>
    </dgm:pt>
    <dgm:pt modelId="{DDB1808D-0722-4488-9F2D-9560DF74A0F3}" type="pres">
      <dgm:prSet presAssocID="{E87794E9-8DCD-4491-B68B-A00AD21188A0}" presName="parTx" presStyleLbl="alignNode1" presStyleIdx="0" presStyleCnt="3" custLinFactNeighborX="-103">
        <dgm:presLayoutVars>
          <dgm:chMax val="0"/>
          <dgm:chPref val="0"/>
          <dgm:bulletEnabled val="1"/>
        </dgm:presLayoutVars>
      </dgm:prSet>
      <dgm:spPr/>
    </dgm:pt>
    <dgm:pt modelId="{8A39E015-90C4-48E9-8D25-5D426B44C13F}" type="pres">
      <dgm:prSet presAssocID="{E87794E9-8DCD-4491-B68B-A00AD21188A0}" presName="desTx" presStyleLbl="alignAccFollowNode1" presStyleIdx="0" presStyleCnt="3" custLinFactNeighborX="-103">
        <dgm:presLayoutVars>
          <dgm:bulletEnabled val="1"/>
        </dgm:presLayoutVars>
      </dgm:prSet>
      <dgm:spPr/>
    </dgm:pt>
    <dgm:pt modelId="{76C44959-1810-4792-B86E-CA0351329F7F}" type="pres">
      <dgm:prSet presAssocID="{FD0E721C-D6F4-48B9-B790-697736DF6145}" presName="space" presStyleCnt="0"/>
      <dgm:spPr/>
    </dgm:pt>
    <dgm:pt modelId="{C10B565C-8FE3-4737-A461-7DD694494CBB}" type="pres">
      <dgm:prSet presAssocID="{27CBC9CE-6B5E-4A4A-BA63-1C83E1CFF01F}" presName="composite" presStyleCnt="0"/>
      <dgm:spPr/>
    </dgm:pt>
    <dgm:pt modelId="{1F2B9FCC-8959-4BFB-86F8-A825AE153607}" type="pres">
      <dgm:prSet presAssocID="{27CBC9CE-6B5E-4A4A-BA63-1C83E1CFF01F}" presName="parTx" presStyleLbl="alignNode1" presStyleIdx="1" presStyleCnt="3" custLinFactNeighborY="2684">
        <dgm:presLayoutVars>
          <dgm:chMax val="0"/>
          <dgm:chPref val="0"/>
          <dgm:bulletEnabled val="1"/>
        </dgm:presLayoutVars>
      </dgm:prSet>
      <dgm:spPr/>
    </dgm:pt>
    <dgm:pt modelId="{24C4A90D-8046-4782-B873-878350E97A24}" type="pres">
      <dgm:prSet presAssocID="{27CBC9CE-6B5E-4A4A-BA63-1C83E1CFF01F}" presName="desTx" presStyleLbl="alignAccFollowNode1" presStyleIdx="1" presStyleCnt="3" custLinFactNeighborY="-693">
        <dgm:presLayoutVars>
          <dgm:bulletEnabled val="1"/>
        </dgm:presLayoutVars>
      </dgm:prSet>
      <dgm:spPr/>
    </dgm:pt>
    <dgm:pt modelId="{0CE1CB12-8111-4F6E-ADFD-D1E3C1DFCE76}" type="pres">
      <dgm:prSet presAssocID="{7934F936-0C79-49AE-A465-D3D863D45746}" presName="space" presStyleCnt="0"/>
      <dgm:spPr/>
    </dgm:pt>
    <dgm:pt modelId="{26FCADC9-78FA-4F93-A70D-C21901CAA48F}" type="pres">
      <dgm:prSet presAssocID="{5D040520-EB6A-4281-922C-D6AA175DE245}" presName="composite" presStyleCnt="0"/>
      <dgm:spPr/>
    </dgm:pt>
    <dgm:pt modelId="{621D9A58-B5B6-4ED8-8467-ECE6FA1BC054}" type="pres">
      <dgm:prSet presAssocID="{5D040520-EB6A-4281-922C-D6AA175DE24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0F5DA68-C24D-4DD3-9E73-F00EBC9D37AE}" type="pres">
      <dgm:prSet presAssocID="{5D040520-EB6A-4281-922C-D6AA175DE24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891E901-83BA-4166-A079-DC487B243B36}" srcId="{5D040520-EB6A-4281-922C-D6AA175DE245}" destId="{88E0D810-9C8F-409A-95F7-D3DC5440C65B}" srcOrd="2" destOrd="0" parTransId="{BF95E8E9-B4DD-485E-A4F8-62C9C323EBF0}" sibTransId="{5FF53E9F-4A32-4808-853D-139BBEC27ADE}"/>
    <dgm:cxn modelId="{06E79802-2F63-4201-B666-1BEEEF83733A}" type="presOf" srcId="{67BFED58-DE5F-4EB3-87E9-4972CF53E495}" destId="{8A39E015-90C4-48E9-8D25-5D426B44C13F}" srcOrd="0" destOrd="4" presId="urn:microsoft.com/office/officeart/2005/8/layout/hList1"/>
    <dgm:cxn modelId="{AE923D11-C247-4230-B624-01D1C8932897}" srcId="{5D040520-EB6A-4281-922C-D6AA175DE245}" destId="{1501CAE3-1938-439C-80C0-0F148664B299}" srcOrd="6" destOrd="0" parTransId="{69E75D60-687B-491F-9E6E-5BCF0785D618}" sibTransId="{81F197A4-C441-4DFB-BDC3-3B0AC0D9DC81}"/>
    <dgm:cxn modelId="{E00A6D1C-4778-408C-8CF0-44A8DDF37F2B}" srcId="{E87794E9-8DCD-4491-B68B-A00AD21188A0}" destId="{3D471F45-E6A9-49D2-8255-7C0F40D7450B}" srcOrd="5" destOrd="0" parTransId="{0DA9180B-416E-4A0D-9A61-9D4925EA8AE6}" sibTransId="{42845FB9-8747-4767-B086-E1AA57EC5FDA}"/>
    <dgm:cxn modelId="{570E4A23-7795-47CA-BFD6-F5C3193894CF}" srcId="{24C86D15-B828-41D1-A64D-94E509E3E6F0}" destId="{E87794E9-8DCD-4491-B68B-A00AD21188A0}" srcOrd="0" destOrd="0" parTransId="{6EA371D4-D6D3-4257-AAC6-14FE17D7A636}" sibTransId="{FD0E721C-D6F4-48B9-B790-697736DF6145}"/>
    <dgm:cxn modelId="{06CA7723-034D-4ECB-9628-C19C566E7B5D}" srcId="{24C86D15-B828-41D1-A64D-94E509E3E6F0}" destId="{5D040520-EB6A-4281-922C-D6AA175DE245}" srcOrd="2" destOrd="0" parTransId="{C52AB360-C91D-4824-80AE-D81596EA8E9C}" sibTransId="{1ED86780-9390-4A35-8E63-9D82D675B57D}"/>
    <dgm:cxn modelId="{0391EE2A-A2BF-4747-BAA7-97E6E8235CA3}" srcId="{5D040520-EB6A-4281-922C-D6AA175DE245}" destId="{4A95F65D-72EE-457E-86D0-F80B343D7943}" srcOrd="5" destOrd="0" parTransId="{B3942E3C-C696-4A7A-8FD6-4EF9A571356C}" sibTransId="{969674F1-5559-44BB-8706-7802ECD05200}"/>
    <dgm:cxn modelId="{4CDE582F-3C79-4667-B310-4C4A43AD340C}" srcId="{E87794E9-8DCD-4491-B68B-A00AD21188A0}" destId="{7DE8CC26-0D4F-4862-93AC-A0F85A34A161}" srcOrd="3" destOrd="0" parTransId="{C287379D-BCA1-4DD2-83F7-A5DC791A42A7}" sibTransId="{5F4DC356-C84A-417B-8C26-23125E49F078}"/>
    <dgm:cxn modelId="{F3D58631-FFA2-406D-8FA1-65B7CC42ACED}" srcId="{5D040520-EB6A-4281-922C-D6AA175DE245}" destId="{DE6807CA-9F21-48F6-9747-815F47CEC2F1}" srcOrd="4" destOrd="0" parTransId="{67720AFA-CD6F-49B7-BB8B-C509DDC2C0B0}" sibTransId="{A55D044E-D052-4F5A-950A-FD51E7FEDBC8}"/>
    <dgm:cxn modelId="{CEE5F335-45A5-4E76-8082-5BD0383AAB0B}" srcId="{27CBC9CE-6B5E-4A4A-BA63-1C83E1CFF01F}" destId="{4B2FD70F-ECD1-4E84-9E47-2074952265DD}" srcOrd="1" destOrd="0" parTransId="{73E95FE0-69E4-4472-BAB0-592C1D4AE144}" sibTransId="{EF3BE15B-DCBE-4D19-8AFC-F547078EC250}"/>
    <dgm:cxn modelId="{67DD123E-FF8B-4498-9028-0384CB27CE32}" type="presOf" srcId="{31CB702A-3489-4A79-AAB3-5133A27E5FE6}" destId="{C0F5DA68-C24D-4DD3-9E73-F00EBC9D37AE}" srcOrd="0" destOrd="0" presId="urn:microsoft.com/office/officeart/2005/8/layout/hList1"/>
    <dgm:cxn modelId="{80A5DF5B-4CBE-484A-879C-FD6DC6ADF1FA}" type="presOf" srcId="{1501CAE3-1938-439C-80C0-0F148664B299}" destId="{C0F5DA68-C24D-4DD3-9E73-F00EBC9D37AE}" srcOrd="0" destOrd="6" presId="urn:microsoft.com/office/officeart/2005/8/layout/hList1"/>
    <dgm:cxn modelId="{F1C20561-40D5-4916-9EBA-AA762B59634A}" type="presOf" srcId="{C14FB12F-D092-4C6E-8026-967F53D45509}" destId="{8A39E015-90C4-48E9-8D25-5D426B44C13F}" srcOrd="0" destOrd="2" presId="urn:microsoft.com/office/officeart/2005/8/layout/hList1"/>
    <dgm:cxn modelId="{951F9F64-8FAC-480B-A2A4-CA2319154A71}" type="presOf" srcId="{09544FAA-01C8-4455-95A0-E6C5285481DA}" destId="{24C4A90D-8046-4782-B873-878350E97A24}" srcOrd="0" destOrd="5" presId="urn:microsoft.com/office/officeart/2005/8/layout/hList1"/>
    <dgm:cxn modelId="{D273F844-3C4C-46D7-9BAA-9C965D046DB2}" type="presOf" srcId="{7DE8CC26-0D4F-4862-93AC-A0F85A34A161}" destId="{8A39E015-90C4-48E9-8D25-5D426B44C13F}" srcOrd="0" destOrd="3" presId="urn:microsoft.com/office/officeart/2005/8/layout/hList1"/>
    <dgm:cxn modelId="{E5E57945-B03E-4E7D-8503-F1C50C525F0E}" srcId="{E87794E9-8DCD-4491-B68B-A00AD21188A0}" destId="{67BFED58-DE5F-4EB3-87E9-4972CF53E495}" srcOrd="4" destOrd="0" parTransId="{A1602075-1173-4E0F-ABA9-437A96EF8686}" sibTransId="{C6A531D9-1003-41E0-85AF-DAB13059A9CC}"/>
    <dgm:cxn modelId="{52712247-0FA5-4966-9054-84E0EE50EE0C}" srcId="{E87794E9-8DCD-4491-B68B-A00AD21188A0}" destId="{C14FB12F-D092-4C6E-8026-967F53D45509}" srcOrd="2" destOrd="0" parTransId="{CE8C857C-BDBE-4A4F-B5C7-B44A053C98B0}" sibTransId="{4455FE9D-7528-47FD-80DC-2E3821948EEB}"/>
    <dgm:cxn modelId="{57745E6D-3914-4B25-89EC-612E943647DA}" type="presOf" srcId="{E1348F1C-DA0B-42A6-8DC3-6D7C5FE759A4}" destId="{24C4A90D-8046-4782-B873-878350E97A24}" srcOrd="0" destOrd="3" presId="urn:microsoft.com/office/officeart/2005/8/layout/hList1"/>
    <dgm:cxn modelId="{9C226251-C330-4F15-BF77-8B3283C7CF63}" type="presOf" srcId="{CFC3AE92-ABB2-4953-A548-117B07BCEC19}" destId="{8A39E015-90C4-48E9-8D25-5D426B44C13F}" srcOrd="0" destOrd="1" presId="urn:microsoft.com/office/officeart/2005/8/layout/hList1"/>
    <dgm:cxn modelId="{B6C97071-D8C8-41DD-9A31-8F75FAC1AC99}" srcId="{5D040520-EB6A-4281-922C-D6AA175DE245}" destId="{31CB702A-3489-4A79-AAB3-5133A27E5FE6}" srcOrd="0" destOrd="0" parTransId="{781EB6C2-9E5F-4714-B0F4-9C2506E0045E}" sibTransId="{01F247CA-F769-4792-89E6-021CF8862146}"/>
    <dgm:cxn modelId="{66530A75-60E0-4216-BDC0-8D62349EED8C}" type="presOf" srcId="{76BC37BF-C09E-45BD-AE27-18DB302CC9BB}" destId="{8A39E015-90C4-48E9-8D25-5D426B44C13F}" srcOrd="0" destOrd="6" presId="urn:microsoft.com/office/officeart/2005/8/layout/hList1"/>
    <dgm:cxn modelId="{93271C5A-312F-4AC5-9F3C-2117CB465892}" type="presOf" srcId="{4A95F65D-72EE-457E-86D0-F80B343D7943}" destId="{C0F5DA68-C24D-4DD3-9E73-F00EBC9D37AE}" srcOrd="0" destOrd="5" presId="urn:microsoft.com/office/officeart/2005/8/layout/hList1"/>
    <dgm:cxn modelId="{D89EC785-6CDD-453A-939D-FD6651ACBAC0}" srcId="{5D040520-EB6A-4281-922C-D6AA175DE245}" destId="{2338B1E3-D12E-4A50-A617-BC9A8E45EC99}" srcOrd="1" destOrd="0" parTransId="{ED397A38-82DE-4D00-BB2E-051683AEC454}" sibTransId="{5179F1CE-58D7-4D3A-9E98-1D00CDD2434A}"/>
    <dgm:cxn modelId="{48C02586-E7C9-481B-A98C-8CAC9D70D063}" srcId="{E87794E9-8DCD-4491-B68B-A00AD21188A0}" destId="{A1A86BFC-00EE-45AF-AA6B-7CAE03043C08}" srcOrd="0" destOrd="0" parTransId="{03B60DA3-5DA9-4278-B580-3B3CA1454610}" sibTransId="{5D4D0071-3DE9-4DDD-8738-BA80576CA896}"/>
    <dgm:cxn modelId="{AC1C778B-A57C-4478-8CF0-D3464E276773}" type="presOf" srcId="{E87794E9-8DCD-4491-B68B-A00AD21188A0}" destId="{DDB1808D-0722-4488-9F2D-9560DF74A0F3}" srcOrd="0" destOrd="0" presId="urn:microsoft.com/office/officeart/2005/8/layout/hList1"/>
    <dgm:cxn modelId="{F06CF18B-B46D-4935-B4BC-6746B8FA23FD}" type="presOf" srcId="{A1A86BFC-00EE-45AF-AA6B-7CAE03043C08}" destId="{8A39E015-90C4-48E9-8D25-5D426B44C13F}" srcOrd="0" destOrd="0" presId="urn:microsoft.com/office/officeart/2005/8/layout/hList1"/>
    <dgm:cxn modelId="{99E8E092-0185-438C-9287-FB86F9DFED5E}" srcId="{27CBC9CE-6B5E-4A4A-BA63-1C83E1CFF01F}" destId="{D122366B-6AFA-4F1A-8065-450AB99C3465}" srcOrd="0" destOrd="0" parTransId="{5F01A925-7256-4FBA-A307-FBC54374A614}" sibTransId="{ABBBE0E1-006A-40C9-8675-527A4825C80D}"/>
    <dgm:cxn modelId="{13D46BA2-2E00-4EE3-8B4C-A0EAA51C1564}" srcId="{27CBC9CE-6B5E-4A4A-BA63-1C83E1CFF01F}" destId="{D8DFE2EF-015D-4197-983C-0A244C139301}" srcOrd="2" destOrd="0" parTransId="{0A07D131-CC7D-472A-83BB-1715717FFB4D}" sibTransId="{B101C8BA-BA8B-459C-8CCB-D5A08D5F595B}"/>
    <dgm:cxn modelId="{D43A55AB-A4B5-4D0D-A980-F75C8298D0C3}" type="presOf" srcId="{4B2FD70F-ECD1-4E84-9E47-2074952265DD}" destId="{24C4A90D-8046-4782-B873-878350E97A24}" srcOrd="0" destOrd="1" presId="urn:microsoft.com/office/officeart/2005/8/layout/hList1"/>
    <dgm:cxn modelId="{7252F0AB-21B2-4B66-A1FC-62366C920C51}" type="presOf" srcId="{3D471F45-E6A9-49D2-8255-7C0F40D7450B}" destId="{8A39E015-90C4-48E9-8D25-5D426B44C13F}" srcOrd="0" destOrd="5" presId="urn:microsoft.com/office/officeart/2005/8/layout/hList1"/>
    <dgm:cxn modelId="{C36A3DAC-6E05-495C-8479-694C89E0347B}" srcId="{27CBC9CE-6B5E-4A4A-BA63-1C83E1CFF01F}" destId="{ADD43E4A-E1E8-42AF-92D1-5E01BED3AFB6}" srcOrd="4" destOrd="0" parTransId="{99F6F19F-D833-4CB6-A9E8-908CBD93882D}" sibTransId="{3E33A9C4-FD58-4F94-9189-89C3D670F259}"/>
    <dgm:cxn modelId="{1F300FAF-16E9-48DB-AF78-04410D40EB56}" type="presOf" srcId="{D122366B-6AFA-4F1A-8065-450AB99C3465}" destId="{24C4A90D-8046-4782-B873-878350E97A24}" srcOrd="0" destOrd="0" presId="urn:microsoft.com/office/officeart/2005/8/layout/hList1"/>
    <dgm:cxn modelId="{ED936AB4-E7DB-4984-91F0-3E820FDF0724}" srcId="{24C86D15-B828-41D1-A64D-94E509E3E6F0}" destId="{27CBC9CE-6B5E-4A4A-BA63-1C83E1CFF01F}" srcOrd="1" destOrd="0" parTransId="{E2F2D2DF-9316-4344-8325-9666787D84FB}" sibTransId="{7934F936-0C79-49AE-A465-D3D863D45746}"/>
    <dgm:cxn modelId="{C8A0A6B5-96F3-475E-9803-022BC1324260}" type="presOf" srcId="{24C86D15-B828-41D1-A64D-94E509E3E6F0}" destId="{460BB5A4-09C7-402F-909D-8979A90256D6}" srcOrd="0" destOrd="0" presId="urn:microsoft.com/office/officeart/2005/8/layout/hList1"/>
    <dgm:cxn modelId="{38B632B6-1137-4E0A-B1D6-36BB73E660D5}" type="presOf" srcId="{27CBC9CE-6B5E-4A4A-BA63-1C83E1CFF01F}" destId="{1F2B9FCC-8959-4BFB-86F8-A825AE153607}" srcOrd="0" destOrd="0" presId="urn:microsoft.com/office/officeart/2005/8/layout/hList1"/>
    <dgm:cxn modelId="{0B1E26BB-138A-4AB0-981A-B382B2D266EF}" srcId="{E87794E9-8DCD-4491-B68B-A00AD21188A0}" destId="{CFC3AE92-ABB2-4953-A548-117B07BCEC19}" srcOrd="1" destOrd="0" parTransId="{052C7BE4-72B3-4B1F-920E-CA2C47D04033}" sibTransId="{0913E614-DD9C-4BF7-BCF5-727B0BFB5ABE}"/>
    <dgm:cxn modelId="{0F0F8DBC-7671-448B-860A-E80776B46B78}" type="presOf" srcId="{DE6807CA-9F21-48F6-9747-815F47CEC2F1}" destId="{C0F5DA68-C24D-4DD3-9E73-F00EBC9D37AE}" srcOrd="0" destOrd="4" presId="urn:microsoft.com/office/officeart/2005/8/layout/hList1"/>
    <dgm:cxn modelId="{CAF841BD-DDA3-4DA3-86B3-B0A83070F476}" srcId="{27CBC9CE-6B5E-4A4A-BA63-1C83E1CFF01F}" destId="{E1348F1C-DA0B-42A6-8DC3-6D7C5FE759A4}" srcOrd="3" destOrd="0" parTransId="{FFC46D39-5BD5-4CE8-9EB2-B91876395BAC}" sibTransId="{3B8B36A8-EC50-4A2D-AB0D-C039BF28AB06}"/>
    <dgm:cxn modelId="{B0FC86C8-A38C-4944-9130-A9E65D4F6988}" type="presOf" srcId="{5D040520-EB6A-4281-922C-D6AA175DE245}" destId="{621D9A58-B5B6-4ED8-8467-ECE6FA1BC054}" srcOrd="0" destOrd="0" presId="urn:microsoft.com/office/officeart/2005/8/layout/hList1"/>
    <dgm:cxn modelId="{0B215ED5-3501-4851-A7AB-44CC390BF5FE}" type="presOf" srcId="{D8DFE2EF-015D-4197-983C-0A244C139301}" destId="{24C4A90D-8046-4782-B873-878350E97A24}" srcOrd="0" destOrd="2" presId="urn:microsoft.com/office/officeart/2005/8/layout/hList1"/>
    <dgm:cxn modelId="{7328C6D8-55A5-4B64-A328-A90103DC8E56}" type="presOf" srcId="{88E0D810-9C8F-409A-95F7-D3DC5440C65B}" destId="{C0F5DA68-C24D-4DD3-9E73-F00EBC9D37AE}" srcOrd="0" destOrd="2" presId="urn:microsoft.com/office/officeart/2005/8/layout/hList1"/>
    <dgm:cxn modelId="{E1A4F4DA-4872-4FF3-ABF9-0EE78E794CF7}" type="presOf" srcId="{2338B1E3-D12E-4A50-A617-BC9A8E45EC99}" destId="{C0F5DA68-C24D-4DD3-9E73-F00EBC9D37AE}" srcOrd="0" destOrd="1" presId="urn:microsoft.com/office/officeart/2005/8/layout/hList1"/>
    <dgm:cxn modelId="{91EC06DF-0EFB-4E0B-BD61-0608622EA32A}" type="presOf" srcId="{5155E979-58E4-4561-8B6C-6CF21562F5F2}" destId="{C0F5DA68-C24D-4DD3-9E73-F00EBC9D37AE}" srcOrd="0" destOrd="3" presId="urn:microsoft.com/office/officeart/2005/8/layout/hList1"/>
    <dgm:cxn modelId="{EE6FEEE1-9030-4258-A090-98F8EA47756D}" srcId="{27CBC9CE-6B5E-4A4A-BA63-1C83E1CFF01F}" destId="{09544FAA-01C8-4455-95A0-E6C5285481DA}" srcOrd="5" destOrd="0" parTransId="{E83407F6-2F24-4831-907E-388D46FFCA54}" sibTransId="{03C4BD60-A64F-46D3-86D5-9478B19B9C7F}"/>
    <dgm:cxn modelId="{E332E4E5-A389-4CF0-B0EA-A15422810407}" srcId="{E87794E9-8DCD-4491-B68B-A00AD21188A0}" destId="{76BC37BF-C09E-45BD-AE27-18DB302CC9BB}" srcOrd="6" destOrd="0" parTransId="{CDE080F5-1ECD-4914-9ED3-84F3A0FC91B7}" sibTransId="{B9D9E07D-42B8-4894-A951-7327AA22F44C}"/>
    <dgm:cxn modelId="{549835ED-2A41-4E46-B455-CD46BD6BF32B}" type="presOf" srcId="{ADD43E4A-E1E8-42AF-92D1-5E01BED3AFB6}" destId="{24C4A90D-8046-4782-B873-878350E97A24}" srcOrd="0" destOrd="4" presId="urn:microsoft.com/office/officeart/2005/8/layout/hList1"/>
    <dgm:cxn modelId="{AA7501FD-9F39-4DCB-87E9-BAAEF8651ABF}" srcId="{5D040520-EB6A-4281-922C-D6AA175DE245}" destId="{5155E979-58E4-4561-8B6C-6CF21562F5F2}" srcOrd="3" destOrd="0" parTransId="{6A8AD713-C8A4-4793-AB37-3AD401FB4208}" sibTransId="{FC91070E-48F7-4475-AD4A-231A6EC10466}"/>
    <dgm:cxn modelId="{C23EE638-EA98-4A5F-B6E4-A7A7D141F1A6}" type="presParOf" srcId="{460BB5A4-09C7-402F-909D-8979A90256D6}" destId="{FC21C533-E1CA-4AC3-80AF-F05D8CC88606}" srcOrd="0" destOrd="0" presId="urn:microsoft.com/office/officeart/2005/8/layout/hList1"/>
    <dgm:cxn modelId="{763AAC51-6B5C-439D-9163-8FC8348BE0F1}" type="presParOf" srcId="{FC21C533-E1CA-4AC3-80AF-F05D8CC88606}" destId="{DDB1808D-0722-4488-9F2D-9560DF74A0F3}" srcOrd="0" destOrd="0" presId="urn:microsoft.com/office/officeart/2005/8/layout/hList1"/>
    <dgm:cxn modelId="{4583066F-FFA9-44EE-BCE4-44D056DB6BE9}" type="presParOf" srcId="{FC21C533-E1CA-4AC3-80AF-F05D8CC88606}" destId="{8A39E015-90C4-48E9-8D25-5D426B44C13F}" srcOrd="1" destOrd="0" presId="urn:microsoft.com/office/officeart/2005/8/layout/hList1"/>
    <dgm:cxn modelId="{886E84C4-8DCA-4FB2-BD24-1C932731DACF}" type="presParOf" srcId="{460BB5A4-09C7-402F-909D-8979A90256D6}" destId="{76C44959-1810-4792-B86E-CA0351329F7F}" srcOrd="1" destOrd="0" presId="urn:microsoft.com/office/officeart/2005/8/layout/hList1"/>
    <dgm:cxn modelId="{D2B6A421-F1B9-4C7A-A0F3-313832BB427F}" type="presParOf" srcId="{460BB5A4-09C7-402F-909D-8979A90256D6}" destId="{C10B565C-8FE3-4737-A461-7DD694494CBB}" srcOrd="2" destOrd="0" presId="urn:microsoft.com/office/officeart/2005/8/layout/hList1"/>
    <dgm:cxn modelId="{235CD2B7-1CC6-42A2-8E85-633924E2426E}" type="presParOf" srcId="{C10B565C-8FE3-4737-A461-7DD694494CBB}" destId="{1F2B9FCC-8959-4BFB-86F8-A825AE153607}" srcOrd="0" destOrd="0" presId="urn:microsoft.com/office/officeart/2005/8/layout/hList1"/>
    <dgm:cxn modelId="{79F4AE7F-FF78-437A-B723-4CF3D341B28A}" type="presParOf" srcId="{C10B565C-8FE3-4737-A461-7DD694494CBB}" destId="{24C4A90D-8046-4782-B873-878350E97A24}" srcOrd="1" destOrd="0" presId="urn:microsoft.com/office/officeart/2005/8/layout/hList1"/>
    <dgm:cxn modelId="{109012E8-A10E-4EAF-9BDF-4F7AA080B350}" type="presParOf" srcId="{460BB5A4-09C7-402F-909D-8979A90256D6}" destId="{0CE1CB12-8111-4F6E-ADFD-D1E3C1DFCE76}" srcOrd="3" destOrd="0" presId="urn:microsoft.com/office/officeart/2005/8/layout/hList1"/>
    <dgm:cxn modelId="{B47A3183-C6AA-4C68-904B-A626946F745B}" type="presParOf" srcId="{460BB5A4-09C7-402F-909D-8979A90256D6}" destId="{26FCADC9-78FA-4F93-A70D-C21901CAA48F}" srcOrd="4" destOrd="0" presId="urn:microsoft.com/office/officeart/2005/8/layout/hList1"/>
    <dgm:cxn modelId="{614F404A-B977-4FD3-A7D3-FA4B1B66BCA3}" type="presParOf" srcId="{26FCADC9-78FA-4F93-A70D-C21901CAA48F}" destId="{621D9A58-B5B6-4ED8-8467-ECE6FA1BC054}" srcOrd="0" destOrd="0" presId="urn:microsoft.com/office/officeart/2005/8/layout/hList1"/>
    <dgm:cxn modelId="{CE4B49F3-4B1F-4C70-B33D-AFCA057E0B71}" type="presParOf" srcId="{26FCADC9-78FA-4F93-A70D-C21901CAA48F}" destId="{C0F5DA68-C24D-4DD3-9E73-F00EBC9D37A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Health care professionals may be key in helping mothers navigate challenges of immaturity during hospital stay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Description of breastfeeding support from the perspective of health care professionals may bring to light “unseen” roles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Better understanding of factors that influence successful breastfeeding may guide policy development 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LinFactNeighborY="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LinFactNeighborX="46806" custLinFactNeighborY="-929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Babies born a few weeks early more commonly experience a difficult start to life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They are more at risk of health problems as newborns and infants compared to babies born on their due date  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2"/>
      <dgm:spPr/>
    </dgm:pt>
    <dgm:pt modelId="{DB6F0929-0E66-432C-85FE-DC532143409F}" type="pres">
      <dgm:prSet presAssocID="{34BBD08F-D066-477D-BFC0-F392CC2BDD29}" presName="parentText" presStyleLbl="node1" presStyleIdx="0" presStyleCnt="2" custScaleX="142857" custLinFactNeighborY="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2"/>
      <dgm:spPr/>
    </dgm:pt>
    <dgm:pt modelId="{8F67EAC5-013D-4C7B-B58E-E369130636E2}" type="pres">
      <dgm:prSet presAssocID="{71E5EF7F-FE6C-43EE-84EE-6743C66B2EE2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2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F63B7CF-237C-4EEC-8680-14DAF7F36399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E00B05AD-0C43-4D61-A637-F92320BFD00E}">
      <dgm:prSet phldrT="[Text]" custT="1"/>
      <dgm:spPr/>
      <dgm:t>
        <a:bodyPr/>
        <a:lstStyle/>
        <a:p>
          <a:pPr>
            <a:buNone/>
          </a:pPr>
          <a:r>
            <a:rPr lang="en-GB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Babies born 4-6 weeks early might not grow as well in infancy and  the quality of their growth may be different, we don’t really know</a:t>
          </a:r>
          <a:endParaRPr lang="en-GB" sz="2000" dirty="0">
            <a:solidFill>
              <a:srgbClr val="7030A0"/>
            </a:solidFill>
          </a:endParaRPr>
        </a:p>
      </dgm:t>
    </dgm:pt>
    <dgm:pt modelId="{ABEFB28D-E253-4447-A581-4432D9D6D0CA}" type="parTrans" cxnId="{53C401AB-E5A6-4D3C-B426-CD76040B1EED}">
      <dgm:prSet/>
      <dgm:spPr/>
      <dgm:t>
        <a:bodyPr/>
        <a:lstStyle/>
        <a:p>
          <a:endParaRPr lang="en-GB"/>
        </a:p>
      </dgm:t>
    </dgm:pt>
    <dgm:pt modelId="{E2034456-1257-4DE1-9941-67051D1B11DD}" type="sibTrans" cxnId="{53C401AB-E5A6-4D3C-B426-CD76040B1EED}">
      <dgm:prSet/>
      <dgm:spPr/>
      <dgm:t>
        <a:bodyPr/>
        <a:lstStyle/>
        <a:p>
          <a:endParaRPr lang="en-GB"/>
        </a:p>
      </dgm:t>
    </dgm:pt>
    <dgm:pt modelId="{9FE64EA6-6630-4F04-9AB6-FF2E333486E7}">
      <dgm:prSet phldrT="[Text]" custT="1"/>
      <dgm:spPr/>
      <dgm:t>
        <a:bodyPr/>
        <a:lstStyle/>
        <a:p>
          <a:r>
            <a:rPr lang="en-GB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Higher risk of becoming overweight in childhood</a:t>
          </a:r>
        </a:p>
      </dgm:t>
    </dgm:pt>
    <dgm:pt modelId="{51430490-42B0-437C-AE17-5558A2B127EE}" type="parTrans" cxnId="{DF95473F-3456-4000-AABD-D40A15EEE65B}">
      <dgm:prSet/>
      <dgm:spPr/>
      <dgm:t>
        <a:bodyPr/>
        <a:lstStyle/>
        <a:p>
          <a:endParaRPr lang="en-GB"/>
        </a:p>
      </dgm:t>
    </dgm:pt>
    <dgm:pt modelId="{0ACAF348-2D31-4923-87DF-D13EEA6F58AD}" type="sibTrans" cxnId="{DF95473F-3456-4000-AABD-D40A15EEE65B}">
      <dgm:prSet/>
      <dgm:spPr/>
      <dgm:t>
        <a:bodyPr/>
        <a:lstStyle/>
        <a:p>
          <a:endParaRPr lang="en-GB"/>
        </a:p>
      </dgm:t>
    </dgm:pt>
    <dgm:pt modelId="{F077B62D-2E1C-44B7-AF4E-FD917B1BB65A}">
      <dgm:prSet phldrT="[Text]" custT="1"/>
      <dgm:spPr/>
      <dgm:t>
        <a:bodyPr/>
        <a:lstStyle/>
        <a:p>
          <a:r>
            <a:rPr lang="en-GB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Being overweight in childhood increases the risk of diseases such as diabetes</a:t>
          </a:r>
        </a:p>
      </dgm:t>
    </dgm:pt>
    <dgm:pt modelId="{F8EBF8F6-519C-43D1-B3AF-D7FAAD5682AF}" type="parTrans" cxnId="{EB94C78E-9325-46D7-A4D8-09C6A146B97B}">
      <dgm:prSet/>
      <dgm:spPr/>
      <dgm:t>
        <a:bodyPr/>
        <a:lstStyle/>
        <a:p>
          <a:endParaRPr lang="en-GB"/>
        </a:p>
      </dgm:t>
    </dgm:pt>
    <dgm:pt modelId="{F412F57F-FC2B-49A9-8618-D7F493FF1F18}" type="sibTrans" cxnId="{EB94C78E-9325-46D7-A4D8-09C6A146B97B}">
      <dgm:prSet/>
      <dgm:spPr/>
      <dgm:t>
        <a:bodyPr/>
        <a:lstStyle/>
        <a:p>
          <a:endParaRPr lang="en-GB"/>
        </a:p>
      </dgm:t>
    </dgm:pt>
    <dgm:pt modelId="{E4004467-BA37-41E1-A0C1-5052AAB9D5AA}" type="pres">
      <dgm:prSet presAssocID="{AF63B7CF-237C-4EEC-8680-14DAF7F36399}" presName="Name0" presStyleCnt="0">
        <dgm:presLayoutVars>
          <dgm:chMax val="7"/>
          <dgm:chPref val="7"/>
          <dgm:dir/>
        </dgm:presLayoutVars>
      </dgm:prSet>
      <dgm:spPr/>
    </dgm:pt>
    <dgm:pt modelId="{019F7BA8-BD00-44C3-A10E-68132B6F0B74}" type="pres">
      <dgm:prSet presAssocID="{AF63B7CF-237C-4EEC-8680-14DAF7F36399}" presName="Name1" presStyleCnt="0"/>
      <dgm:spPr/>
    </dgm:pt>
    <dgm:pt modelId="{C541B691-E6E2-41A7-8AE6-501F28883117}" type="pres">
      <dgm:prSet presAssocID="{AF63B7CF-237C-4EEC-8680-14DAF7F36399}" presName="cycle" presStyleCnt="0"/>
      <dgm:spPr/>
    </dgm:pt>
    <dgm:pt modelId="{63C589E7-62BC-4967-8634-0B1107A2DED6}" type="pres">
      <dgm:prSet presAssocID="{AF63B7CF-237C-4EEC-8680-14DAF7F36399}" presName="srcNode" presStyleLbl="node1" presStyleIdx="0" presStyleCnt="3"/>
      <dgm:spPr/>
    </dgm:pt>
    <dgm:pt modelId="{C077C183-2C22-41D6-957B-5FB3DE185E98}" type="pres">
      <dgm:prSet presAssocID="{AF63B7CF-237C-4EEC-8680-14DAF7F36399}" presName="conn" presStyleLbl="parChTrans1D2" presStyleIdx="0" presStyleCnt="1"/>
      <dgm:spPr/>
    </dgm:pt>
    <dgm:pt modelId="{85414B89-F51E-4CB7-9835-E3C836513992}" type="pres">
      <dgm:prSet presAssocID="{AF63B7CF-237C-4EEC-8680-14DAF7F36399}" presName="extraNode" presStyleLbl="node1" presStyleIdx="0" presStyleCnt="3"/>
      <dgm:spPr/>
    </dgm:pt>
    <dgm:pt modelId="{14949562-4766-4A14-8C4C-C5D65B36CE16}" type="pres">
      <dgm:prSet presAssocID="{AF63B7CF-237C-4EEC-8680-14DAF7F36399}" presName="dstNode" presStyleLbl="node1" presStyleIdx="0" presStyleCnt="3"/>
      <dgm:spPr/>
    </dgm:pt>
    <dgm:pt modelId="{7A31CEEF-B604-4480-BFB9-280114369D46}" type="pres">
      <dgm:prSet presAssocID="{E00B05AD-0C43-4D61-A637-F92320BFD00E}" presName="text_1" presStyleLbl="node1" presStyleIdx="0" presStyleCnt="3">
        <dgm:presLayoutVars>
          <dgm:bulletEnabled val="1"/>
        </dgm:presLayoutVars>
      </dgm:prSet>
      <dgm:spPr/>
    </dgm:pt>
    <dgm:pt modelId="{3053BF43-B00B-4365-B5CF-B2D2C5759A06}" type="pres">
      <dgm:prSet presAssocID="{E00B05AD-0C43-4D61-A637-F92320BFD00E}" presName="accent_1" presStyleCnt="0"/>
      <dgm:spPr/>
    </dgm:pt>
    <dgm:pt modelId="{7FD57ED4-8550-4759-A188-6CBE14194F21}" type="pres">
      <dgm:prSet presAssocID="{E00B05AD-0C43-4D61-A637-F92320BFD00E}" presName="accentRepeatNode" presStyleLbl="solidFgAcc1" presStyleIdx="0" presStyleCnt="3"/>
      <dgm:spPr/>
    </dgm:pt>
    <dgm:pt modelId="{E63835F8-E6C5-4011-9CBE-1407FF5B16CA}" type="pres">
      <dgm:prSet presAssocID="{9FE64EA6-6630-4F04-9AB6-FF2E333486E7}" presName="text_2" presStyleLbl="node1" presStyleIdx="1" presStyleCnt="3" custScaleY="86116" custLinFactNeighborX="5278" custLinFactNeighborY="6942">
        <dgm:presLayoutVars>
          <dgm:bulletEnabled val="1"/>
        </dgm:presLayoutVars>
      </dgm:prSet>
      <dgm:spPr/>
    </dgm:pt>
    <dgm:pt modelId="{F8CA3EAA-AF3D-4021-ABB7-DE3D24DB049E}" type="pres">
      <dgm:prSet presAssocID="{9FE64EA6-6630-4F04-9AB6-FF2E333486E7}" presName="accent_2" presStyleCnt="0"/>
      <dgm:spPr/>
    </dgm:pt>
    <dgm:pt modelId="{B68F9DBC-A202-4641-ADEB-81134C3ED371}" type="pres">
      <dgm:prSet presAssocID="{9FE64EA6-6630-4F04-9AB6-FF2E333486E7}" presName="accentRepeatNode" presStyleLbl="solidFgAcc1" presStyleIdx="1" presStyleCnt="3"/>
      <dgm:spPr/>
    </dgm:pt>
    <dgm:pt modelId="{B1EBF19E-FFC7-49D7-B645-71199EEFF20E}" type="pres">
      <dgm:prSet presAssocID="{F077B62D-2E1C-44B7-AF4E-FD917B1BB65A}" presName="text_3" presStyleLbl="node1" presStyleIdx="2" presStyleCnt="3">
        <dgm:presLayoutVars>
          <dgm:bulletEnabled val="1"/>
        </dgm:presLayoutVars>
      </dgm:prSet>
      <dgm:spPr/>
    </dgm:pt>
    <dgm:pt modelId="{C48F6F4C-ADCF-46AA-997C-CCC3BC24485A}" type="pres">
      <dgm:prSet presAssocID="{F077B62D-2E1C-44B7-AF4E-FD917B1BB65A}" presName="accent_3" presStyleCnt="0"/>
      <dgm:spPr/>
    </dgm:pt>
    <dgm:pt modelId="{F7A3E408-7541-4F0C-B683-9BBC1A32EFFF}" type="pres">
      <dgm:prSet presAssocID="{F077B62D-2E1C-44B7-AF4E-FD917B1BB65A}" presName="accentRepeatNode" presStyleLbl="solidFgAcc1" presStyleIdx="2" presStyleCnt="3"/>
      <dgm:spPr/>
    </dgm:pt>
  </dgm:ptLst>
  <dgm:cxnLst>
    <dgm:cxn modelId="{DF95473F-3456-4000-AABD-D40A15EEE65B}" srcId="{AF63B7CF-237C-4EEC-8680-14DAF7F36399}" destId="{9FE64EA6-6630-4F04-9AB6-FF2E333486E7}" srcOrd="1" destOrd="0" parTransId="{51430490-42B0-437C-AE17-5558A2B127EE}" sibTransId="{0ACAF348-2D31-4923-87DF-D13EEA6F58AD}"/>
    <dgm:cxn modelId="{CC29BF8B-9082-41A8-BAAB-BF1F93319223}" type="presOf" srcId="{9FE64EA6-6630-4F04-9AB6-FF2E333486E7}" destId="{E63835F8-E6C5-4011-9CBE-1407FF5B16CA}" srcOrd="0" destOrd="0" presId="urn:microsoft.com/office/officeart/2008/layout/VerticalCurvedList"/>
    <dgm:cxn modelId="{EB94C78E-9325-46D7-A4D8-09C6A146B97B}" srcId="{AF63B7CF-237C-4EEC-8680-14DAF7F36399}" destId="{F077B62D-2E1C-44B7-AF4E-FD917B1BB65A}" srcOrd="2" destOrd="0" parTransId="{F8EBF8F6-519C-43D1-B3AF-D7FAAD5682AF}" sibTransId="{F412F57F-FC2B-49A9-8618-D7F493FF1F18}"/>
    <dgm:cxn modelId="{98DF17A8-0F94-4D6C-B9D4-3C7487653D05}" type="presOf" srcId="{AF63B7CF-237C-4EEC-8680-14DAF7F36399}" destId="{E4004467-BA37-41E1-A0C1-5052AAB9D5AA}" srcOrd="0" destOrd="0" presId="urn:microsoft.com/office/officeart/2008/layout/VerticalCurvedList"/>
    <dgm:cxn modelId="{53C401AB-E5A6-4D3C-B426-CD76040B1EED}" srcId="{AF63B7CF-237C-4EEC-8680-14DAF7F36399}" destId="{E00B05AD-0C43-4D61-A637-F92320BFD00E}" srcOrd="0" destOrd="0" parTransId="{ABEFB28D-E253-4447-A581-4432D9D6D0CA}" sibTransId="{E2034456-1257-4DE1-9941-67051D1B11DD}"/>
    <dgm:cxn modelId="{9BC49FAF-CAD6-47A6-A94A-1ED87CCD0293}" type="presOf" srcId="{E2034456-1257-4DE1-9941-67051D1B11DD}" destId="{C077C183-2C22-41D6-957B-5FB3DE185E98}" srcOrd="0" destOrd="0" presId="urn:microsoft.com/office/officeart/2008/layout/VerticalCurvedList"/>
    <dgm:cxn modelId="{F24732B3-125D-4F6F-8DA9-30D4230D592A}" type="presOf" srcId="{F077B62D-2E1C-44B7-AF4E-FD917B1BB65A}" destId="{B1EBF19E-FFC7-49D7-B645-71199EEFF20E}" srcOrd="0" destOrd="0" presId="urn:microsoft.com/office/officeart/2008/layout/VerticalCurvedList"/>
    <dgm:cxn modelId="{E1154DCA-4CF8-4AB3-B00C-0D74122882C5}" type="presOf" srcId="{E00B05AD-0C43-4D61-A637-F92320BFD00E}" destId="{7A31CEEF-B604-4480-BFB9-280114369D46}" srcOrd="0" destOrd="0" presId="urn:microsoft.com/office/officeart/2008/layout/VerticalCurvedList"/>
    <dgm:cxn modelId="{BF9F2D4A-09E7-4E53-B354-0A69549A7325}" type="presParOf" srcId="{E4004467-BA37-41E1-A0C1-5052AAB9D5AA}" destId="{019F7BA8-BD00-44C3-A10E-68132B6F0B74}" srcOrd="0" destOrd="0" presId="urn:microsoft.com/office/officeart/2008/layout/VerticalCurvedList"/>
    <dgm:cxn modelId="{6AA4E08B-2EB7-46BE-9A5D-6DB868723759}" type="presParOf" srcId="{019F7BA8-BD00-44C3-A10E-68132B6F0B74}" destId="{C541B691-E6E2-41A7-8AE6-501F28883117}" srcOrd="0" destOrd="0" presId="urn:microsoft.com/office/officeart/2008/layout/VerticalCurvedList"/>
    <dgm:cxn modelId="{269265F9-347E-4829-84C5-EC905C1E2441}" type="presParOf" srcId="{C541B691-E6E2-41A7-8AE6-501F28883117}" destId="{63C589E7-62BC-4967-8634-0B1107A2DED6}" srcOrd="0" destOrd="0" presId="urn:microsoft.com/office/officeart/2008/layout/VerticalCurvedList"/>
    <dgm:cxn modelId="{F34BC5A8-43D4-4799-913D-B76D1C49904E}" type="presParOf" srcId="{C541B691-E6E2-41A7-8AE6-501F28883117}" destId="{C077C183-2C22-41D6-957B-5FB3DE185E98}" srcOrd="1" destOrd="0" presId="urn:microsoft.com/office/officeart/2008/layout/VerticalCurvedList"/>
    <dgm:cxn modelId="{EB252905-A74C-40E1-AEFA-04843847A066}" type="presParOf" srcId="{C541B691-E6E2-41A7-8AE6-501F28883117}" destId="{85414B89-F51E-4CB7-9835-E3C836513992}" srcOrd="2" destOrd="0" presId="urn:microsoft.com/office/officeart/2008/layout/VerticalCurvedList"/>
    <dgm:cxn modelId="{5CB92EEE-048A-4C8C-8EBC-FF82C9D2A0D4}" type="presParOf" srcId="{C541B691-E6E2-41A7-8AE6-501F28883117}" destId="{14949562-4766-4A14-8C4C-C5D65B36CE16}" srcOrd="3" destOrd="0" presId="urn:microsoft.com/office/officeart/2008/layout/VerticalCurvedList"/>
    <dgm:cxn modelId="{759956E8-7CBC-4690-9464-E59B7124FCDA}" type="presParOf" srcId="{019F7BA8-BD00-44C3-A10E-68132B6F0B74}" destId="{7A31CEEF-B604-4480-BFB9-280114369D46}" srcOrd="1" destOrd="0" presId="urn:microsoft.com/office/officeart/2008/layout/VerticalCurvedList"/>
    <dgm:cxn modelId="{E1C40148-8A5D-471C-AF6B-582A5349FC38}" type="presParOf" srcId="{019F7BA8-BD00-44C3-A10E-68132B6F0B74}" destId="{3053BF43-B00B-4365-B5CF-B2D2C5759A06}" srcOrd="2" destOrd="0" presId="urn:microsoft.com/office/officeart/2008/layout/VerticalCurvedList"/>
    <dgm:cxn modelId="{17011411-0B0B-4C7C-96DE-84C09616505D}" type="presParOf" srcId="{3053BF43-B00B-4365-B5CF-B2D2C5759A06}" destId="{7FD57ED4-8550-4759-A188-6CBE14194F21}" srcOrd="0" destOrd="0" presId="urn:microsoft.com/office/officeart/2008/layout/VerticalCurvedList"/>
    <dgm:cxn modelId="{70730B75-1D94-4BB4-82F7-88B41F37ABFF}" type="presParOf" srcId="{019F7BA8-BD00-44C3-A10E-68132B6F0B74}" destId="{E63835F8-E6C5-4011-9CBE-1407FF5B16CA}" srcOrd="3" destOrd="0" presId="urn:microsoft.com/office/officeart/2008/layout/VerticalCurvedList"/>
    <dgm:cxn modelId="{42B2FE59-3977-4B99-99FC-25BE90D5C077}" type="presParOf" srcId="{019F7BA8-BD00-44C3-A10E-68132B6F0B74}" destId="{F8CA3EAA-AF3D-4021-ABB7-DE3D24DB049E}" srcOrd="4" destOrd="0" presId="urn:microsoft.com/office/officeart/2008/layout/VerticalCurvedList"/>
    <dgm:cxn modelId="{F4573E95-A4AE-4719-8DE2-CA39E37F2BE5}" type="presParOf" srcId="{F8CA3EAA-AF3D-4021-ABB7-DE3D24DB049E}" destId="{B68F9DBC-A202-4641-ADEB-81134C3ED371}" srcOrd="0" destOrd="0" presId="urn:microsoft.com/office/officeart/2008/layout/VerticalCurvedList"/>
    <dgm:cxn modelId="{99F6E855-AC85-41D7-983C-8ABD4BE86686}" type="presParOf" srcId="{019F7BA8-BD00-44C3-A10E-68132B6F0B74}" destId="{B1EBF19E-FFC7-49D7-B645-71199EEFF20E}" srcOrd="5" destOrd="0" presId="urn:microsoft.com/office/officeart/2008/layout/VerticalCurvedList"/>
    <dgm:cxn modelId="{71E95274-FB82-4C98-B348-F45649150B44}" type="presParOf" srcId="{019F7BA8-BD00-44C3-A10E-68132B6F0B74}" destId="{C48F6F4C-ADCF-46AA-997C-CCC3BC24485A}" srcOrd="6" destOrd="0" presId="urn:microsoft.com/office/officeart/2008/layout/VerticalCurvedList"/>
    <dgm:cxn modelId="{69566C31-13A1-439D-9D4E-520AF61AD9EA}" type="presParOf" srcId="{C48F6F4C-ADCF-46AA-997C-CCC3BC24485A}" destId="{F7A3E408-7541-4F0C-B683-9BBC1A32EFF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Infant mortality in the United Kingdom is rising.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Social deprivation is a major determinant of health outcomes.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baseline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3/4 of infant deaths occur during the first 4 weeks of life.</a:t>
          </a:r>
          <a:endParaRPr lang="en-GB" sz="2400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LinFactNeighborY="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LinFactNeighborX="46806" custLinFactNeighborY="-929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Explore how maternal and infant early life exposures affect the infant immune system.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Better understand the rapid development of infants’ immune system over the first week of life.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Explore the role of maternal and early life exposures on childhood health and disease.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LinFactNeighborY="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ScaleY="93153" custLinFactNeighborX="515" custLinFactNeighborY="3376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Over 200,000 babies are born 2-6 weeks early in England &amp; Wales each year.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This often happens without warning but for others the birth is planned in advance due to problems with the pregnancy.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 these cases, early birth has been judged to be less risky than carrying on with the pregnancy.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LinFactNeighborY="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LinFactNeighborX="46806" custLinFactNeighborY="-929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A25D00-6A0D-49DA-ACD7-17FB6B0F9C47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249C3B-1331-4635-8F8F-53FB4888BDA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Mothers and fathers want to be involved in decision-making</a:t>
          </a:r>
        </a:p>
      </dgm:t>
    </dgm:pt>
    <dgm:pt modelId="{F9147894-F731-48C6-B5E3-C9A35260BA22}" type="parTrans" cxnId="{57C769D0-56FB-48A7-8850-3CF8F8ADBA3A}">
      <dgm:prSet/>
      <dgm:spPr/>
      <dgm:t>
        <a:bodyPr/>
        <a:lstStyle/>
        <a:p>
          <a:endParaRPr lang="en-GB"/>
        </a:p>
      </dgm:t>
    </dgm:pt>
    <dgm:pt modelId="{E2C837FD-EA49-47B2-AC87-11E7E45CF226}" type="sibTrans" cxnId="{57C769D0-56FB-48A7-8850-3CF8F8ADBA3A}">
      <dgm:prSet/>
      <dgm:spPr/>
      <dgm:t>
        <a:bodyPr/>
        <a:lstStyle/>
        <a:p>
          <a:endParaRPr lang="en-GB"/>
        </a:p>
      </dgm:t>
    </dgm:pt>
    <dgm:pt modelId="{7327F737-D03D-411C-A417-5D711A708F7F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Up to half of women are dissatisfied with their involvement</a:t>
          </a:r>
        </a:p>
      </dgm:t>
    </dgm:pt>
    <dgm:pt modelId="{0D7C3875-FAFA-480A-BFE8-15BC96449B28}" type="parTrans" cxnId="{59F04451-3B8F-452E-812A-8DA11BED5A38}">
      <dgm:prSet/>
      <dgm:spPr/>
      <dgm:t>
        <a:bodyPr/>
        <a:lstStyle/>
        <a:p>
          <a:endParaRPr lang="en-GB"/>
        </a:p>
      </dgm:t>
    </dgm:pt>
    <dgm:pt modelId="{E9BD0074-FD03-4A47-9B83-8077025989EC}" type="sibTrans" cxnId="{59F04451-3B8F-452E-812A-8DA11BED5A38}">
      <dgm:prSet/>
      <dgm:spPr/>
      <dgm:t>
        <a:bodyPr/>
        <a:lstStyle/>
        <a:p>
          <a:endParaRPr lang="en-GB"/>
        </a:p>
      </dgm:t>
    </dgm:pt>
    <dgm:pt modelId="{D80580E9-2D68-4F6F-8E14-8209BF59BC3A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Some of those become dissatisfied with their maternity care as a whole</a:t>
          </a:r>
        </a:p>
      </dgm:t>
    </dgm:pt>
    <dgm:pt modelId="{6F476501-1DF6-4503-A3E7-44B00C465072}" type="parTrans" cxnId="{DCBBB7A0-AA5E-4CCE-A26E-16F5652591AA}">
      <dgm:prSet/>
      <dgm:spPr/>
      <dgm:t>
        <a:bodyPr/>
        <a:lstStyle/>
        <a:p>
          <a:endParaRPr lang="en-GB"/>
        </a:p>
      </dgm:t>
    </dgm:pt>
    <dgm:pt modelId="{C31FC475-0730-4893-82B5-9BEC2F4A9A0F}" type="sibTrans" cxnId="{DCBBB7A0-AA5E-4CCE-A26E-16F5652591AA}">
      <dgm:prSet/>
      <dgm:spPr/>
      <dgm:t>
        <a:bodyPr/>
        <a:lstStyle/>
        <a:p>
          <a:endParaRPr lang="en-GB"/>
        </a:p>
      </dgm:t>
    </dgm:pt>
    <dgm:pt modelId="{CD81B671-D536-469E-B40E-23F2A3504D7F}" type="pres">
      <dgm:prSet presAssocID="{85A25D00-6A0D-49DA-ACD7-17FB6B0F9C47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7B4F2C1F-46C9-425F-B1E4-5DB10109C0DA}" type="pres">
      <dgm:prSet presAssocID="{D80580E9-2D68-4F6F-8E14-8209BF59BC3A}" presName="Accent3" presStyleCnt="0"/>
      <dgm:spPr/>
    </dgm:pt>
    <dgm:pt modelId="{A70C40E3-2192-406B-A63B-1D8F0E90ABC5}" type="pres">
      <dgm:prSet presAssocID="{D80580E9-2D68-4F6F-8E14-8209BF59BC3A}" presName="Accent" presStyleLbl="node1" presStyleIdx="0" presStyleCnt="3"/>
      <dgm:spPr>
        <a:solidFill>
          <a:srgbClr val="9E5ECE"/>
        </a:solidFill>
        <a:ln>
          <a:solidFill>
            <a:srgbClr val="9E5ECE"/>
          </a:solidFill>
        </a:ln>
      </dgm:spPr>
    </dgm:pt>
    <dgm:pt modelId="{0BAEB2CC-9F38-4E1B-8597-AAE25E31C5CE}" type="pres">
      <dgm:prSet presAssocID="{D80580E9-2D68-4F6F-8E14-8209BF59BC3A}" presName="ParentBackground3" presStyleCnt="0"/>
      <dgm:spPr/>
    </dgm:pt>
    <dgm:pt modelId="{10F40DBD-0D8B-49C0-87CB-E8157A7CD5D2}" type="pres">
      <dgm:prSet presAssocID="{D80580E9-2D68-4F6F-8E14-8209BF59BC3A}" presName="ParentBackground" presStyleLbl="fgAcc1" presStyleIdx="0" presStyleCnt="3"/>
      <dgm:spPr/>
    </dgm:pt>
    <dgm:pt modelId="{814DF821-0067-4A73-B683-C339802D41A2}" type="pres">
      <dgm:prSet presAssocID="{D80580E9-2D68-4F6F-8E14-8209BF59BC3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CEFBE97-CF07-48DD-BB56-99EB01001D95}" type="pres">
      <dgm:prSet presAssocID="{7327F737-D03D-411C-A417-5D711A708F7F}" presName="Accent2" presStyleCnt="0"/>
      <dgm:spPr/>
    </dgm:pt>
    <dgm:pt modelId="{58C8DDB3-11D6-40F3-9465-F676515D9C64}" type="pres">
      <dgm:prSet presAssocID="{7327F737-D03D-411C-A417-5D711A708F7F}" presName="Accent" presStyleLbl="node1" presStyleIdx="1" presStyleCnt="3"/>
      <dgm:spPr>
        <a:solidFill>
          <a:srgbClr val="9E5ECE"/>
        </a:solidFill>
        <a:ln>
          <a:solidFill>
            <a:srgbClr val="9E5ECE"/>
          </a:solidFill>
        </a:ln>
      </dgm:spPr>
    </dgm:pt>
    <dgm:pt modelId="{04DFD2C9-F14E-475B-9DA5-36921380F29D}" type="pres">
      <dgm:prSet presAssocID="{7327F737-D03D-411C-A417-5D711A708F7F}" presName="ParentBackground2" presStyleCnt="0"/>
      <dgm:spPr/>
    </dgm:pt>
    <dgm:pt modelId="{4D6B025D-BF6A-4E77-AF81-F9AF737E33D9}" type="pres">
      <dgm:prSet presAssocID="{7327F737-D03D-411C-A417-5D711A708F7F}" presName="ParentBackground" presStyleLbl="fgAcc1" presStyleIdx="1" presStyleCnt="3"/>
      <dgm:spPr/>
    </dgm:pt>
    <dgm:pt modelId="{6E57A572-50F0-4A26-AB23-12AD2D44FAD9}" type="pres">
      <dgm:prSet presAssocID="{7327F737-D03D-411C-A417-5D711A708F7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979C895-00C6-4A02-9586-F3D2D117F7FA}" type="pres">
      <dgm:prSet presAssocID="{B5249C3B-1331-4635-8F8F-53FB4888BDA2}" presName="Accent1" presStyleCnt="0"/>
      <dgm:spPr/>
    </dgm:pt>
    <dgm:pt modelId="{377A5D5C-5DC3-4B77-B697-74571C7E857C}" type="pres">
      <dgm:prSet presAssocID="{B5249C3B-1331-4635-8F8F-53FB4888BDA2}" presName="Accent" presStyleLbl="node1" presStyleIdx="2" presStyleCnt="3"/>
      <dgm:spPr>
        <a:solidFill>
          <a:srgbClr val="9E5ECE"/>
        </a:solidFill>
        <a:ln>
          <a:solidFill>
            <a:srgbClr val="9E5ECE"/>
          </a:solidFill>
        </a:ln>
      </dgm:spPr>
    </dgm:pt>
    <dgm:pt modelId="{DC52C8BB-D6F8-4977-9DE3-0990EF65B582}" type="pres">
      <dgm:prSet presAssocID="{B5249C3B-1331-4635-8F8F-53FB4888BDA2}" presName="ParentBackground1" presStyleCnt="0"/>
      <dgm:spPr/>
    </dgm:pt>
    <dgm:pt modelId="{4451B659-0EC8-42F5-B455-C286B923CC23}" type="pres">
      <dgm:prSet presAssocID="{B5249C3B-1331-4635-8F8F-53FB4888BDA2}" presName="ParentBackground" presStyleLbl="fgAcc1" presStyleIdx="2" presStyleCnt="3"/>
      <dgm:spPr/>
    </dgm:pt>
    <dgm:pt modelId="{64D4BCDF-D23C-40EA-9137-B74347C57759}" type="pres">
      <dgm:prSet presAssocID="{B5249C3B-1331-4635-8F8F-53FB4888BDA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6B6EEC1F-E447-489C-A164-8AF6095ED93A}" type="presOf" srcId="{D80580E9-2D68-4F6F-8E14-8209BF59BC3A}" destId="{10F40DBD-0D8B-49C0-87CB-E8157A7CD5D2}" srcOrd="0" destOrd="0" presId="urn:microsoft.com/office/officeart/2011/layout/CircleProcess"/>
    <dgm:cxn modelId="{E7F1E731-AD16-4080-AB29-2B7A974F6ED4}" type="presOf" srcId="{B5249C3B-1331-4635-8F8F-53FB4888BDA2}" destId="{4451B659-0EC8-42F5-B455-C286B923CC23}" srcOrd="0" destOrd="0" presId="urn:microsoft.com/office/officeart/2011/layout/CircleProcess"/>
    <dgm:cxn modelId="{78EF075F-94AF-45B1-83AC-762FC5A33E45}" type="presOf" srcId="{B5249C3B-1331-4635-8F8F-53FB4888BDA2}" destId="{64D4BCDF-D23C-40EA-9137-B74347C57759}" srcOrd="1" destOrd="0" presId="urn:microsoft.com/office/officeart/2011/layout/CircleProcess"/>
    <dgm:cxn modelId="{59F04451-3B8F-452E-812A-8DA11BED5A38}" srcId="{85A25D00-6A0D-49DA-ACD7-17FB6B0F9C47}" destId="{7327F737-D03D-411C-A417-5D711A708F7F}" srcOrd="1" destOrd="0" parTransId="{0D7C3875-FAFA-480A-BFE8-15BC96449B28}" sibTransId="{E9BD0074-FD03-4A47-9B83-8077025989EC}"/>
    <dgm:cxn modelId="{FFBBAB91-0E1E-44BF-9485-2F9E1DBF79F4}" type="presOf" srcId="{D80580E9-2D68-4F6F-8E14-8209BF59BC3A}" destId="{814DF821-0067-4A73-B683-C339802D41A2}" srcOrd="1" destOrd="0" presId="urn:microsoft.com/office/officeart/2011/layout/CircleProcess"/>
    <dgm:cxn modelId="{DCBBB7A0-AA5E-4CCE-A26E-16F5652591AA}" srcId="{85A25D00-6A0D-49DA-ACD7-17FB6B0F9C47}" destId="{D80580E9-2D68-4F6F-8E14-8209BF59BC3A}" srcOrd="2" destOrd="0" parTransId="{6F476501-1DF6-4503-A3E7-44B00C465072}" sibTransId="{C31FC475-0730-4893-82B5-9BEC2F4A9A0F}"/>
    <dgm:cxn modelId="{7FA6F4A2-3EE2-4E72-A807-025451F5C433}" type="presOf" srcId="{7327F737-D03D-411C-A417-5D711A708F7F}" destId="{6E57A572-50F0-4A26-AB23-12AD2D44FAD9}" srcOrd="1" destOrd="0" presId="urn:microsoft.com/office/officeart/2011/layout/CircleProcess"/>
    <dgm:cxn modelId="{2E910BB8-145C-4596-889D-83A56BC300B8}" type="presOf" srcId="{7327F737-D03D-411C-A417-5D711A708F7F}" destId="{4D6B025D-BF6A-4E77-AF81-F9AF737E33D9}" srcOrd="0" destOrd="0" presId="urn:microsoft.com/office/officeart/2011/layout/CircleProcess"/>
    <dgm:cxn modelId="{57C769D0-56FB-48A7-8850-3CF8F8ADBA3A}" srcId="{85A25D00-6A0D-49DA-ACD7-17FB6B0F9C47}" destId="{B5249C3B-1331-4635-8F8F-53FB4888BDA2}" srcOrd="0" destOrd="0" parTransId="{F9147894-F731-48C6-B5E3-C9A35260BA22}" sibTransId="{E2C837FD-EA49-47B2-AC87-11E7E45CF226}"/>
    <dgm:cxn modelId="{D2A14AD5-B15E-4789-A179-02E555E2A6AB}" type="presOf" srcId="{85A25D00-6A0D-49DA-ACD7-17FB6B0F9C47}" destId="{CD81B671-D536-469E-B40E-23F2A3504D7F}" srcOrd="0" destOrd="0" presId="urn:microsoft.com/office/officeart/2011/layout/CircleProcess"/>
    <dgm:cxn modelId="{33F0ABE7-03E2-41C4-AD0E-693C9E3D8CFB}" type="presParOf" srcId="{CD81B671-D536-469E-B40E-23F2A3504D7F}" destId="{7B4F2C1F-46C9-425F-B1E4-5DB10109C0DA}" srcOrd="0" destOrd="0" presId="urn:microsoft.com/office/officeart/2011/layout/CircleProcess"/>
    <dgm:cxn modelId="{43448B4A-F34F-4A59-A4DC-5BFBC000D5F6}" type="presParOf" srcId="{7B4F2C1F-46C9-425F-B1E4-5DB10109C0DA}" destId="{A70C40E3-2192-406B-A63B-1D8F0E90ABC5}" srcOrd="0" destOrd="0" presId="urn:microsoft.com/office/officeart/2011/layout/CircleProcess"/>
    <dgm:cxn modelId="{13E7895E-8235-4FA8-B4C2-F959C5A7DD2E}" type="presParOf" srcId="{CD81B671-D536-469E-B40E-23F2A3504D7F}" destId="{0BAEB2CC-9F38-4E1B-8597-AAE25E31C5CE}" srcOrd="1" destOrd="0" presId="urn:microsoft.com/office/officeart/2011/layout/CircleProcess"/>
    <dgm:cxn modelId="{E8275D2D-EAB9-4BD9-8E24-DDBDB4B0A34B}" type="presParOf" srcId="{0BAEB2CC-9F38-4E1B-8597-AAE25E31C5CE}" destId="{10F40DBD-0D8B-49C0-87CB-E8157A7CD5D2}" srcOrd="0" destOrd="0" presId="urn:microsoft.com/office/officeart/2011/layout/CircleProcess"/>
    <dgm:cxn modelId="{B245C243-E219-434A-8729-D7CDD22BF1F1}" type="presParOf" srcId="{CD81B671-D536-469E-B40E-23F2A3504D7F}" destId="{814DF821-0067-4A73-B683-C339802D41A2}" srcOrd="2" destOrd="0" presId="urn:microsoft.com/office/officeart/2011/layout/CircleProcess"/>
    <dgm:cxn modelId="{AD6A4222-D61C-44ED-9863-F6D9B6A27B8E}" type="presParOf" srcId="{CD81B671-D536-469E-B40E-23F2A3504D7F}" destId="{FCEFBE97-CF07-48DD-BB56-99EB01001D95}" srcOrd="3" destOrd="0" presId="urn:microsoft.com/office/officeart/2011/layout/CircleProcess"/>
    <dgm:cxn modelId="{266ED1E5-A4AA-429A-88D5-6A7EF00D4342}" type="presParOf" srcId="{FCEFBE97-CF07-48DD-BB56-99EB01001D95}" destId="{58C8DDB3-11D6-40F3-9465-F676515D9C64}" srcOrd="0" destOrd="0" presId="urn:microsoft.com/office/officeart/2011/layout/CircleProcess"/>
    <dgm:cxn modelId="{1F4E702C-245E-4BCD-997A-FF4B83EA9106}" type="presParOf" srcId="{CD81B671-D536-469E-B40E-23F2A3504D7F}" destId="{04DFD2C9-F14E-475B-9DA5-36921380F29D}" srcOrd="4" destOrd="0" presId="urn:microsoft.com/office/officeart/2011/layout/CircleProcess"/>
    <dgm:cxn modelId="{81DDFABE-35A9-4171-A36B-278A2582361F}" type="presParOf" srcId="{04DFD2C9-F14E-475B-9DA5-36921380F29D}" destId="{4D6B025D-BF6A-4E77-AF81-F9AF737E33D9}" srcOrd="0" destOrd="0" presId="urn:microsoft.com/office/officeart/2011/layout/CircleProcess"/>
    <dgm:cxn modelId="{38A4B72B-A183-4CBD-8323-93445A27AB47}" type="presParOf" srcId="{CD81B671-D536-469E-B40E-23F2A3504D7F}" destId="{6E57A572-50F0-4A26-AB23-12AD2D44FAD9}" srcOrd="5" destOrd="0" presId="urn:microsoft.com/office/officeart/2011/layout/CircleProcess"/>
    <dgm:cxn modelId="{1B0493E9-F869-479A-B8A0-792F16A79E72}" type="presParOf" srcId="{CD81B671-D536-469E-B40E-23F2A3504D7F}" destId="{A979C895-00C6-4A02-9586-F3D2D117F7FA}" srcOrd="6" destOrd="0" presId="urn:microsoft.com/office/officeart/2011/layout/CircleProcess"/>
    <dgm:cxn modelId="{C9E6F199-F81F-4778-8F95-531DDDE12240}" type="presParOf" srcId="{A979C895-00C6-4A02-9586-F3D2D117F7FA}" destId="{377A5D5C-5DC3-4B77-B697-74571C7E857C}" srcOrd="0" destOrd="0" presId="urn:microsoft.com/office/officeart/2011/layout/CircleProcess"/>
    <dgm:cxn modelId="{4FC5C9D6-13BE-4F1E-8445-3BA1CAF33A2C}" type="presParOf" srcId="{CD81B671-D536-469E-B40E-23F2A3504D7F}" destId="{DC52C8BB-D6F8-4977-9DE3-0990EF65B582}" srcOrd="7" destOrd="0" presId="urn:microsoft.com/office/officeart/2011/layout/CircleProcess"/>
    <dgm:cxn modelId="{1EA3295E-5832-4E94-A50A-A23299A07A31}" type="presParOf" srcId="{DC52C8BB-D6F8-4977-9DE3-0990EF65B582}" destId="{4451B659-0EC8-42F5-B455-C286B923CC23}" srcOrd="0" destOrd="0" presId="urn:microsoft.com/office/officeart/2011/layout/CircleProcess"/>
    <dgm:cxn modelId="{31F13FA4-6631-4127-A6FC-7EBEE5EBA603}" type="presParOf" srcId="{CD81B671-D536-469E-B40E-23F2A3504D7F}" destId="{64D4BCDF-D23C-40EA-9137-B74347C57759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752B3F-E34E-4478-A1D3-A6A25596AEEB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0820970-2D37-4A3B-8E74-BE32788AA6FB}">
      <dgm:prSet phldrT="[Text]" custT="1"/>
      <dgm:spPr>
        <a:solidFill>
          <a:srgbClr val="9E5ECE"/>
        </a:solidFill>
      </dgm:spPr>
      <dgm:t>
        <a:bodyPr/>
        <a:lstStyle/>
        <a:p>
          <a:pPr algn="ctr"/>
          <a:r>
            <a: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Parents</a:t>
          </a:r>
        </a:p>
      </dgm:t>
    </dgm:pt>
    <dgm:pt modelId="{8622328A-9229-4859-A30E-215F8CC37551}" type="parTrans" cxnId="{7CFE0ABE-5167-4BA8-ACB2-76AB8F601C96}">
      <dgm:prSet/>
      <dgm:spPr/>
      <dgm:t>
        <a:bodyPr/>
        <a:lstStyle/>
        <a:p>
          <a:pPr algn="l"/>
          <a:endParaRPr lang="en-GB"/>
        </a:p>
      </dgm:t>
    </dgm:pt>
    <dgm:pt modelId="{1D73D419-9A98-4E18-A1A2-785D4A5883EA}" type="sibTrans" cxnId="{7CFE0ABE-5167-4BA8-ACB2-76AB8F601C96}">
      <dgm:prSet/>
      <dgm:spPr/>
      <dgm:t>
        <a:bodyPr/>
        <a:lstStyle/>
        <a:p>
          <a:pPr algn="l"/>
          <a:endParaRPr lang="en-GB"/>
        </a:p>
      </dgm:t>
    </dgm:pt>
    <dgm:pt modelId="{28551CF4-7057-46ED-B59B-417E906E8772}">
      <dgm:prSet phldrT="[Text]"/>
      <dgm:spPr>
        <a:solidFill>
          <a:srgbClr val="E3D5FF">
            <a:alpha val="90000"/>
          </a:srgbClr>
        </a:solidFill>
        <a:ln>
          <a:solidFill>
            <a:srgbClr val="7030A0">
              <a:alpha val="90000"/>
            </a:srgbClr>
          </a:solidFill>
        </a:ln>
      </dgm:spPr>
      <dgm:t>
        <a:bodyPr/>
        <a:lstStyle/>
        <a:p>
          <a:pPr algn="l"/>
          <a:r>
            <a: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input do they want and expect?</a:t>
          </a:r>
        </a:p>
      </dgm:t>
    </dgm:pt>
    <dgm:pt modelId="{CCEA79EC-C6C1-40A3-9537-6FC7FFDA07EB}" type="parTrans" cxnId="{9E311E25-F77C-4FCF-A3F9-6B861476AAB9}">
      <dgm:prSet/>
      <dgm:spPr/>
      <dgm:t>
        <a:bodyPr/>
        <a:lstStyle/>
        <a:p>
          <a:pPr algn="l"/>
          <a:endParaRPr lang="en-GB"/>
        </a:p>
      </dgm:t>
    </dgm:pt>
    <dgm:pt modelId="{157AE914-BA73-4EC4-ABD8-5E2040D146B0}" type="sibTrans" cxnId="{9E311E25-F77C-4FCF-A3F9-6B861476AAB9}">
      <dgm:prSet/>
      <dgm:spPr/>
      <dgm:t>
        <a:bodyPr/>
        <a:lstStyle/>
        <a:p>
          <a:pPr algn="l"/>
          <a:endParaRPr lang="en-GB"/>
        </a:p>
      </dgm:t>
    </dgm:pt>
    <dgm:pt modelId="{4E20E6AC-A8CC-4366-BF60-FEC3C7505420}">
      <dgm:prSet phldrT="[Text]"/>
      <dgm:spPr>
        <a:solidFill>
          <a:srgbClr val="E3D5FF">
            <a:alpha val="90000"/>
          </a:srgbClr>
        </a:solidFill>
        <a:ln>
          <a:solidFill>
            <a:srgbClr val="7030A0">
              <a:alpha val="90000"/>
            </a:srgbClr>
          </a:solidFill>
        </a:ln>
      </dgm:spPr>
      <dgm:t>
        <a:bodyPr/>
        <a:lstStyle/>
        <a:p>
          <a:pPr algn="l"/>
          <a:r>
            <a: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input do they have?</a:t>
          </a:r>
        </a:p>
      </dgm:t>
    </dgm:pt>
    <dgm:pt modelId="{AB46EE20-BF5E-4FC4-BFC4-CA50FCFFD349}" type="parTrans" cxnId="{62449E2C-9909-42EF-9A38-D13516F81FF9}">
      <dgm:prSet/>
      <dgm:spPr/>
      <dgm:t>
        <a:bodyPr/>
        <a:lstStyle/>
        <a:p>
          <a:pPr algn="l"/>
          <a:endParaRPr lang="en-GB"/>
        </a:p>
      </dgm:t>
    </dgm:pt>
    <dgm:pt modelId="{A044BFF8-585F-4AB0-B53F-FCF907CF1821}" type="sibTrans" cxnId="{62449E2C-9909-42EF-9A38-D13516F81FF9}">
      <dgm:prSet/>
      <dgm:spPr/>
      <dgm:t>
        <a:bodyPr/>
        <a:lstStyle/>
        <a:p>
          <a:pPr algn="l"/>
          <a:endParaRPr lang="en-GB"/>
        </a:p>
      </dgm:t>
    </dgm:pt>
    <dgm:pt modelId="{68AD1BD1-0BE4-4738-A464-5E4DE0B65E34}">
      <dgm:prSet phldrT="[Text]" custT="1"/>
      <dgm:spPr>
        <a:solidFill>
          <a:srgbClr val="9E5ECE"/>
        </a:solidFill>
      </dgm:spPr>
      <dgm:t>
        <a:bodyPr/>
        <a:lstStyle/>
        <a:p>
          <a:pPr algn="ctr"/>
          <a:r>
            <a: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Obstetricians &amp; Midwives</a:t>
          </a:r>
        </a:p>
      </dgm:t>
    </dgm:pt>
    <dgm:pt modelId="{9B96630D-1C3D-4CC7-98B6-D459DA65B426}" type="parTrans" cxnId="{54A83B43-E63E-4807-B613-A92A22CE1EAC}">
      <dgm:prSet/>
      <dgm:spPr/>
      <dgm:t>
        <a:bodyPr/>
        <a:lstStyle/>
        <a:p>
          <a:pPr algn="l"/>
          <a:endParaRPr lang="en-GB"/>
        </a:p>
      </dgm:t>
    </dgm:pt>
    <dgm:pt modelId="{8A18EA3F-B269-46E6-B072-B1275293823D}" type="sibTrans" cxnId="{54A83B43-E63E-4807-B613-A92A22CE1EAC}">
      <dgm:prSet/>
      <dgm:spPr/>
      <dgm:t>
        <a:bodyPr/>
        <a:lstStyle/>
        <a:p>
          <a:pPr algn="l"/>
          <a:endParaRPr lang="en-GB"/>
        </a:p>
      </dgm:t>
    </dgm:pt>
    <dgm:pt modelId="{A971A2E5-50CE-4622-8685-43C3FA3D0F5F}">
      <dgm:prSet phldrT="[Text]"/>
      <dgm:spPr>
        <a:solidFill>
          <a:srgbClr val="E3D5FF">
            <a:alpha val="90000"/>
          </a:srgbClr>
        </a:solidFill>
        <a:ln>
          <a:solidFill>
            <a:srgbClr val="7030A0">
              <a:alpha val="90000"/>
            </a:srgbClr>
          </a:solidFill>
        </a:ln>
      </dgm:spPr>
      <dgm:t>
        <a:bodyPr/>
        <a:lstStyle/>
        <a:p>
          <a:pPr algn="l"/>
          <a:r>
            <a: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do they think parents want and expect?</a:t>
          </a:r>
        </a:p>
      </dgm:t>
    </dgm:pt>
    <dgm:pt modelId="{F587803B-0644-4686-8425-317E16BF912B}" type="parTrans" cxnId="{DF96B95E-9886-4815-B656-B2491A729678}">
      <dgm:prSet/>
      <dgm:spPr/>
      <dgm:t>
        <a:bodyPr/>
        <a:lstStyle/>
        <a:p>
          <a:pPr algn="l"/>
          <a:endParaRPr lang="en-GB"/>
        </a:p>
      </dgm:t>
    </dgm:pt>
    <dgm:pt modelId="{4FEFB24F-8542-4EFD-8CBC-48C139383BD7}" type="sibTrans" cxnId="{DF96B95E-9886-4815-B656-B2491A729678}">
      <dgm:prSet/>
      <dgm:spPr/>
      <dgm:t>
        <a:bodyPr/>
        <a:lstStyle/>
        <a:p>
          <a:pPr algn="l"/>
          <a:endParaRPr lang="en-GB"/>
        </a:p>
      </dgm:t>
    </dgm:pt>
    <dgm:pt modelId="{B763B05A-DC6D-4242-9FB2-0F8AA110228B}">
      <dgm:prSet phldrT="[Text]"/>
      <dgm:spPr>
        <a:solidFill>
          <a:srgbClr val="E3D5FF">
            <a:alpha val="90000"/>
          </a:srgbClr>
        </a:solidFill>
        <a:ln>
          <a:solidFill>
            <a:srgbClr val="7030A0"/>
          </a:solidFill>
        </a:ln>
      </dgm:spPr>
      <dgm:t>
        <a:bodyPr/>
        <a:lstStyle/>
        <a:p>
          <a:pPr algn="l"/>
          <a:r>
            <a: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input do they think parents can and should have?</a:t>
          </a:r>
        </a:p>
      </dgm:t>
    </dgm:pt>
    <dgm:pt modelId="{4136801C-8411-4B77-AC35-0827520DFBA3}" type="parTrans" cxnId="{7C330748-934B-4F0B-B822-0DD7440E471A}">
      <dgm:prSet/>
      <dgm:spPr/>
      <dgm:t>
        <a:bodyPr/>
        <a:lstStyle/>
        <a:p>
          <a:pPr algn="l"/>
          <a:endParaRPr lang="en-GB"/>
        </a:p>
      </dgm:t>
    </dgm:pt>
    <dgm:pt modelId="{F2B68056-F8CC-4CE6-BBA2-E62B70FE07F1}" type="sibTrans" cxnId="{7C330748-934B-4F0B-B822-0DD7440E471A}">
      <dgm:prSet/>
      <dgm:spPr/>
      <dgm:t>
        <a:bodyPr/>
        <a:lstStyle/>
        <a:p>
          <a:pPr algn="l"/>
          <a:endParaRPr lang="en-GB"/>
        </a:p>
      </dgm:t>
    </dgm:pt>
    <dgm:pt modelId="{62E431A0-4BF3-4A13-8176-24665342DD12}" type="pres">
      <dgm:prSet presAssocID="{C0752B3F-E34E-4478-A1D3-A6A25596AEEB}" presName="list" presStyleCnt="0">
        <dgm:presLayoutVars>
          <dgm:dir/>
          <dgm:animLvl val="lvl"/>
        </dgm:presLayoutVars>
      </dgm:prSet>
      <dgm:spPr/>
    </dgm:pt>
    <dgm:pt modelId="{7D236EC6-69BB-402B-996E-2EBDC8639A90}" type="pres">
      <dgm:prSet presAssocID="{40820970-2D37-4A3B-8E74-BE32788AA6FB}" presName="posSpace" presStyleCnt="0"/>
      <dgm:spPr/>
    </dgm:pt>
    <dgm:pt modelId="{877219BF-8D35-4AF8-B100-239FCC82630B}" type="pres">
      <dgm:prSet presAssocID="{40820970-2D37-4A3B-8E74-BE32788AA6FB}" presName="vertFlow" presStyleCnt="0"/>
      <dgm:spPr/>
    </dgm:pt>
    <dgm:pt modelId="{1F607C98-7493-4609-893D-931CB21ED432}" type="pres">
      <dgm:prSet presAssocID="{40820970-2D37-4A3B-8E74-BE32788AA6FB}" presName="topSpace" presStyleCnt="0"/>
      <dgm:spPr/>
    </dgm:pt>
    <dgm:pt modelId="{08C84D9B-F97F-4370-A946-F965A4455E9C}" type="pres">
      <dgm:prSet presAssocID="{40820970-2D37-4A3B-8E74-BE32788AA6FB}" presName="firstComp" presStyleCnt="0"/>
      <dgm:spPr/>
    </dgm:pt>
    <dgm:pt modelId="{C9997551-50D5-4377-8B71-6933ECD17DFC}" type="pres">
      <dgm:prSet presAssocID="{40820970-2D37-4A3B-8E74-BE32788AA6FB}" presName="firstChild" presStyleLbl="bgAccFollowNode1" presStyleIdx="0" presStyleCnt="4"/>
      <dgm:spPr/>
    </dgm:pt>
    <dgm:pt modelId="{6B849523-972A-48E6-BE5A-717AA77EB964}" type="pres">
      <dgm:prSet presAssocID="{40820970-2D37-4A3B-8E74-BE32788AA6FB}" presName="firstChildTx" presStyleLbl="bgAccFollowNode1" presStyleIdx="0" presStyleCnt="4">
        <dgm:presLayoutVars>
          <dgm:bulletEnabled val="1"/>
        </dgm:presLayoutVars>
      </dgm:prSet>
      <dgm:spPr/>
    </dgm:pt>
    <dgm:pt modelId="{A82BC0F7-98DD-46A4-889B-B8133B0B7877}" type="pres">
      <dgm:prSet presAssocID="{4E20E6AC-A8CC-4366-BF60-FEC3C7505420}" presName="comp" presStyleCnt="0"/>
      <dgm:spPr/>
    </dgm:pt>
    <dgm:pt modelId="{B2754FC8-D911-4524-B3B8-5DB7814FF3EC}" type="pres">
      <dgm:prSet presAssocID="{4E20E6AC-A8CC-4366-BF60-FEC3C7505420}" presName="child" presStyleLbl="bgAccFollowNode1" presStyleIdx="1" presStyleCnt="4"/>
      <dgm:spPr/>
    </dgm:pt>
    <dgm:pt modelId="{4B7D2307-3F05-4C36-AA8F-811043BB85A1}" type="pres">
      <dgm:prSet presAssocID="{4E20E6AC-A8CC-4366-BF60-FEC3C7505420}" presName="childTx" presStyleLbl="bgAccFollowNode1" presStyleIdx="1" presStyleCnt="4">
        <dgm:presLayoutVars>
          <dgm:bulletEnabled val="1"/>
        </dgm:presLayoutVars>
      </dgm:prSet>
      <dgm:spPr/>
    </dgm:pt>
    <dgm:pt modelId="{2E2D4811-B7C0-4F03-909B-94A2AB998F66}" type="pres">
      <dgm:prSet presAssocID="{40820970-2D37-4A3B-8E74-BE32788AA6FB}" presName="negSpace" presStyleCnt="0"/>
      <dgm:spPr/>
    </dgm:pt>
    <dgm:pt modelId="{6A50AD13-6467-47F3-AAB0-F87C3F90F3DC}" type="pres">
      <dgm:prSet presAssocID="{40820970-2D37-4A3B-8E74-BE32788AA6FB}" presName="circle" presStyleLbl="node1" presStyleIdx="0" presStyleCnt="2" custLinFactNeighborX="-556"/>
      <dgm:spPr/>
    </dgm:pt>
    <dgm:pt modelId="{A68E4C8F-E568-426A-ADE7-88B785A62D82}" type="pres">
      <dgm:prSet presAssocID="{1D73D419-9A98-4E18-A1A2-785D4A5883EA}" presName="transSpace" presStyleCnt="0"/>
      <dgm:spPr/>
    </dgm:pt>
    <dgm:pt modelId="{9E20FEA2-C52D-4F69-8E2F-B23BB901F947}" type="pres">
      <dgm:prSet presAssocID="{68AD1BD1-0BE4-4738-A464-5E4DE0B65E34}" presName="posSpace" presStyleCnt="0"/>
      <dgm:spPr/>
    </dgm:pt>
    <dgm:pt modelId="{79D9CDBB-4277-4898-958A-810AD6A3586D}" type="pres">
      <dgm:prSet presAssocID="{68AD1BD1-0BE4-4738-A464-5E4DE0B65E34}" presName="vertFlow" presStyleCnt="0"/>
      <dgm:spPr/>
    </dgm:pt>
    <dgm:pt modelId="{C5F7B24A-5A15-4079-B44E-7828B19A9C65}" type="pres">
      <dgm:prSet presAssocID="{68AD1BD1-0BE4-4738-A464-5E4DE0B65E34}" presName="topSpace" presStyleCnt="0"/>
      <dgm:spPr/>
    </dgm:pt>
    <dgm:pt modelId="{ABC16525-0DEF-4204-919B-913685896BE8}" type="pres">
      <dgm:prSet presAssocID="{68AD1BD1-0BE4-4738-A464-5E4DE0B65E34}" presName="firstComp" presStyleCnt="0"/>
      <dgm:spPr/>
    </dgm:pt>
    <dgm:pt modelId="{B57ABDBC-9EA6-4EE0-967B-F96CA4942088}" type="pres">
      <dgm:prSet presAssocID="{68AD1BD1-0BE4-4738-A464-5E4DE0B65E34}" presName="firstChild" presStyleLbl="bgAccFollowNode1" presStyleIdx="2" presStyleCnt="4"/>
      <dgm:spPr/>
    </dgm:pt>
    <dgm:pt modelId="{0A978311-F6D1-44D9-96FE-E6ECE7C6D748}" type="pres">
      <dgm:prSet presAssocID="{68AD1BD1-0BE4-4738-A464-5E4DE0B65E34}" presName="firstChildTx" presStyleLbl="bgAccFollowNode1" presStyleIdx="2" presStyleCnt="4">
        <dgm:presLayoutVars>
          <dgm:bulletEnabled val="1"/>
        </dgm:presLayoutVars>
      </dgm:prSet>
      <dgm:spPr/>
    </dgm:pt>
    <dgm:pt modelId="{D7CDE1F6-F950-4364-9566-078EC988CC33}" type="pres">
      <dgm:prSet presAssocID="{B763B05A-DC6D-4242-9FB2-0F8AA110228B}" presName="comp" presStyleCnt="0"/>
      <dgm:spPr/>
    </dgm:pt>
    <dgm:pt modelId="{802936BC-7515-43EE-9382-B7EF43D3D766}" type="pres">
      <dgm:prSet presAssocID="{B763B05A-DC6D-4242-9FB2-0F8AA110228B}" presName="child" presStyleLbl="bgAccFollowNode1" presStyleIdx="3" presStyleCnt="4"/>
      <dgm:spPr/>
    </dgm:pt>
    <dgm:pt modelId="{AEF5AFAA-574D-42E8-AD68-E7231EC0B7A1}" type="pres">
      <dgm:prSet presAssocID="{B763B05A-DC6D-4242-9FB2-0F8AA110228B}" presName="childTx" presStyleLbl="bgAccFollowNode1" presStyleIdx="3" presStyleCnt="4">
        <dgm:presLayoutVars>
          <dgm:bulletEnabled val="1"/>
        </dgm:presLayoutVars>
      </dgm:prSet>
      <dgm:spPr/>
    </dgm:pt>
    <dgm:pt modelId="{1178CEE3-6A0E-4AA2-93A1-587564DA6146}" type="pres">
      <dgm:prSet presAssocID="{68AD1BD1-0BE4-4738-A464-5E4DE0B65E34}" presName="negSpace" presStyleCnt="0"/>
      <dgm:spPr/>
    </dgm:pt>
    <dgm:pt modelId="{E18B5131-76FE-40F9-8067-DC914DB69DCE}" type="pres">
      <dgm:prSet presAssocID="{68AD1BD1-0BE4-4738-A464-5E4DE0B65E34}" presName="circle" presStyleLbl="node1" presStyleIdx="1" presStyleCnt="2"/>
      <dgm:spPr/>
    </dgm:pt>
  </dgm:ptLst>
  <dgm:cxnLst>
    <dgm:cxn modelId="{EB40540E-D26F-48BC-BBB8-AB585F43FE33}" type="presOf" srcId="{C0752B3F-E34E-4478-A1D3-A6A25596AEEB}" destId="{62E431A0-4BF3-4A13-8176-24665342DD12}" srcOrd="0" destOrd="0" presId="urn:microsoft.com/office/officeart/2005/8/layout/hList9"/>
    <dgm:cxn modelId="{9E311E25-F77C-4FCF-A3F9-6B861476AAB9}" srcId="{40820970-2D37-4A3B-8E74-BE32788AA6FB}" destId="{28551CF4-7057-46ED-B59B-417E906E8772}" srcOrd="0" destOrd="0" parTransId="{CCEA79EC-C6C1-40A3-9537-6FC7FFDA07EB}" sibTransId="{157AE914-BA73-4EC4-ABD8-5E2040D146B0}"/>
    <dgm:cxn modelId="{62449E2C-9909-42EF-9A38-D13516F81FF9}" srcId="{40820970-2D37-4A3B-8E74-BE32788AA6FB}" destId="{4E20E6AC-A8CC-4366-BF60-FEC3C7505420}" srcOrd="1" destOrd="0" parTransId="{AB46EE20-BF5E-4FC4-BFC4-CA50FCFFD349}" sibTransId="{A044BFF8-585F-4AB0-B53F-FCF907CF1821}"/>
    <dgm:cxn modelId="{16F12234-2934-4DDD-BD34-22C601747BE5}" type="presOf" srcId="{28551CF4-7057-46ED-B59B-417E906E8772}" destId="{6B849523-972A-48E6-BE5A-717AA77EB964}" srcOrd="1" destOrd="0" presId="urn:microsoft.com/office/officeart/2005/8/layout/hList9"/>
    <dgm:cxn modelId="{DF96B95E-9886-4815-B656-B2491A729678}" srcId="{68AD1BD1-0BE4-4738-A464-5E4DE0B65E34}" destId="{A971A2E5-50CE-4622-8685-43C3FA3D0F5F}" srcOrd="0" destOrd="0" parTransId="{F587803B-0644-4686-8425-317E16BF912B}" sibTransId="{4FEFB24F-8542-4EFD-8CBC-48C139383BD7}"/>
    <dgm:cxn modelId="{54A83B43-E63E-4807-B613-A92A22CE1EAC}" srcId="{C0752B3F-E34E-4478-A1D3-A6A25596AEEB}" destId="{68AD1BD1-0BE4-4738-A464-5E4DE0B65E34}" srcOrd="1" destOrd="0" parTransId="{9B96630D-1C3D-4CC7-98B6-D459DA65B426}" sibTransId="{8A18EA3F-B269-46E6-B072-B1275293823D}"/>
    <dgm:cxn modelId="{0AA59A45-AE5C-46F2-8662-707FE0F584E7}" type="presOf" srcId="{A971A2E5-50CE-4622-8685-43C3FA3D0F5F}" destId="{B57ABDBC-9EA6-4EE0-967B-F96CA4942088}" srcOrd="0" destOrd="0" presId="urn:microsoft.com/office/officeart/2005/8/layout/hList9"/>
    <dgm:cxn modelId="{EBD9C066-4C10-42F0-AAD3-0E42F5518D18}" type="presOf" srcId="{68AD1BD1-0BE4-4738-A464-5E4DE0B65E34}" destId="{E18B5131-76FE-40F9-8067-DC914DB69DCE}" srcOrd="0" destOrd="0" presId="urn:microsoft.com/office/officeart/2005/8/layout/hList9"/>
    <dgm:cxn modelId="{7C330748-934B-4F0B-B822-0DD7440E471A}" srcId="{68AD1BD1-0BE4-4738-A464-5E4DE0B65E34}" destId="{B763B05A-DC6D-4242-9FB2-0F8AA110228B}" srcOrd="1" destOrd="0" parTransId="{4136801C-8411-4B77-AC35-0827520DFBA3}" sibTransId="{F2B68056-F8CC-4CE6-BBA2-E62B70FE07F1}"/>
    <dgm:cxn modelId="{6B2FBB81-90ED-4A4D-A41F-FA5E40E5694B}" type="presOf" srcId="{A971A2E5-50CE-4622-8685-43C3FA3D0F5F}" destId="{0A978311-F6D1-44D9-96FE-E6ECE7C6D748}" srcOrd="1" destOrd="0" presId="urn:microsoft.com/office/officeart/2005/8/layout/hList9"/>
    <dgm:cxn modelId="{9C2A9588-9349-4CEF-812E-0B008AB098C1}" type="presOf" srcId="{28551CF4-7057-46ED-B59B-417E906E8772}" destId="{C9997551-50D5-4377-8B71-6933ECD17DFC}" srcOrd="0" destOrd="0" presId="urn:microsoft.com/office/officeart/2005/8/layout/hList9"/>
    <dgm:cxn modelId="{52663C91-B096-4A92-A6FA-31597C57F9DE}" type="presOf" srcId="{B763B05A-DC6D-4242-9FB2-0F8AA110228B}" destId="{802936BC-7515-43EE-9382-B7EF43D3D766}" srcOrd="0" destOrd="0" presId="urn:microsoft.com/office/officeart/2005/8/layout/hList9"/>
    <dgm:cxn modelId="{F72D68B6-5ED3-438D-B9C8-9EB381578788}" type="presOf" srcId="{40820970-2D37-4A3B-8E74-BE32788AA6FB}" destId="{6A50AD13-6467-47F3-AAB0-F87C3F90F3DC}" srcOrd="0" destOrd="0" presId="urn:microsoft.com/office/officeart/2005/8/layout/hList9"/>
    <dgm:cxn modelId="{7CFE0ABE-5167-4BA8-ACB2-76AB8F601C96}" srcId="{C0752B3F-E34E-4478-A1D3-A6A25596AEEB}" destId="{40820970-2D37-4A3B-8E74-BE32788AA6FB}" srcOrd="0" destOrd="0" parTransId="{8622328A-9229-4859-A30E-215F8CC37551}" sibTransId="{1D73D419-9A98-4E18-A1A2-785D4A5883EA}"/>
    <dgm:cxn modelId="{E522EDBF-95BE-4D71-874A-354E1D368A00}" type="presOf" srcId="{B763B05A-DC6D-4242-9FB2-0F8AA110228B}" destId="{AEF5AFAA-574D-42E8-AD68-E7231EC0B7A1}" srcOrd="1" destOrd="0" presId="urn:microsoft.com/office/officeart/2005/8/layout/hList9"/>
    <dgm:cxn modelId="{9537C3CD-5B31-4D10-BBE9-3E98BFBA8D30}" type="presOf" srcId="{4E20E6AC-A8CC-4366-BF60-FEC3C7505420}" destId="{B2754FC8-D911-4524-B3B8-5DB7814FF3EC}" srcOrd="0" destOrd="0" presId="urn:microsoft.com/office/officeart/2005/8/layout/hList9"/>
    <dgm:cxn modelId="{DD65E4F3-3339-4DFB-A3C4-D71943CBEE4D}" type="presOf" srcId="{4E20E6AC-A8CC-4366-BF60-FEC3C7505420}" destId="{4B7D2307-3F05-4C36-AA8F-811043BB85A1}" srcOrd="1" destOrd="0" presId="urn:microsoft.com/office/officeart/2005/8/layout/hList9"/>
    <dgm:cxn modelId="{0D2ECD49-8880-41D4-AEF2-81DBABFF0BA3}" type="presParOf" srcId="{62E431A0-4BF3-4A13-8176-24665342DD12}" destId="{7D236EC6-69BB-402B-996E-2EBDC8639A90}" srcOrd="0" destOrd="0" presId="urn:microsoft.com/office/officeart/2005/8/layout/hList9"/>
    <dgm:cxn modelId="{D2B36996-FE8F-43EC-B450-0CD5FA2EFE09}" type="presParOf" srcId="{62E431A0-4BF3-4A13-8176-24665342DD12}" destId="{877219BF-8D35-4AF8-B100-239FCC82630B}" srcOrd="1" destOrd="0" presId="urn:microsoft.com/office/officeart/2005/8/layout/hList9"/>
    <dgm:cxn modelId="{62BD9A2C-429F-410C-8EA8-8B29EF288326}" type="presParOf" srcId="{877219BF-8D35-4AF8-B100-239FCC82630B}" destId="{1F607C98-7493-4609-893D-931CB21ED432}" srcOrd="0" destOrd="0" presId="urn:microsoft.com/office/officeart/2005/8/layout/hList9"/>
    <dgm:cxn modelId="{1978544C-7F2C-4E2D-8459-351CC2A4D340}" type="presParOf" srcId="{877219BF-8D35-4AF8-B100-239FCC82630B}" destId="{08C84D9B-F97F-4370-A946-F965A4455E9C}" srcOrd="1" destOrd="0" presId="urn:microsoft.com/office/officeart/2005/8/layout/hList9"/>
    <dgm:cxn modelId="{F6739ED5-7ED4-4B54-9717-B62B337F7A75}" type="presParOf" srcId="{08C84D9B-F97F-4370-A946-F965A4455E9C}" destId="{C9997551-50D5-4377-8B71-6933ECD17DFC}" srcOrd="0" destOrd="0" presId="urn:microsoft.com/office/officeart/2005/8/layout/hList9"/>
    <dgm:cxn modelId="{0262C8B8-BF4B-43F8-94ED-80412367590C}" type="presParOf" srcId="{08C84D9B-F97F-4370-A946-F965A4455E9C}" destId="{6B849523-972A-48E6-BE5A-717AA77EB964}" srcOrd="1" destOrd="0" presId="urn:microsoft.com/office/officeart/2005/8/layout/hList9"/>
    <dgm:cxn modelId="{238B69AB-5517-47B5-9771-E7C1ED45039A}" type="presParOf" srcId="{877219BF-8D35-4AF8-B100-239FCC82630B}" destId="{A82BC0F7-98DD-46A4-889B-B8133B0B7877}" srcOrd="2" destOrd="0" presId="urn:microsoft.com/office/officeart/2005/8/layout/hList9"/>
    <dgm:cxn modelId="{098CC0EE-7E6B-476C-AE94-BBEA4D8AA0EB}" type="presParOf" srcId="{A82BC0F7-98DD-46A4-889B-B8133B0B7877}" destId="{B2754FC8-D911-4524-B3B8-5DB7814FF3EC}" srcOrd="0" destOrd="0" presId="urn:microsoft.com/office/officeart/2005/8/layout/hList9"/>
    <dgm:cxn modelId="{4B1FD245-5095-4C8E-ADC3-3ABD0DD58DCC}" type="presParOf" srcId="{A82BC0F7-98DD-46A4-889B-B8133B0B7877}" destId="{4B7D2307-3F05-4C36-AA8F-811043BB85A1}" srcOrd="1" destOrd="0" presId="urn:microsoft.com/office/officeart/2005/8/layout/hList9"/>
    <dgm:cxn modelId="{CAC1948A-272B-4C79-80CD-0F6FCC6423C4}" type="presParOf" srcId="{62E431A0-4BF3-4A13-8176-24665342DD12}" destId="{2E2D4811-B7C0-4F03-909B-94A2AB998F66}" srcOrd="2" destOrd="0" presId="urn:microsoft.com/office/officeart/2005/8/layout/hList9"/>
    <dgm:cxn modelId="{2ADD7D12-CDD4-4757-A6C9-1B20A7141D3B}" type="presParOf" srcId="{62E431A0-4BF3-4A13-8176-24665342DD12}" destId="{6A50AD13-6467-47F3-AAB0-F87C3F90F3DC}" srcOrd="3" destOrd="0" presId="urn:microsoft.com/office/officeart/2005/8/layout/hList9"/>
    <dgm:cxn modelId="{0502B06F-E289-4094-82AC-881E5AF53904}" type="presParOf" srcId="{62E431A0-4BF3-4A13-8176-24665342DD12}" destId="{A68E4C8F-E568-426A-ADE7-88B785A62D82}" srcOrd="4" destOrd="0" presId="urn:microsoft.com/office/officeart/2005/8/layout/hList9"/>
    <dgm:cxn modelId="{9DF12BBD-A7BC-4EB1-8F13-E6AAE64676DD}" type="presParOf" srcId="{62E431A0-4BF3-4A13-8176-24665342DD12}" destId="{9E20FEA2-C52D-4F69-8E2F-B23BB901F947}" srcOrd="5" destOrd="0" presId="urn:microsoft.com/office/officeart/2005/8/layout/hList9"/>
    <dgm:cxn modelId="{FD7212C0-F417-4B9B-BE6C-600379260BB5}" type="presParOf" srcId="{62E431A0-4BF3-4A13-8176-24665342DD12}" destId="{79D9CDBB-4277-4898-958A-810AD6A3586D}" srcOrd="6" destOrd="0" presId="urn:microsoft.com/office/officeart/2005/8/layout/hList9"/>
    <dgm:cxn modelId="{7B67E186-E478-463B-8D55-11A8C914D783}" type="presParOf" srcId="{79D9CDBB-4277-4898-958A-810AD6A3586D}" destId="{C5F7B24A-5A15-4079-B44E-7828B19A9C65}" srcOrd="0" destOrd="0" presId="urn:microsoft.com/office/officeart/2005/8/layout/hList9"/>
    <dgm:cxn modelId="{1CF87F54-0082-4D67-B13A-91F2A11BA13C}" type="presParOf" srcId="{79D9CDBB-4277-4898-958A-810AD6A3586D}" destId="{ABC16525-0DEF-4204-919B-913685896BE8}" srcOrd="1" destOrd="0" presId="urn:microsoft.com/office/officeart/2005/8/layout/hList9"/>
    <dgm:cxn modelId="{2A2F0BE9-A326-4E40-8377-C0185B225A39}" type="presParOf" srcId="{ABC16525-0DEF-4204-919B-913685896BE8}" destId="{B57ABDBC-9EA6-4EE0-967B-F96CA4942088}" srcOrd="0" destOrd="0" presId="urn:microsoft.com/office/officeart/2005/8/layout/hList9"/>
    <dgm:cxn modelId="{6E7D2E3C-A9A2-432A-9ADA-9B6A5836F0FB}" type="presParOf" srcId="{ABC16525-0DEF-4204-919B-913685896BE8}" destId="{0A978311-F6D1-44D9-96FE-E6ECE7C6D748}" srcOrd="1" destOrd="0" presId="urn:microsoft.com/office/officeart/2005/8/layout/hList9"/>
    <dgm:cxn modelId="{84FC808B-CA78-4E00-BC0D-CBC75EE7E716}" type="presParOf" srcId="{79D9CDBB-4277-4898-958A-810AD6A3586D}" destId="{D7CDE1F6-F950-4364-9566-078EC988CC33}" srcOrd="2" destOrd="0" presId="urn:microsoft.com/office/officeart/2005/8/layout/hList9"/>
    <dgm:cxn modelId="{485D80CA-127D-4D75-A2F3-485B802F3B98}" type="presParOf" srcId="{D7CDE1F6-F950-4364-9566-078EC988CC33}" destId="{802936BC-7515-43EE-9382-B7EF43D3D766}" srcOrd="0" destOrd="0" presId="urn:microsoft.com/office/officeart/2005/8/layout/hList9"/>
    <dgm:cxn modelId="{76919408-487A-4342-A70E-0013773043F7}" type="presParOf" srcId="{D7CDE1F6-F950-4364-9566-078EC988CC33}" destId="{AEF5AFAA-574D-42E8-AD68-E7231EC0B7A1}" srcOrd="1" destOrd="0" presId="urn:microsoft.com/office/officeart/2005/8/layout/hList9"/>
    <dgm:cxn modelId="{ADC8F366-BC4F-4B6C-A125-0C334128CBE8}" type="presParOf" srcId="{62E431A0-4BF3-4A13-8176-24665342DD12}" destId="{1178CEE3-6A0E-4AA2-93A1-587564DA6146}" srcOrd="7" destOrd="0" presId="urn:microsoft.com/office/officeart/2005/8/layout/hList9"/>
    <dgm:cxn modelId="{CF84F35D-93FD-4F26-AAB6-D3179F124834}" type="presParOf" srcId="{62E431A0-4BF3-4A13-8176-24665342DD12}" destId="{E18B5131-76FE-40F9-8067-DC914DB69DCE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A9BF9A-C775-4744-A349-D5974FEB2E59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5CC5716-734C-4AC7-A747-17FA103A556B}">
      <dgm:prSet phldrT="[Text]"/>
      <dgm:spPr>
        <a:solidFill>
          <a:srgbClr val="9E5ECE"/>
        </a:solidFill>
        <a:ln>
          <a:solidFill>
            <a:srgbClr val="9E5ECE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Ask!</a:t>
          </a:r>
        </a:p>
      </dgm:t>
    </dgm:pt>
    <dgm:pt modelId="{DC85BE59-8855-4E48-8038-7C6D3978135D}" type="parTrans" cxnId="{54930E10-0FEB-4A39-A998-885A702B5AC4}">
      <dgm:prSet/>
      <dgm:spPr/>
      <dgm:t>
        <a:bodyPr/>
        <a:lstStyle/>
        <a:p>
          <a:endParaRPr lang="en-GB"/>
        </a:p>
      </dgm:t>
    </dgm:pt>
    <dgm:pt modelId="{89D98020-4C20-4FEB-8FBB-46CE68D2045C}" type="sibTrans" cxnId="{54930E10-0FEB-4A39-A998-885A702B5AC4}">
      <dgm:prSet/>
      <dgm:spPr/>
      <dgm:t>
        <a:bodyPr/>
        <a:lstStyle/>
        <a:p>
          <a:endParaRPr lang="en-GB"/>
        </a:p>
      </dgm:t>
    </dgm:pt>
    <dgm:pt modelId="{90AAD54E-F481-4AE4-AF37-19A56F62022C}">
      <dgm:prSet phldrT="[Text]" custT="1"/>
      <dgm:spPr/>
      <dgm:t>
        <a:bodyPr/>
        <a:lstStyle/>
        <a:p>
          <a:pPr algn="ctr"/>
          <a: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Obstetricians responsible for decisions about </a:t>
          </a:r>
          <a:b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early birth</a:t>
          </a:r>
        </a:p>
      </dgm:t>
    </dgm:pt>
    <dgm:pt modelId="{4C142A0C-2109-4DE5-BA92-25BF3B4A7086}" type="parTrans" cxnId="{E47CD579-9877-435F-97BB-AC35FAB45E22}">
      <dgm:prSet/>
      <dgm:spPr/>
      <dgm:t>
        <a:bodyPr/>
        <a:lstStyle/>
        <a:p>
          <a:endParaRPr lang="en-GB"/>
        </a:p>
      </dgm:t>
    </dgm:pt>
    <dgm:pt modelId="{DA098117-46FA-4559-B7C3-28E9031B936F}" type="sibTrans" cxnId="{E47CD579-9877-435F-97BB-AC35FAB45E22}">
      <dgm:prSet/>
      <dgm:spPr/>
      <dgm:t>
        <a:bodyPr/>
        <a:lstStyle/>
        <a:p>
          <a:endParaRPr lang="en-GB"/>
        </a:p>
      </dgm:t>
    </dgm:pt>
    <dgm:pt modelId="{8754FB12-4FE0-48EA-A49F-6BE9047AAB1B}">
      <dgm:prSet phldrT="[Text]" custT="1"/>
      <dgm:spPr/>
      <dgm:t>
        <a:bodyPr/>
        <a:lstStyle/>
        <a:p>
          <a:pPr algn="ctr"/>
          <a:endParaRPr lang="en-GB" sz="2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Parents whose babies were considered for </a:t>
          </a:r>
          <a:b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early birth </a:t>
          </a:r>
          <a:b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en-GB" sz="2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5DC492-5BC7-4C7E-97E7-372419E51602}" type="sibTrans" cxnId="{3EEAC412-85EB-42A4-88C5-4AD24524976E}">
      <dgm:prSet/>
      <dgm:spPr/>
      <dgm:t>
        <a:bodyPr/>
        <a:lstStyle/>
        <a:p>
          <a:endParaRPr lang="en-GB"/>
        </a:p>
      </dgm:t>
    </dgm:pt>
    <dgm:pt modelId="{124E8550-AEF6-4D8C-9934-4E8E2985EA24}" type="parTrans" cxnId="{3EEAC412-85EB-42A4-88C5-4AD24524976E}">
      <dgm:prSet/>
      <dgm:spPr/>
      <dgm:t>
        <a:bodyPr/>
        <a:lstStyle/>
        <a:p>
          <a:endParaRPr lang="en-GB"/>
        </a:p>
      </dgm:t>
    </dgm:pt>
    <dgm:pt modelId="{9BEE1EEA-5AC3-40AA-AA1E-DCF345C858F7}">
      <dgm:prSet phldrT="[Text]" custT="1"/>
      <dgm:spPr/>
      <dgm:t>
        <a:bodyPr/>
        <a:lstStyle/>
        <a:p>
          <a:pPr algn="ctr"/>
          <a:r>
            <a:rPr lang="en-GB" sz="2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Midwives involved in discussions about early birth</a:t>
          </a:r>
        </a:p>
      </dgm:t>
    </dgm:pt>
    <dgm:pt modelId="{361C1000-1E2C-483E-AE5B-DA91A9E41A9B}" type="sibTrans" cxnId="{4BDED7F8-A05F-4C91-B685-BF8419F13556}">
      <dgm:prSet/>
      <dgm:spPr/>
      <dgm:t>
        <a:bodyPr/>
        <a:lstStyle/>
        <a:p>
          <a:endParaRPr lang="en-GB"/>
        </a:p>
      </dgm:t>
    </dgm:pt>
    <dgm:pt modelId="{0000E0F1-E316-466D-A2F4-074CA02CC3A8}" type="parTrans" cxnId="{4BDED7F8-A05F-4C91-B685-BF8419F13556}">
      <dgm:prSet/>
      <dgm:spPr/>
      <dgm:t>
        <a:bodyPr/>
        <a:lstStyle/>
        <a:p>
          <a:endParaRPr lang="en-GB"/>
        </a:p>
      </dgm:t>
    </dgm:pt>
    <dgm:pt modelId="{DC1F2280-A6DE-4883-94EA-4C3FECAD6120}" type="pres">
      <dgm:prSet presAssocID="{E4A9BF9A-C775-4744-A349-D5974FEB2E59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41294D8C-2CF3-4218-B884-0FBC7C6CADF7}" type="pres">
      <dgm:prSet presAssocID="{F5CC5716-734C-4AC7-A747-17FA103A556B}" presName="Parent" presStyleLbl="node1" presStyleIdx="0" presStyleCnt="2" custLinFactNeighborX="-70179">
        <dgm:presLayoutVars>
          <dgm:chMax val="4"/>
          <dgm:chPref val="3"/>
        </dgm:presLayoutVars>
      </dgm:prSet>
      <dgm:spPr/>
    </dgm:pt>
    <dgm:pt modelId="{BBA780D1-1654-4F63-8A7D-3CD9279B4393}" type="pres">
      <dgm:prSet presAssocID="{8754FB12-4FE0-48EA-A49F-6BE9047AAB1B}" presName="Accent" presStyleLbl="node1" presStyleIdx="1" presStyleCnt="2" custLinFactNeighborX="2182" custLinFactNeighborY="1230"/>
      <dgm:spPr>
        <a:solidFill>
          <a:srgbClr val="7030A0"/>
        </a:solidFill>
      </dgm:spPr>
    </dgm:pt>
    <dgm:pt modelId="{101F4358-25DD-499D-B1E1-7DC329FACFF8}" type="pres">
      <dgm:prSet presAssocID="{8754FB12-4FE0-48EA-A49F-6BE9047AAB1B}" presName="Image1" presStyleLbl="fgImgPlace1" presStyleIdx="0" presStyleCnt="3" custScaleX="266019"/>
      <dgm:spPr>
        <a:solidFill>
          <a:srgbClr val="E3D5FF"/>
        </a:solidFill>
        <a:ln>
          <a:solidFill>
            <a:srgbClr val="7030A0"/>
          </a:solidFill>
        </a:ln>
      </dgm:spPr>
    </dgm:pt>
    <dgm:pt modelId="{CD650533-2823-4181-B46E-178D6F987ED6}" type="pres">
      <dgm:prSet presAssocID="{8754FB12-4FE0-48EA-A49F-6BE9047AAB1B}" presName="Child1" presStyleLbl="revTx" presStyleIdx="0" presStyleCnt="3" custScaleX="179658" custScaleY="73795" custLinFactNeighborX="-92647" custLinFactNeighborY="4417">
        <dgm:presLayoutVars>
          <dgm:chMax val="0"/>
          <dgm:chPref val="0"/>
          <dgm:bulletEnabled val="1"/>
        </dgm:presLayoutVars>
      </dgm:prSet>
      <dgm:spPr/>
    </dgm:pt>
    <dgm:pt modelId="{93C51B25-0815-4A74-B236-19BA16C1453D}" type="pres">
      <dgm:prSet presAssocID="{90AAD54E-F481-4AE4-AF37-19A56F62022C}" presName="Image2" presStyleCnt="0"/>
      <dgm:spPr/>
    </dgm:pt>
    <dgm:pt modelId="{26223912-A414-42E7-9304-9D6CCCB779B9}" type="pres">
      <dgm:prSet presAssocID="{90AAD54E-F481-4AE4-AF37-19A56F62022C}" presName="Image" presStyleLbl="fgImgPlace1" presStyleIdx="1" presStyleCnt="3" custScaleX="280857"/>
      <dgm:spPr>
        <a:solidFill>
          <a:srgbClr val="E3D5FF"/>
        </a:solidFill>
        <a:ln>
          <a:solidFill>
            <a:srgbClr val="7030A0"/>
          </a:solidFill>
        </a:ln>
      </dgm:spPr>
    </dgm:pt>
    <dgm:pt modelId="{88F370EF-DA19-431F-B584-A3F0F0D7B3AE}" type="pres">
      <dgm:prSet presAssocID="{90AAD54E-F481-4AE4-AF37-19A56F62022C}" presName="Child2" presStyleLbl="revTx" presStyleIdx="1" presStyleCnt="3" custScaleX="172804" custScaleY="63600" custLinFactNeighborX="-92373" custLinFactNeighborY="6408">
        <dgm:presLayoutVars>
          <dgm:chMax val="0"/>
          <dgm:chPref val="0"/>
          <dgm:bulletEnabled val="1"/>
        </dgm:presLayoutVars>
      </dgm:prSet>
      <dgm:spPr/>
    </dgm:pt>
    <dgm:pt modelId="{79A7E9C2-A62C-4D4D-9AFF-9CC940B70B25}" type="pres">
      <dgm:prSet presAssocID="{9BEE1EEA-5AC3-40AA-AA1E-DCF345C858F7}" presName="Image3" presStyleCnt="0"/>
      <dgm:spPr/>
    </dgm:pt>
    <dgm:pt modelId="{697FB147-C146-4643-B745-8C0E3656FFDB}" type="pres">
      <dgm:prSet presAssocID="{9BEE1EEA-5AC3-40AA-AA1E-DCF345C858F7}" presName="Image" presStyleLbl="fgImgPlace1" presStyleIdx="2" presStyleCnt="3" custScaleX="268043" custScaleY="90997" custLinFactNeighborX="-13553"/>
      <dgm:spPr>
        <a:solidFill>
          <a:srgbClr val="E3D5FF"/>
        </a:solidFill>
        <a:ln>
          <a:solidFill>
            <a:srgbClr val="7030A0"/>
          </a:solidFill>
        </a:ln>
      </dgm:spPr>
    </dgm:pt>
    <dgm:pt modelId="{0868E6B3-BE2E-439B-A966-4768C1298580}" type="pres">
      <dgm:prSet presAssocID="{9BEE1EEA-5AC3-40AA-AA1E-DCF345C858F7}" presName="Child3" presStyleLbl="revTx" presStyleIdx="2" presStyleCnt="3" custScaleX="156192" custScaleY="82092" custLinFactX="-3279" custLinFactNeighborX="-100000" custLinFactNeighborY="4272">
        <dgm:presLayoutVars>
          <dgm:chMax val="0"/>
          <dgm:chPref val="0"/>
          <dgm:bulletEnabled val="1"/>
        </dgm:presLayoutVars>
      </dgm:prSet>
      <dgm:spPr/>
    </dgm:pt>
  </dgm:ptLst>
  <dgm:cxnLst>
    <dgm:cxn modelId="{54930E10-0FEB-4A39-A998-885A702B5AC4}" srcId="{E4A9BF9A-C775-4744-A349-D5974FEB2E59}" destId="{F5CC5716-734C-4AC7-A747-17FA103A556B}" srcOrd="0" destOrd="0" parTransId="{DC85BE59-8855-4E48-8038-7C6D3978135D}" sibTransId="{89D98020-4C20-4FEB-8FBB-46CE68D2045C}"/>
    <dgm:cxn modelId="{3EEAC412-85EB-42A4-88C5-4AD24524976E}" srcId="{F5CC5716-734C-4AC7-A747-17FA103A556B}" destId="{8754FB12-4FE0-48EA-A49F-6BE9047AAB1B}" srcOrd="0" destOrd="0" parTransId="{124E8550-AEF6-4D8C-9934-4E8E2985EA24}" sibTransId="{175DC492-5BC7-4C7E-97E7-372419E51602}"/>
    <dgm:cxn modelId="{CA21172B-F396-4E9E-80DB-095BE940ABB5}" type="presOf" srcId="{9BEE1EEA-5AC3-40AA-AA1E-DCF345C858F7}" destId="{0868E6B3-BE2E-439B-A966-4768C1298580}" srcOrd="0" destOrd="0" presId="urn:microsoft.com/office/officeart/2011/layout/RadialPictureList"/>
    <dgm:cxn modelId="{A4028A75-661F-49A7-AA33-69D58A49616A}" type="presOf" srcId="{90AAD54E-F481-4AE4-AF37-19A56F62022C}" destId="{88F370EF-DA19-431F-B584-A3F0F0D7B3AE}" srcOrd="0" destOrd="0" presId="urn:microsoft.com/office/officeart/2011/layout/RadialPictureList"/>
    <dgm:cxn modelId="{E47CD579-9877-435F-97BB-AC35FAB45E22}" srcId="{F5CC5716-734C-4AC7-A747-17FA103A556B}" destId="{90AAD54E-F481-4AE4-AF37-19A56F62022C}" srcOrd="1" destOrd="0" parTransId="{4C142A0C-2109-4DE5-BA92-25BF3B4A7086}" sibTransId="{DA098117-46FA-4559-B7C3-28E9031B936F}"/>
    <dgm:cxn modelId="{2F487F82-BA65-417C-B5F0-8151658259B5}" type="presOf" srcId="{8754FB12-4FE0-48EA-A49F-6BE9047AAB1B}" destId="{CD650533-2823-4181-B46E-178D6F987ED6}" srcOrd="0" destOrd="0" presId="urn:microsoft.com/office/officeart/2011/layout/RadialPictureList"/>
    <dgm:cxn modelId="{4FF889A0-A507-42F9-B8B9-8A898657AEFA}" type="presOf" srcId="{F5CC5716-734C-4AC7-A747-17FA103A556B}" destId="{41294D8C-2CF3-4218-B884-0FBC7C6CADF7}" srcOrd="0" destOrd="0" presId="urn:microsoft.com/office/officeart/2011/layout/RadialPictureList"/>
    <dgm:cxn modelId="{C50984D2-40F6-49BC-AE48-B61DE878DAD9}" type="presOf" srcId="{E4A9BF9A-C775-4744-A349-D5974FEB2E59}" destId="{DC1F2280-A6DE-4883-94EA-4C3FECAD6120}" srcOrd="0" destOrd="0" presId="urn:microsoft.com/office/officeart/2011/layout/RadialPictureList"/>
    <dgm:cxn modelId="{4BDED7F8-A05F-4C91-B685-BF8419F13556}" srcId="{F5CC5716-734C-4AC7-A747-17FA103A556B}" destId="{9BEE1EEA-5AC3-40AA-AA1E-DCF345C858F7}" srcOrd="2" destOrd="0" parTransId="{0000E0F1-E316-466D-A2F4-074CA02CC3A8}" sibTransId="{361C1000-1E2C-483E-AE5B-DA91A9E41A9B}"/>
    <dgm:cxn modelId="{FFF493BD-3312-43A2-A3F9-156EA17121F7}" type="presParOf" srcId="{DC1F2280-A6DE-4883-94EA-4C3FECAD6120}" destId="{41294D8C-2CF3-4218-B884-0FBC7C6CADF7}" srcOrd="0" destOrd="0" presId="urn:microsoft.com/office/officeart/2011/layout/RadialPictureList"/>
    <dgm:cxn modelId="{8F3160BE-EB01-4476-AD66-C56E88F794A3}" type="presParOf" srcId="{DC1F2280-A6DE-4883-94EA-4C3FECAD6120}" destId="{BBA780D1-1654-4F63-8A7D-3CD9279B4393}" srcOrd="1" destOrd="0" presId="urn:microsoft.com/office/officeart/2011/layout/RadialPictureList"/>
    <dgm:cxn modelId="{A995838A-C6A7-4385-8557-DF89B778F08B}" type="presParOf" srcId="{DC1F2280-A6DE-4883-94EA-4C3FECAD6120}" destId="{101F4358-25DD-499D-B1E1-7DC329FACFF8}" srcOrd="2" destOrd="0" presId="urn:microsoft.com/office/officeart/2011/layout/RadialPictureList"/>
    <dgm:cxn modelId="{7A4B7573-81C5-470D-A6EB-6137B9ACDC53}" type="presParOf" srcId="{DC1F2280-A6DE-4883-94EA-4C3FECAD6120}" destId="{CD650533-2823-4181-B46E-178D6F987ED6}" srcOrd="3" destOrd="0" presId="urn:microsoft.com/office/officeart/2011/layout/RadialPictureList"/>
    <dgm:cxn modelId="{7CFB645E-E8BF-4903-B7CE-513468CCA789}" type="presParOf" srcId="{DC1F2280-A6DE-4883-94EA-4C3FECAD6120}" destId="{93C51B25-0815-4A74-B236-19BA16C1453D}" srcOrd="4" destOrd="0" presId="urn:microsoft.com/office/officeart/2011/layout/RadialPictureList"/>
    <dgm:cxn modelId="{85015C26-3FDD-4091-9658-ED21DA3F4B0A}" type="presParOf" srcId="{93C51B25-0815-4A74-B236-19BA16C1453D}" destId="{26223912-A414-42E7-9304-9D6CCCB779B9}" srcOrd="0" destOrd="0" presId="urn:microsoft.com/office/officeart/2011/layout/RadialPictureList"/>
    <dgm:cxn modelId="{8AE491B2-2680-4E49-A40A-715BBE102D1B}" type="presParOf" srcId="{DC1F2280-A6DE-4883-94EA-4C3FECAD6120}" destId="{88F370EF-DA19-431F-B584-A3F0F0D7B3AE}" srcOrd="5" destOrd="0" presId="urn:microsoft.com/office/officeart/2011/layout/RadialPictureList"/>
    <dgm:cxn modelId="{4854D2AB-02CC-42F7-95CE-4C2CE2B80256}" type="presParOf" srcId="{DC1F2280-A6DE-4883-94EA-4C3FECAD6120}" destId="{79A7E9C2-A62C-4D4D-9AFF-9CC940B70B25}" srcOrd="6" destOrd="0" presId="urn:microsoft.com/office/officeart/2011/layout/RadialPictureList"/>
    <dgm:cxn modelId="{05C95197-B4A0-4F4E-9DF9-4151697CD25D}" type="presParOf" srcId="{79A7E9C2-A62C-4D4D-9AFF-9CC940B70B25}" destId="{697FB147-C146-4643-B745-8C0E3656FFDB}" srcOrd="0" destOrd="0" presId="urn:microsoft.com/office/officeart/2011/layout/RadialPictureList"/>
    <dgm:cxn modelId="{110F05C1-F495-4A03-9282-91D1901565F6}" type="presParOf" srcId="{DC1F2280-A6DE-4883-94EA-4C3FECAD6120}" destId="{0868E6B3-BE2E-439B-A966-4768C1298580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Find out what parents, midwives and obstetricians think and have experienced about parents’ input into decisions.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Explore the similarities and differences between the three groups.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u="sng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Use what we find out to</a:t>
          </a:r>
          <a:r>
            <a:rPr lang="en-GB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   a) suggest ways in which parents can be better supported in future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   b) suggest where more research may be needed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LinFactNeighborY="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ScaleY="162724" custLinFactNeighborX="515" custLinFactNeighborY="3376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Psychology of health and eating</a:t>
          </a: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71E5EF7F-FE6C-43EE-84EE-6743C66B2EE2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Role of infant feeding in later obesity</a:t>
          </a:r>
        </a:p>
      </dgm:t>
    </dgm:pt>
    <dgm:pt modelId="{53564686-4ACA-450B-9E1F-59A9FE9ACABC}" type="parTrans" cxnId="{07185747-FD82-4A7A-BFF6-3DFB0E8C8022}">
      <dgm:prSet/>
      <dgm:spPr/>
      <dgm:t>
        <a:bodyPr/>
        <a:lstStyle/>
        <a:p>
          <a:endParaRPr lang="en-GB"/>
        </a:p>
      </dgm:t>
    </dgm:pt>
    <dgm:pt modelId="{DB4B6375-663D-4806-8409-46CA75DFE72E}" type="sibTrans" cxnId="{07185747-FD82-4A7A-BFF6-3DFB0E8C8022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Why do mothers choose not to breastfeed?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3"/>
      <dgm:spPr/>
    </dgm:pt>
    <dgm:pt modelId="{DB6F0929-0E66-432C-85FE-DC532143409F}" type="pres">
      <dgm:prSet presAssocID="{34BBD08F-D066-477D-BFC0-F392CC2BDD29}" presName="parentText" presStyleLbl="node1" presStyleIdx="0" presStyleCnt="3" custScaleX="142857" custScaleY="130025" custLinFactNeighborX="515" custLinFactNeighborY="460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FABEDE19-3FE1-4E52-80E6-A2D06D04A23B}" type="pres">
      <dgm:prSet presAssocID="{71E5EF7F-FE6C-43EE-84EE-6743C66B2EE2}" presName="parentLin" presStyleCnt="0"/>
      <dgm:spPr/>
    </dgm:pt>
    <dgm:pt modelId="{0510FD82-2B01-41FB-8107-F16E803B084C}" type="pres">
      <dgm:prSet presAssocID="{71E5EF7F-FE6C-43EE-84EE-6743C66B2EE2}" presName="parentLeftMargin" presStyleLbl="node1" presStyleIdx="0" presStyleCnt="3"/>
      <dgm:spPr/>
    </dgm:pt>
    <dgm:pt modelId="{8F67EAC5-013D-4C7B-B58E-E369130636E2}" type="pres">
      <dgm:prSet presAssocID="{71E5EF7F-FE6C-43EE-84EE-6743C66B2EE2}" presName="parentText" presStyleLbl="node1" presStyleIdx="1" presStyleCnt="3" custScaleX="142857" custScaleY="138448">
        <dgm:presLayoutVars>
          <dgm:chMax val="0"/>
          <dgm:bulletEnabled val="1"/>
        </dgm:presLayoutVars>
      </dgm:prSet>
      <dgm:spPr/>
    </dgm:pt>
    <dgm:pt modelId="{B6B3922C-945C-4BA1-9585-7A2995843DB5}" type="pres">
      <dgm:prSet presAssocID="{71E5EF7F-FE6C-43EE-84EE-6743C66B2EE2}" presName="negativeSpace" presStyleCnt="0"/>
      <dgm:spPr/>
    </dgm:pt>
    <dgm:pt modelId="{E039E3CF-46BB-47E0-B5DE-699386E23FBA}" type="pres">
      <dgm:prSet presAssocID="{71E5EF7F-FE6C-43EE-84EE-6743C66B2EE2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31A36DC-1A72-4CBA-BFFC-1AE5A1F8AC88}" type="pres">
      <dgm:prSet presAssocID="{DB4B6375-663D-4806-8409-46CA75DFE72E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1" presStyleCnt="3"/>
      <dgm:spPr/>
    </dgm:pt>
    <dgm:pt modelId="{77E3CC3E-2C06-4E43-9B01-50EE0E92FC1B}" type="pres">
      <dgm:prSet presAssocID="{6BE5E951-8BA4-4C5F-85C1-112B75DA00A7}" presName="parentText" presStyleLbl="node1" presStyleIdx="2" presStyleCnt="3" custScaleX="142857" custScaleY="118618" custLinFactNeighborX="6982" custLinFactNeighborY="7967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2" presStyleCnt="3" custLinFactNeighborY="88880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8804AB0C-0480-418A-9528-B9704B56084B}" type="presOf" srcId="{71E5EF7F-FE6C-43EE-84EE-6743C66B2EE2}" destId="{0510FD82-2B01-41FB-8107-F16E803B084C}" srcOrd="0" destOrd="0" presId="urn:microsoft.com/office/officeart/2005/8/layout/list1"/>
    <dgm:cxn modelId="{29C40B26-B124-4800-A5B7-EF82069EAAC8}" type="presOf" srcId="{71E5EF7F-FE6C-43EE-84EE-6743C66B2EE2}" destId="{8F67EAC5-013D-4C7B-B58E-E369130636E2}" srcOrd="1" destOrd="0" presId="urn:microsoft.com/office/officeart/2005/8/layout/list1"/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7185747-FD82-4A7A-BFF6-3DFB0E8C8022}" srcId="{1AC92FF8-8B27-463F-96CB-C9F69BA785D3}" destId="{71E5EF7F-FE6C-43EE-84EE-6743C66B2EE2}" srcOrd="1" destOrd="0" parTransId="{53564686-4ACA-450B-9E1F-59A9FE9ACABC}" sibTransId="{DB4B6375-663D-4806-8409-46CA75DFE72E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2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712EBBAE-CFB8-4B51-BDBD-B6A43D14B281}" type="presParOf" srcId="{5D26A051-C05C-4A68-8ADA-06595B668C82}" destId="{FABEDE19-3FE1-4E52-80E6-A2D06D04A23B}" srcOrd="4" destOrd="0" presId="urn:microsoft.com/office/officeart/2005/8/layout/list1"/>
    <dgm:cxn modelId="{07FE09AE-EF64-4F4F-A93F-F349BDDEDEFE}" type="presParOf" srcId="{FABEDE19-3FE1-4E52-80E6-A2D06D04A23B}" destId="{0510FD82-2B01-41FB-8107-F16E803B084C}" srcOrd="0" destOrd="0" presId="urn:microsoft.com/office/officeart/2005/8/layout/list1"/>
    <dgm:cxn modelId="{6BD2B75B-5B5E-4952-9F2E-D8678A64BE40}" type="presParOf" srcId="{FABEDE19-3FE1-4E52-80E6-A2D06D04A23B}" destId="{8F67EAC5-013D-4C7B-B58E-E369130636E2}" srcOrd="1" destOrd="0" presId="urn:microsoft.com/office/officeart/2005/8/layout/list1"/>
    <dgm:cxn modelId="{5C5412FB-FE19-43B9-911A-30882E26DCAB}" type="presParOf" srcId="{5D26A051-C05C-4A68-8ADA-06595B668C82}" destId="{B6B3922C-945C-4BA1-9585-7A2995843DB5}" srcOrd="5" destOrd="0" presId="urn:microsoft.com/office/officeart/2005/8/layout/list1"/>
    <dgm:cxn modelId="{D8281018-1530-43AE-BBB1-D9900BC90D35}" type="presParOf" srcId="{5D26A051-C05C-4A68-8ADA-06595B668C82}" destId="{E039E3CF-46BB-47E0-B5DE-699386E23FBA}" srcOrd="6" destOrd="0" presId="urn:microsoft.com/office/officeart/2005/8/layout/list1"/>
    <dgm:cxn modelId="{CB351ACC-4D3A-442B-88D9-FCD4BFE48BBD}" type="presParOf" srcId="{5D26A051-C05C-4A68-8ADA-06595B668C82}" destId="{631A36DC-1A72-4CBA-BFFC-1AE5A1F8AC88}" srcOrd="7" destOrd="0" presId="urn:microsoft.com/office/officeart/2005/8/layout/list1"/>
    <dgm:cxn modelId="{1258CF1D-AA60-44AA-9AC4-1D100147C40F}" type="presParOf" srcId="{5D26A051-C05C-4A68-8ADA-06595B668C82}" destId="{C1FCDEB1-6945-4076-B8F2-A41AD01930F0}" srcOrd="8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9" destOrd="0" presId="urn:microsoft.com/office/officeart/2005/8/layout/list1"/>
    <dgm:cxn modelId="{0826402F-D345-446C-BA65-F45E9BC7E6F3}" type="presParOf" srcId="{5D26A051-C05C-4A68-8ADA-06595B668C82}" destId="{75DA3422-B964-4A79-8B1E-2FC11A91786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AC92FF8-8B27-463F-96CB-C9F69BA785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4BBD08F-D066-477D-BFC0-F392CC2BDD29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r>
            <a:rPr lang="en-GB" sz="24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Mothers’ experiences of breastfeeding support</a:t>
          </a:r>
          <a:endParaRPr lang="en-GB" sz="24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6A9615-0508-4DE6-A0AF-7B6621A24714}" type="parTrans" cxnId="{B6E0913B-C7BC-430A-8702-C465EBF58CF7}">
      <dgm:prSet/>
      <dgm:spPr/>
      <dgm:t>
        <a:bodyPr/>
        <a:lstStyle/>
        <a:p>
          <a:endParaRPr lang="en-GB"/>
        </a:p>
      </dgm:t>
    </dgm:pt>
    <dgm:pt modelId="{AE78B036-C963-4C77-81F2-C8BBD99FD5FD}" type="sibTrans" cxnId="{B6E0913B-C7BC-430A-8702-C465EBF58CF7}">
      <dgm:prSet/>
      <dgm:spPr/>
      <dgm:t>
        <a:bodyPr/>
        <a:lstStyle/>
        <a:p>
          <a:endParaRPr lang="en-GB"/>
        </a:p>
      </dgm:t>
    </dgm:pt>
    <dgm:pt modelId="{6BE5E951-8BA4-4C5F-85C1-112B75DA00A7}">
      <dgm:prSet phldrT="[Text]" custT="1"/>
      <dgm:spPr>
        <a:solidFill>
          <a:srgbClr val="E3D5FF"/>
        </a:solidFill>
        <a:ln>
          <a:solidFill>
            <a:srgbClr val="7030A0"/>
          </a:solidFill>
        </a:ln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Late preterm babies less likely to breastfeed successfully</a:t>
          </a:r>
        </a:p>
      </dgm:t>
    </dgm:pt>
    <dgm:pt modelId="{FE2AE15C-678C-4C30-AB6A-17C9FD85EC49}" type="parTrans" cxnId="{555B2AAB-BB8D-4754-8595-CE15DABD7B9E}">
      <dgm:prSet/>
      <dgm:spPr/>
      <dgm:t>
        <a:bodyPr/>
        <a:lstStyle/>
        <a:p>
          <a:endParaRPr lang="en-GB"/>
        </a:p>
      </dgm:t>
    </dgm:pt>
    <dgm:pt modelId="{003AB8AC-8EDB-4C38-97E7-50D43F9478FF}" type="sibTrans" cxnId="{555B2AAB-BB8D-4754-8595-CE15DABD7B9E}">
      <dgm:prSet/>
      <dgm:spPr/>
      <dgm:t>
        <a:bodyPr/>
        <a:lstStyle/>
        <a:p>
          <a:endParaRPr lang="en-GB"/>
        </a:p>
      </dgm:t>
    </dgm:pt>
    <dgm:pt modelId="{5D26A051-C05C-4A68-8ADA-06595B668C82}" type="pres">
      <dgm:prSet presAssocID="{1AC92FF8-8B27-463F-96CB-C9F69BA785D3}" presName="linear" presStyleCnt="0">
        <dgm:presLayoutVars>
          <dgm:dir/>
          <dgm:animLvl val="lvl"/>
          <dgm:resizeHandles val="exact"/>
        </dgm:presLayoutVars>
      </dgm:prSet>
      <dgm:spPr/>
    </dgm:pt>
    <dgm:pt modelId="{A4DA9ABF-9739-4D42-B594-208F08F7E656}" type="pres">
      <dgm:prSet presAssocID="{34BBD08F-D066-477D-BFC0-F392CC2BDD29}" presName="parentLin" presStyleCnt="0"/>
      <dgm:spPr/>
    </dgm:pt>
    <dgm:pt modelId="{AD10C618-9150-4A45-8D32-4E5487DCB7F1}" type="pres">
      <dgm:prSet presAssocID="{34BBD08F-D066-477D-BFC0-F392CC2BDD29}" presName="parentLeftMargin" presStyleLbl="node1" presStyleIdx="0" presStyleCnt="2"/>
      <dgm:spPr/>
    </dgm:pt>
    <dgm:pt modelId="{DB6F0929-0E66-432C-85FE-DC532143409F}" type="pres">
      <dgm:prSet presAssocID="{34BBD08F-D066-477D-BFC0-F392CC2BDD29}" presName="parentText" presStyleLbl="node1" presStyleIdx="0" presStyleCnt="2" custScaleX="142857" custScaleY="137890" custLinFactNeighborX="515" custLinFactNeighborY="-5999">
        <dgm:presLayoutVars>
          <dgm:chMax val="0"/>
          <dgm:bulletEnabled val="1"/>
        </dgm:presLayoutVars>
      </dgm:prSet>
      <dgm:spPr/>
    </dgm:pt>
    <dgm:pt modelId="{D0E68B93-5106-491E-91C5-F82D2414834D}" type="pres">
      <dgm:prSet presAssocID="{34BBD08F-D066-477D-BFC0-F392CC2BDD29}" presName="negativeSpace" presStyleCnt="0"/>
      <dgm:spPr/>
    </dgm:pt>
    <dgm:pt modelId="{45C10126-A3DC-4428-9DEA-7CCCD826F0C4}" type="pres">
      <dgm:prSet presAssocID="{34BBD08F-D066-477D-BFC0-F392CC2BDD29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  <dgm:pt modelId="{6F0397D4-0AF8-4B87-9DC4-FC385BAA3ABA}" type="pres">
      <dgm:prSet presAssocID="{AE78B036-C963-4C77-81F2-C8BBD99FD5FD}" presName="spaceBetweenRectangles" presStyleCnt="0"/>
      <dgm:spPr/>
    </dgm:pt>
    <dgm:pt modelId="{C1FCDEB1-6945-4076-B8F2-A41AD01930F0}" type="pres">
      <dgm:prSet presAssocID="{6BE5E951-8BA4-4C5F-85C1-112B75DA00A7}" presName="parentLin" presStyleCnt="0"/>
      <dgm:spPr/>
    </dgm:pt>
    <dgm:pt modelId="{716AD53F-E792-4614-98DF-8DCCA7500DA0}" type="pres">
      <dgm:prSet presAssocID="{6BE5E951-8BA4-4C5F-85C1-112B75DA00A7}" presName="parentLeftMargin" presStyleLbl="node1" presStyleIdx="0" presStyleCnt="2"/>
      <dgm:spPr/>
    </dgm:pt>
    <dgm:pt modelId="{77E3CC3E-2C06-4E43-9B01-50EE0E92FC1B}" type="pres">
      <dgm:prSet presAssocID="{6BE5E951-8BA4-4C5F-85C1-112B75DA00A7}" presName="parentText" presStyleLbl="node1" presStyleIdx="1" presStyleCnt="2" custScaleX="142857" custScaleY="112259" custLinFactNeighborX="515" custLinFactNeighborY="4360">
        <dgm:presLayoutVars>
          <dgm:chMax val="0"/>
          <dgm:bulletEnabled val="1"/>
        </dgm:presLayoutVars>
      </dgm:prSet>
      <dgm:spPr/>
    </dgm:pt>
    <dgm:pt modelId="{C104C0CE-4127-41A4-A264-52C3585CF5D4}" type="pres">
      <dgm:prSet presAssocID="{6BE5E951-8BA4-4C5F-85C1-112B75DA00A7}" presName="negativeSpace" presStyleCnt="0"/>
      <dgm:spPr/>
    </dgm:pt>
    <dgm:pt modelId="{75DA3422-B964-4A79-8B1E-2FC11A917863}" type="pres">
      <dgm:prSet presAssocID="{6BE5E951-8BA4-4C5F-85C1-112B75DA00A7}" presName="childText" presStyleLbl="conFgAcc1" presStyleIdx="1" presStyleCnt="2">
        <dgm:presLayoutVars>
          <dgm:bulletEnabled val="1"/>
        </dgm:presLayoutVars>
      </dgm:prSet>
      <dgm:spPr>
        <a:ln>
          <a:solidFill>
            <a:srgbClr val="7030A0"/>
          </a:solidFill>
        </a:ln>
      </dgm:spPr>
    </dgm:pt>
  </dgm:ptLst>
  <dgm:cxnLst>
    <dgm:cxn modelId="{402E0E2E-ABA4-426F-989A-548E5FB794A4}" type="presOf" srcId="{1AC92FF8-8B27-463F-96CB-C9F69BA785D3}" destId="{5D26A051-C05C-4A68-8ADA-06595B668C82}" srcOrd="0" destOrd="0" presId="urn:microsoft.com/office/officeart/2005/8/layout/list1"/>
    <dgm:cxn modelId="{B6E0913B-C7BC-430A-8702-C465EBF58CF7}" srcId="{1AC92FF8-8B27-463F-96CB-C9F69BA785D3}" destId="{34BBD08F-D066-477D-BFC0-F392CC2BDD29}" srcOrd="0" destOrd="0" parTransId="{5B6A9615-0508-4DE6-A0AF-7B6621A24714}" sibTransId="{AE78B036-C963-4C77-81F2-C8BBD99FD5FD}"/>
    <dgm:cxn modelId="{0B219488-A672-48BE-B490-CEC60234D84A}" type="presOf" srcId="{34BBD08F-D066-477D-BFC0-F392CC2BDD29}" destId="{DB6F0929-0E66-432C-85FE-DC532143409F}" srcOrd="1" destOrd="0" presId="urn:microsoft.com/office/officeart/2005/8/layout/list1"/>
    <dgm:cxn modelId="{555B2AAB-BB8D-4754-8595-CE15DABD7B9E}" srcId="{1AC92FF8-8B27-463F-96CB-C9F69BA785D3}" destId="{6BE5E951-8BA4-4C5F-85C1-112B75DA00A7}" srcOrd="1" destOrd="0" parTransId="{FE2AE15C-678C-4C30-AB6A-17C9FD85EC49}" sibTransId="{003AB8AC-8EDB-4C38-97E7-50D43F9478FF}"/>
    <dgm:cxn modelId="{DE2C04AC-F621-479D-B25C-305DCBC24FE5}" type="presOf" srcId="{6BE5E951-8BA4-4C5F-85C1-112B75DA00A7}" destId="{77E3CC3E-2C06-4E43-9B01-50EE0E92FC1B}" srcOrd="1" destOrd="0" presId="urn:microsoft.com/office/officeart/2005/8/layout/list1"/>
    <dgm:cxn modelId="{5BC1FDD8-1B7F-4803-8909-FD42477B9DF8}" type="presOf" srcId="{6BE5E951-8BA4-4C5F-85C1-112B75DA00A7}" destId="{716AD53F-E792-4614-98DF-8DCCA7500DA0}" srcOrd="0" destOrd="0" presId="urn:microsoft.com/office/officeart/2005/8/layout/list1"/>
    <dgm:cxn modelId="{2B906BE0-8E98-4148-90C5-081F184233C3}" type="presOf" srcId="{34BBD08F-D066-477D-BFC0-F392CC2BDD29}" destId="{AD10C618-9150-4A45-8D32-4E5487DCB7F1}" srcOrd="0" destOrd="0" presId="urn:microsoft.com/office/officeart/2005/8/layout/list1"/>
    <dgm:cxn modelId="{F039EDA4-C150-4F5C-9EA2-0049EF96207B}" type="presParOf" srcId="{5D26A051-C05C-4A68-8ADA-06595B668C82}" destId="{A4DA9ABF-9739-4D42-B594-208F08F7E656}" srcOrd="0" destOrd="0" presId="urn:microsoft.com/office/officeart/2005/8/layout/list1"/>
    <dgm:cxn modelId="{6FDF65A0-9157-4A15-858B-FD16874B798D}" type="presParOf" srcId="{A4DA9ABF-9739-4D42-B594-208F08F7E656}" destId="{AD10C618-9150-4A45-8D32-4E5487DCB7F1}" srcOrd="0" destOrd="0" presId="urn:microsoft.com/office/officeart/2005/8/layout/list1"/>
    <dgm:cxn modelId="{E2060A62-D783-4A03-9669-C941EB55F243}" type="presParOf" srcId="{A4DA9ABF-9739-4D42-B594-208F08F7E656}" destId="{DB6F0929-0E66-432C-85FE-DC532143409F}" srcOrd="1" destOrd="0" presId="urn:microsoft.com/office/officeart/2005/8/layout/list1"/>
    <dgm:cxn modelId="{BF95B5B3-1BEB-4BDD-89B1-2E8514F27942}" type="presParOf" srcId="{5D26A051-C05C-4A68-8ADA-06595B668C82}" destId="{D0E68B93-5106-491E-91C5-F82D2414834D}" srcOrd="1" destOrd="0" presId="urn:microsoft.com/office/officeart/2005/8/layout/list1"/>
    <dgm:cxn modelId="{45E166A9-B0D0-4551-889F-410033839A63}" type="presParOf" srcId="{5D26A051-C05C-4A68-8ADA-06595B668C82}" destId="{45C10126-A3DC-4428-9DEA-7CCCD826F0C4}" srcOrd="2" destOrd="0" presId="urn:microsoft.com/office/officeart/2005/8/layout/list1"/>
    <dgm:cxn modelId="{96F912EA-EEA2-48D4-A3BE-F7997BE54A09}" type="presParOf" srcId="{5D26A051-C05C-4A68-8ADA-06595B668C82}" destId="{6F0397D4-0AF8-4B87-9DC4-FC385BAA3ABA}" srcOrd="3" destOrd="0" presId="urn:microsoft.com/office/officeart/2005/8/layout/list1"/>
    <dgm:cxn modelId="{1258CF1D-AA60-44AA-9AC4-1D100147C40F}" type="presParOf" srcId="{5D26A051-C05C-4A68-8ADA-06595B668C82}" destId="{C1FCDEB1-6945-4076-B8F2-A41AD01930F0}" srcOrd="4" destOrd="0" presId="urn:microsoft.com/office/officeart/2005/8/layout/list1"/>
    <dgm:cxn modelId="{A0333193-10D8-43FF-8065-6C24479AD03A}" type="presParOf" srcId="{C1FCDEB1-6945-4076-B8F2-A41AD01930F0}" destId="{716AD53F-E792-4614-98DF-8DCCA7500DA0}" srcOrd="0" destOrd="0" presId="urn:microsoft.com/office/officeart/2005/8/layout/list1"/>
    <dgm:cxn modelId="{62499133-F5BC-4590-ADD5-00C334473D5B}" type="presParOf" srcId="{C1FCDEB1-6945-4076-B8F2-A41AD01930F0}" destId="{77E3CC3E-2C06-4E43-9B01-50EE0E92FC1B}" srcOrd="1" destOrd="0" presId="urn:microsoft.com/office/officeart/2005/8/layout/list1"/>
    <dgm:cxn modelId="{9B3CF407-977D-49E6-AC2A-864F8381FCA6}" type="presParOf" srcId="{5D26A051-C05C-4A68-8ADA-06595B668C82}" destId="{C104C0CE-4127-41A4-A264-52C3585CF5D4}" srcOrd="5" destOrd="0" presId="urn:microsoft.com/office/officeart/2005/8/layout/list1"/>
    <dgm:cxn modelId="{0826402F-D345-446C-BA65-F45E9BC7E6F3}" type="presParOf" srcId="{5D26A051-C05C-4A68-8ADA-06595B668C82}" destId="{75DA3422-B964-4A79-8B1E-2FC11A91786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EEB1D-06A0-410A-AF3C-B09085E95D40}">
      <dsp:nvSpPr>
        <dsp:cNvPr id="0" name=""/>
        <dsp:cNvSpPr/>
      </dsp:nvSpPr>
      <dsp:spPr>
        <a:xfrm>
          <a:off x="0" y="876478"/>
          <a:ext cx="2467966" cy="952634"/>
        </a:xfrm>
        <a:prstGeom prst="chevron">
          <a:avLst>
            <a:gd name="adj" fmla="val 40000"/>
          </a:avLst>
        </a:prstGeom>
        <a:solidFill>
          <a:srgbClr val="8F45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D958A-5F5D-43DA-88C0-AFB297B2C292}">
      <dsp:nvSpPr>
        <dsp:cNvPr id="0" name=""/>
        <dsp:cNvSpPr/>
      </dsp:nvSpPr>
      <dsp:spPr>
        <a:xfrm>
          <a:off x="628449" y="1346822"/>
          <a:ext cx="2084060" cy="1399230"/>
        </a:xfrm>
        <a:prstGeom prst="roundRect">
          <a:avLst>
            <a:gd name="adj" fmla="val 10000"/>
          </a:avLst>
        </a:prstGeom>
        <a:solidFill>
          <a:srgbClr val="EAD5FF">
            <a:alpha val="89804"/>
          </a:srgbClr>
        </a:solidFill>
        <a:ln w="12700" cap="flat" cmpd="sng" algn="ctr">
          <a:solidFill>
            <a:srgbClr val="8F45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7030A0"/>
              </a:solidFill>
            </a:rPr>
            <a:t>Large donation to the University of Leicester</a:t>
          </a:r>
        </a:p>
      </dsp:txBody>
      <dsp:txXfrm>
        <a:off x="669431" y="1387804"/>
        <a:ext cx="2002096" cy="1317266"/>
      </dsp:txXfrm>
    </dsp:sp>
    <dsp:sp modelId="{2616DF5E-523E-4C85-8987-B4B69405688F}">
      <dsp:nvSpPr>
        <dsp:cNvPr id="0" name=""/>
        <dsp:cNvSpPr/>
      </dsp:nvSpPr>
      <dsp:spPr>
        <a:xfrm>
          <a:off x="2818764" y="869047"/>
          <a:ext cx="2467966" cy="952634"/>
        </a:xfrm>
        <a:prstGeom prst="chevron">
          <a:avLst>
            <a:gd name="adj" fmla="val 40000"/>
          </a:avLst>
        </a:prstGeom>
        <a:solidFill>
          <a:srgbClr val="8F45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0BFFE-08D3-44DA-910E-6B9185E73D81}">
      <dsp:nvSpPr>
        <dsp:cNvPr id="0" name=""/>
        <dsp:cNvSpPr/>
      </dsp:nvSpPr>
      <dsp:spPr>
        <a:xfrm>
          <a:off x="3454511" y="1367075"/>
          <a:ext cx="2118926" cy="2126776"/>
        </a:xfrm>
        <a:prstGeom prst="roundRect">
          <a:avLst>
            <a:gd name="adj" fmla="val 10000"/>
          </a:avLst>
        </a:prstGeom>
        <a:solidFill>
          <a:srgbClr val="EAD5FF">
            <a:alpha val="89804"/>
          </a:srgbClr>
        </a:solidFill>
        <a:ln w="12700" cap="flat" cmpd="sng" algn="ctr">
          <a:solidFill>
            <a:srgbClr val="8F45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7030A0"/>
              </a:solidFill>
            </a:rPr>
            <a:t>High quality research to improve the health of this and future generations of Leicester’s children</a:t>
          </a:r>
        </a:p>
      </dsp:txBody>
      <dsp:txXfrm>
        <a:off x="3516572" y="1429136"/>
        <a:ext cx="1994804" cy="2002654"/>
      </dsp:txXfrm>
    </dsp:sp>
    <dsp:sp modelId="{9AED349F-6B5B-4F2A-B9D4-5A74ACA5EB00}">
      <dsp:nvSpPr>
        <dsp:cNvPr id="0" name=""/>
        <dsp:cNvSpPr/>
      </dsp:nvSpPr>
      <dsp:spPr>
        <a:xfrm>
          <a:off x="5639689" y="846260"/>
          <a:ext cx="3113956" cy="952634"/>
        </a:xfrm>
        <a:prstGeom prst="chevron">
          <a:avLst>
            <a:gd name="adj" fmla="val 40000"/>
          </a:avLst>
        </a:prstGeom>
        <a:solidFill>
          <a:srgbClr val="8F45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3E79C-96DE-4315-A624-10E9C8726851}">
      <dsp:nvSpPr>
        <dsp:cNvPr id="0" name=""/>
        <dsp:cNvSpPr/>
      </dsp:nvSpPr>
      <dsp:spPr>
        <a:xfrm>
          <a:off x="6368968" y="1324459"/>
          <a:ext cx="2631022" cy="2394991"/>
        </a:xfrm>
        <a:prstGeom prst="roundRect">
          <a:avLst>
            <a:gd name="adj" fmla="val 10000"/>
          </a:avLst>
        </a:prstGeom>
        <a:solidFill>
          <a:srgbClr val="EAD5FF">
            <a:alpha val="89804"/>
          </a:srgbClr>
        </a:solidFill>
        <a:ln w="12700" cap="flat" cmpd="sng" algn="ctr">
          <a:solidFill>
            <a:srgbClr val="8F45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800" b="1" kern="1200" dirty="0">
            <a:solidFill>
              <a:srgbClr val="7030A0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b="1" kern="1200" dirty="0">
              <a:solidFill>
                <a:srgbClr val="7030A0"/>
              </a:solidFill>
            </a:rPr>
            <a:t>Studies exploring how early life experiences affect long-term health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GB" sz="1800" b="1" kern="1200" dirty="0">
            <a:solidFill>
              <a:srgbClr val="7030A0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800" b="1" kern="1200" dirty="0">
              <a:solidFill>
                <a:srgbClr val="7030A0"/>
              </a:solidFill>
            </a:rPr>
            <a:t>Developing future leaders in Child Health Research in Leicester</a:t>
          </a:r>
        </a:p>
        <a:p>
          <a:pPr marL="0"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</dsp:txBody>
      <dsp:txXfrm>
        <a:off x="6439115" y="1394606"/>
        <a:ext cx="2490728" cy="22546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299923"/>
          <a:ext cx="623543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298381" y="51311"/>
          <a:ext cx="5937050" cy="5018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979" tIns="0" rIns="16497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Nutritionally complete</a:t>
          </a:r>
        </a:p>
      </dsp:txBody>
      <dsp:txXfrm>
        <a:off x="322879" y="75809"/>
        <a:ext cx="5888054" cy="452844"/>
      </dsp:txXfrm>
    </dsp:sp>
    <dsp:sp modelId="{E039E3CF-46BB-47E0-B5DE-699386E23FBA}">
      <dsp:nvSpPr>
        <dsp:cNvPr id="0" name=""/>
        <dsp:cNvSpPr/>
      </dsp:nvSpPr>
      <dsp:spPr>
        <a:xfrm>
          <a:off x="0" y="1071043"/>
          <a:ext cx="623543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296852" y="820123"/>
          <a:ext cx="5937050" cy="5018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979" tIns="0" rIns="16497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Boosts the immune system</a:t>
          </a:r>
        </a:p>
      </dsp:txBody>
      <dsp:txXfrm>
        <a:off x="321350" y="844621"/>
        <a:ext cx="5888054" cy="452844"/>
      </dsp:txXfrm>
    </dsp:sp>
    <dsp:sp modelId="{75DA3422-B964-4A79-8B1E-2FC11A917863}">
      <dsp:nvSpPr>
        <dsp:cNvPr id="0" name=""/>
        <dsp:cNvSpPr/>
      </dsp:nvSpPr>
      <dsp:spPr>
        <a:xfrm>
          <a:off x="0" y="1842163"/>
          <a:ext cx="6235432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298381" y="1586581"/>
          <a:ext cx="5937050" cy="5018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979" tIns="0" rIns="16497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Benefits long term health</a:t>
          </a:r>
        </a:p>
      </dsp:txBody>
      <dsp:txXfrm>
        <a:off x="322879" y="1611079"/>
        <a:ext cx="5888054" cy="4528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339087"/>
          <a:ext cx="6235432" cy="4055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298381" y="32793"/>
          <a:ext cx="5937050" cy="507865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979" tIns="0" rIns="16497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Benefits for mother</a:t>
          </a:r>
        </a:p>
      </dsp:txBody>
      <dsp:txXfrm>
        <a:off x="323173" y="57585"/>
        <a:ext cx="5887466" cy="458281"/>
      </dsp:txXfrm>
    </dsp:sp>
    <dsp:sp modelId="{E039E3CF-46BB-47E0-B5DE-699386E23FBA}">
      <dsp:nvSpPr>
        <dsp:cNvPr id="0" name=""/>
        <dsp:cNvSpPr/>
      </dsp:nvSpPr>
      <dsp:spPr>
        <a:xfrm>
          <a:off x="0" y="1257582"/>
          <a:ext cx="6235432" cy="366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296852" y="870341"/>
          <a:ext cx="5937050" cy="5348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979" tIns="0" rIns="16497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Societal benefits</a:t>
          </a:r>
        </a:p>
      </dsp:txBody>
      <dsp:txXfrm>
        <a:off x="322961" y="896450"/>
        <a:ext cx="5884832" cy="4826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299923"/>
          <a:ext cx="658377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315050" y="51311"/>
          <a:ext cx="6268723" cy="5018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96" tIns="0" rIns="17419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Often a good weight and size at birth</a:t>
          </a:r>
        </a:p>
      </dsp:txBody>
      <dsp:txXfrm>
        <a:off x="339548" y="75809"/>
        <a:ext cx="6219727" cy="452844"/>
      </dsp:txXfrm>
    </dsp:sp>
    <dsp:sp modelId="{E039E3CF-46BB-47E0-B5DE-699386E23FBA}">
      <dsp:nvSpPr>
        <dsp:cNvPr id="0" name=""/>
        <dsp:cNvSpPr/>
      </dsp:nvSpPr>
      <dsp:spPr>
        <a:xfrm>
          <a:off x="0" y="1071043"/>
          <a:ext cx="658377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313436" y="820123"/>
          <a:ext cx="6268723" cy="5018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96" tIns="0" rIns="17419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Immaturities are not always obvious</a:t>
          </a:r>
        </a:p>
      </dsp:txBody>
      <dsp:txXfrm>
        <a:off x="337934" y="844621"/>
        <a:ext cx="6219727" cy="452844"/>
      </dsp:txXfrm>
    </dsp:sp>
    <dsp:sp modelId="{75DA3422-B964-4A79-8B1E-2FC11A917863}">
      <dsp:nvSpPr>
        <dsp:cNvPr id="0" name=""/>
        <dsp:cNvSpPr/>
      </dsp:nvSpPr>
      <dsp:spPr>
        <a:xfrm>
          <a:off x="0" y="1842163"/>
          <a:ext cx="658377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315050" y="1586581"/>
          <a:ext cx="6268723" cy="5018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96" tIns="0" rIns="17419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Immature suck-swallow-breathe</a:t>
          </a:r>
        </a:p>
      </dsp:txBody>
      <dsp:txXfrm>
        <a:off x="339548" y="1611079"/>
        <a:ext cx="6219727" cy="45284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339087"/>
          <a:ext cx="6583774" cy="4055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315050" y="32793"/>
          <a:ext cx="6268723" cy="507865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96" tIns="0" rIns="17419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Immature nervous system</a:t>
          </a:r>
        </a:p>
      </dsp:txBody>
      <dsp:txXfrm>
        <a:off x="339842" y="57585"/>
        <a:ext cx="6219139" cy="458281"/>
      </dsp:txXfrm>
    </dsp:sp>
    <dsp:sp modelId="{E039E3CF-46BB-47E0-B5DE-699386E23FBA}">
      <dsp:nvSpPr>
        <dsp:cNvPr id="0" name=""/>
        <dsp:cNvSpPr/>
      </dsp:nvSpPr>
      <dsp:spPr>
        <a:xfrm>
          <a:off x="0" y="1257582"/>
          <a:ext cx="6583774" cy="366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313436" y="870341"/>
          <a:ext cx="6268723" cy="5348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196" tIns="0" rIns="17419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Less likely to breastfeed successfully</a:t>
          </a:r>
        </a:p>
      </dsp:txBody>
      <dsp:txXfrm>
        <a:off x="339545" y="896450"/>
        <a:ext cx="6216505" cy="48262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9E0C0-390A-49E3-BB8C-4A0836CCA4E2}">
      <dsp:nvSpPr>
        <dsp:cNvPr id="0" name=""/>
        <dsp:cNvSpPr/>
      </dsp:nvSpPr>
      <dsp:spPr>
        <a:xfrm>
          <a:off x="594021" y="632142"/>
          <a:ext cx="3957062" cy="3957062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rgbClr val="D5B8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C272A-4A59-47FA-BFA3-2ECEEC60657B}">
      <dsp:nvSpPr>
        <dsp:cNvPr id="0" name=""/>
        <dsp:cNvSpPr/>
      </dsp:nvSpPr>
      <dsp:spPr>
        <a:xfrm>
          <a:off x="594021" y="632142"/>
          <a:ext cx="3957062" cy="3957062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rgbClr val="D5B8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8CEBA-E0E7-4BFF-BBEB-291ACF3EEF71}">
      <dsp:nvSpPr>
        <dsp:cNvPr id="0" name=""/>
        <dsp:cNvSpPr/>
      </dsp:nvSpPr>
      <dsp:spPr>
        <a:xfrm>
          <a:off x="594021" y="632142"/>
          <a:ext cx="3957062" cy="3957062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rgbClr val="D5B8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801D1-C874-4F92-8B60-083689255938}">
      <dsp:nvSpPr>
        <dsp:cNvPr id="0" name=""/>
        <dsp:cNvSpPr/>
      </dsp:nvSpPr>
      <dsp:spPr>
        <a:xfrm>
          <a:off x="492720" y="690192"/>
          <a:ext cx="3957062" cy="3957062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rgbClr val="D5B8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64D18-F44F-438C-9469-5DA79A7A8762}">
      <dsp:nvSpPr>
        <dsp:cNvPr id="0" name=""/>
        <dsp:cNvSpPr/>
      </dsp:nvSpPr>
      <dsp:spPr>
        <a:xfrm>
          <a:off x="1661858" y="1699979"/>
          <a:ext cx="1821387" cy="1821387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97000"/>
          </a:blip>
          <a:srcRect/>
          <a:stretch>
            <a:fillRect/>
          </a:stretch>
        </a:blipFill>
        <a:ln w="12700" cap="flat" cmpd="sng" algn="ctr">
          <a:solidFill>
            <a:srgbClr val="9E5E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1928594" y="1966715"/>
        <a:ext cx="1287915" cy="1287915"/>
      </dsp:txXfrm>
    </dsp:sp>
    <dsp:sp modelId="{7983EBF8-181F-4BA0-B0C4-D775B50A6C3C}">
      <dsp:nvSpPr>
        <dsp:cNvPr id="0" name=""/>
        <dsp:cNvSpPr/>
      </dsp:nvSpPr>
      <dsp:spPr>
        <a:xfrm>
          <a:off x="1727202" y="40555"/>
          <a:ext cx="1690700" cy="1274971"/>
        </a:xfrm>
        <a:prstGeom prst="ellipse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Health Care Professionals</a:t>
          </a:r>
          <a:endParaRPr lang="en-GB" sz="1600" b="1" kern="1200" dirty="0"/>
        </a:p>
      </dsp:txBody>
      <dsp:txXfrm>
        <a:off x="1974799" y="227270"/>
        <a:ext cx="1195506" cy="901541"/>
      </dsp:txXfrm>
    </dsp:sp>
    <dsp:sp modelId="{0C09A155-8997-4DEC-89DF-9804F17FB0F1}">
      <dsp:nvSpPr>
        <dsp:cNvPr id="0" name=""/>
        <dsp:cNvSpPr/>
      </dsp:nvSpPr>
      <dsp:spPr>
        <a:xfrm>
          <a:off x="3867699" y="1973187"/>
          <a:ext cx="1274971" cy="1274971"/>
        </a:xfrm>
        <a:prstGeom prst="ellipse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Mother</a:t>
          </a:r>
          <a:endParaRPr lang="en-GB" sz="2000" b="1" kern="1200" dirty="0"/>
        </a:p>
      </dsp:txBody>
      <dsp:txXfrm>
        <a:off x="4054414" y="2159902"/>
        <a:ext cx="901541" cy="901541"/>
      </dsp:txXfrm>
    </dsp:sp>
    <dsp:sp modelId="{5538781E-F70D-4E82-A5FD-79075F63388F}">
      <dsp:nvSpPr>
        <dsp:cNvPr id="0" name=""/>
        <dsp:cNvSpPr/>
      </dsp:nvSpPr>
      <dsp:spPr>
        <a:xfrm>
          <a:off x="1935066" y="3905820"/>
          <a:ext cx="1274971" cy="1274971"/>
        </a:xfrm>
        <a:prstGeom prst="ellipse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Policy</a:t>
          </a:r>
          <a:endParaRPr lang="en-GB" sz="2000" b="1" kern="1200" dirty="0"/>
        </a:p>
      </dsp:txBody>
      <dsp:txXfrm>
        <a:off x="2121781" y="4092535"/>
        <a:ext cx="901541" cy="901541"/>
      </dsp:txXfrm>
    </dsp:sp>
    <dsp:sp modelId="{37D8D63F-3DFF-47EA-AF79-28EE286EE87C}">
      <dsp:nvSpPr>
        <dsp:cNvPr id="0" name=""/>
        <dsp:cNvSpPr/>
      </dsp:nvSpPr>
      <dsp:spPr>
        <a:xfrm>
          <a:off x="2434" y="1973187"/>
          <a:ext cx="1274971" cy="1274971"/>
        </a:xfrm>
        <a:prstGeom prst="ellipse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Family</a:t>
          </a:r>
          <a:endParaRPr lang="en-GB" sz="2000" b="1" kern="1200" dirty="0"/>
        </a:p>
      </dsp:txBody>
      <dsp:txXfrm>
        <a:off x="189149" y="2159902"/>
        <a:ext cx="901541" cy="90154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500620" y="19448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How do they perceive their roles and how do roles vary?</a:t>
          </a:r>
        </a:p>
      </dsp:txBody>
      <dsp:txXfrm>
        <a:off x="548175" y="67003"/>
        <a:ext cx="9917292" cy="879050"/>
      </dsp:txXfrm>
    </dsp:sp>
    <dsp:sp modelId="{E039E3CF-46BB-47E0-B5DE-699386E23FBA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500620" y="151632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How does breastfeeding support actually work in practice?</a:t>
          </a:r>
        </a:p>
      </dsp:txBody>
      <dsp:txXfrm>
        <a:off x="548175" y="1563884"/>
        <a:ext cx="9917292" cy="879050"/>
      </dsp:txXfrm>
    </dsp:sp>
    <dsp:sp modelId="{75DA3422-B964-4A79-8B1E-2FC11A917863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503197" y="300415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affects the success of breastfeeding support?</a:t>
          </a:r>
        </a:p>
      </dsp:txBody>
      <dsp:txXfrm>
        <a:off x="550752" y="3051714"/>
        <a:ext cx="9917292" cy="87905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DA1DC-5683-499D-96C2-18BBC054C0AB}">
      <dsp:nvSpPr>
        <dsp:cNvPr id="0" name=""/>
        <dsp:cNvSpPr/>
      </dsp:nvSpPr>
      <dsp:spPr>
        <a:xfrm rot="5400000">
          <a:off x="6041411" y="-2305981"/>
          <a:ext cx="1204132" cy="6252684"/>
        </a:xfrm>
        <a:prstGeom prst="round2SameRect">
          <a:avLst/>
        </a:prstGeom>
        <a:solidFill>
          <a:srgbClr val="D5B8EA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National policies and frameworks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Local guidelines</a:t>
          </a:r>
        </a:p>
      </dsp:txBody>
      <dsp:txXfrm rot="-5400000">
        <a:off x="3517136" y="277075"/>
        <a:ext cx="6193903" cy="1086570"/>
      </dsp:txXfrm>
    </dsp:sp>
    <dsp:sp modelId="{9D259BF1-EADB-4223-A8E6-6AF3C1FD6AF1}">
      <dsp:nvSpPr>
        <dsp:cNvPr id="0" name=""/>
        <dsp:cNvSpPr/>
      </dsp:nvSpPr>
      <dsp:spPr>
        <a:xfrm>
          <a:off x="0" y="0"/>
          <a:ext cx="3517135" cy="1640721"/>
        </a:xfrm>
        <a:prstGeom prst="roundRect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u="none" kern="1200" dirty="0"/>
            <a:t>Document analysis</a:t>
          </a:r>
          <a:endParaRPr lang="en-GB" sz="2800" u="none" kern="1200" dirty="0"/>
        </a:p>
      </dsp:txBody>
      <dsp:txXfrm>
        <a:off x="80093" y="80093"/>
        <a:ext cx="3356949" cy="148053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4836-F806-4FF2-BFC3-67CB1D87B717}">
      <dsp:nvSpPr>
        <dsp:cNvPr id="0" name=""/>
        <dsp:cNvSpPr/>
      </dsp:nvSpPr>
      <dsp:spPr>
        <a:xfrm rot="5400000">
          <a:off x="5829425" y="-2228356"/>
          <a:ext cx="1427554" cy="6252683"/>
        </a:xfrm>
        <a:prstGeom prst="round2SameRect">
          <a:avLst/>
        </a:prstGeom>
        <a:solidFill>
          <a:srgbClr val="D5B8EA">
            <a:alpha val="90000"/>
          </a:srgbClr>
        </a:solidFill>
        <a:ln w="12700" cap="flat" cmpd="sng" algn="ctr">
          <a:solidFill>
            <a:srgbClr val="D5B8EA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rgbClr val="7030A0"/>
              </a:solidFill>
            </a:rPr>
            <a:t>Surveys were sent out to healthcare professionals involved in the support late preterm babies, to provide broad context</a:t>
          </a:r>
        </a:p>
      </dsp:txBody>
      <dsp:txXfrm rot="-5400000">
        <a:off x="3416861" y="253895"/>
        <a:ext cx="6182996" cy="1288180"/>
      </dsp:txXfrm>
    </dsp:sp>
    <dsp:sp modelId="{4976ADFE-94CC-40B6-B0E2-E2291CD59C44}">
      <dsp:nvSpPr>
        <dsp:cNvPr id="0" name=""/>
        <dsp:cNvSpPr/>
      </dsp:nvSpPr>
      <dsp:spPr>
        <a:xfrm>
          <a:off x="0" y="0"/>
          <a:ext cx="3517134" cy="1795684"/>
        </a:xfrm>
        <a:prstGeom prst="roundRect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u="none" kern="1200" dirty="0"/>
            <a:t>National and local surveys</a:t>
          </a:r>
          <a:endParaRPr lang="en-GB" sz="2800" u="none" kern="1200" dirty="0"/>
        </a:p>
      </dsp:txBody>
      <dsp:txXfrm>
        <a:off x="87658" y="87658"/>
        <a:ext cx="3341818" cy="162036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23CEA-7FD8-4D1F-8D75-87DA4264E1B6}">
      <dsp:nvSpPr>
        <dsp:cNvPr id="0" name=""/>
        <dsp:cNvSpPr/>
      </dsp:nvSpPr>
      <dsp:spPr>
        <a:xfrm rot="5400000">
          <a:off x="6059564" y="-2305981"/>
          <a:ext cx="1167826" cy="6252684"/>
        </a:xfrm>
        <a:prstGeom prst="round2SameRect">
          <a:avLst/>
        </a:prstGeom>
        <a:solidFill>
          <a:srgbClr val="D5B8EA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With a range of healthcare professionals in Leicester’s hospitals</a:t>
          </a:r>
        </a:p>
      </dsp:txBody>
      <dsp:txXfrm rot="-5400000">
        <a:off x="3517136" y="293456"/>
        <a:ext cx="6195675" cy="1053808"/>
      </dsp:txXfrm>
    </dsp:sp>
    <dsp:sp modelId="{AE19E7CD-276C-4350-86FB-771682A3C090}">
      <dsp:nvSpPr>
        <dsp:cNvPr id="0" name=""/>
        <dsp:cNvSpPr/>
      </dsp:nvSpPr>
      <dsp:spPr>
        <a:xfrm>
          <a:off x="0" y="0"/>
          <a:ext cx="3517135" cy="1640721"/>
        </a:xfrm>
        <a:prstGeom prst="roundRect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u="none" kern="1200" dirty="0"/>
            <a:t>Interviews</a:t>
          </a:r>
          <a:endParaRPr lang="en-GB" sz="2800" u="none" kern="1200" dirty="0"/>
        </a:p>
      </dsp:txBody>
      <dsp:txXfrm>
        <a:off x="80093" y="80093"/>
        <a:ext cx="3356949" cy="1480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1808D-0722-4488-9F2D-9560DF74A0F3}">
      <dsp:nvSpPr>
        <dsp:cNvPr id="0" name=""/>
        <dsp:cNvSpPr/>
      </dsp:nvSpPr>
      <dsp:spPr>
        <a:xfrm>
          <a:off x="0" y="38184"/>
          <a:ext cx="3048085" cy="1154126"/>
        </a:xfrm>
        <a:prstGeom prst="rect">
          <a:avLst/>
        </a:prstGeom>
        <a:solidFill>
          <a:srgbClr val="8F45C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We know</a:t>
          </a:r>
        </a:p>
      </dsp:txBody>
      <dsp:txXfrm>
        <a:off x="0" y="38184"/>
        <a:ext cx="3048085" cy="1154126"/>
      </dsp:txXfrm>
    </dsp:sp>
    <dsp:sp modelId="{8A39E015-90C4-48E9-8D25-5D426B44C13F}">
      <dsp:nvSpPr>
        <dsp:cNvPr id="0" name=""/>
        <dsp:cNvSpPr/>
      </dsp:nvSpPr>
      <dsp:spPr>
        <a:xfrm>
          <a:off x="0" y="1192310"/>
          <a:ext cx="3048085" cy="4479840"/>
        </a:xfrm>
        <a:prstGeom prst="rect">
          <a:avLst/>
        </a:prstGeom>
        <a:solidFill>
          <a:srgbClr val="EAD5FF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Very large numbers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solidFill>
              <a:srgbClr val="7030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More likely to have problems  during newborn period, first months of life and childhood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solidFill>
              <a:srgbClr val="7030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Problems are less severe than for babies born  more premature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solidFill>
              <a:srgbClr val="7030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Many do not go on to have problems</a:t>
          </a:r>
        </a:p>
      </dsp:txBody>
      <dsp:txXfrm>
        <a:off x="0" y="1192310"/>
        <a:ext cx="3048085" cy="4479840"/>
      </dsp:txXfrm>
    </dsp:sp>
    <dsp:sp modelId="{1F2B9FCC-8959-4BFB-86F8-A825AE153607}">
      <dsp:nvSpPr>
        <dsp:cNvPr id="0" name=""/>
        <dsp:cNvSpPr/>
      </dsp:nvSpPr>
      <dsp:spPr>
        <a:xfrm>
          <a:off x="3477943" y="69160"/>
          <a:ext cx="3048085" cy="1154126"/>
        </a:xfrm>
        <a:prstGeom prst="rect">
          <a:avLst/>
        </a:prstGeom>
        <a:solidFill>
          <a:srgbClr val="8F45C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We don’t know</a:t>
          </a:r>
        </a:p>
      </dsp:txBody>
      <dsp:txXfrm>
        <a:off x="3477943" y="69160"/>
        <a:ext cx="3048085" cy="1154126"/>
      </dsp:txXfrm>
    </dsp:sp>
    <dsp:sp modelId="{24C4A90D-8046-4782-B873-878350E97A24}">
      <dsp:nvSpPr>
        <dsp:cNvPr id="0" name=""/>
        <dsp:cNvSpPr/>
      </dsp:nvSpPr>
      <dsp:spPr>
        <a:xfrm>
          <a:off x="3477943" y="1161265"/>
          <a:ext cx="3048085" cy="4479840"/>
        </a:xfrm>
        <a:prstGeom prst="rect">
          <a:avLst/>
        </a:prstGeom>
        <a:solidFill>
          <a:srgbClr val="EAD5FF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Why some babies do better than others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solidFill>
              <a:srgbClr val="7030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Which babies are most likely to do worse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solidFill>
              <a:srgbClr val="7030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How they should best be cared for and followed up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500" kern="1200" dirty="0">
            <a:solidFill>
              <a:srgbClr val="7030A0"/>
            </a:solidFill>
          </a:endParaRPr>
        </a:p>
      </dsp:txBody>
      <dsp:txXfrm>
        <a:off x="3477943" y="1161265"/>
        <a:ext cx="3048085" cy="4479840"/>
      </dsp:txXfrm>
    </dsp:sp>
    <dsp:sp modelId="{621D9A58-B5B6-4ED8-8467-ECE6FA1BC054}">
      <dsp:nvSpPr>
        <dsp:cNvPr id="0" name=""/>
        <dsp:cNvSpPr/>
      </dsp:nvSpPr>
      <dsp:spPr>
        <a:xfrm>
          <a:off x="6952760" y="38184"/>
          <a:ext cx="3048085" cy="1154126"/>
        </a:xfrm>
        <a:prstGeom prst="rect">
          <a:avLst/>
        </a:prstGeom>
        <a:solidFill>
          <a:srgbClr val="8F45C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We want to find out</a:t>
          </a:r>
        </a:p>
      </dsp:txBody>
      <dsp:txXfrm>
        <a:off x="6952760" y="38184"/>
        <a:ext cx="3048085" cy="1154126"/>
      </dsp:txXfrm>
    </dsp:sp>
    <dsp:sp modelId="{C0F5DA68-C24D-4DD3-9E73-F00EBC9D37AE}">
      <dsp:nvSpPr>
        <dsp:cNvPr id="0" name=""/>
        <dsp:cNvSpPr/>
      </dsp:nvSpPr>
      <dsp:spPr>
        <a:xfrm>
          <a:off x="6952760" y="1192310"/>
          <a:ext cx="3048085" cy="4479840"/>
        </a:xfrm>
        <a:prstGeom prst="rect">
          <a:avLst/>
        </a:prstGeom>
        <a:solidFill>
          <a:srgbClr val="EAD5FF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Which factors (mum, baby, pregnancy, lifestyle) are important?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solidFill>
              <a:srgbClr val="7030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How can we identify those babies at risk of worse outcomes?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solidFill>
              <a:srgbClr val="7030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How can we improve outcomes for them?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solidFill>
              <a:srgbClr val="7030A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solidFill>
                <a:srgbClr val="7030A0"/>
              </a:solidFill>
            </a:rPr>
            <a:t>What is important for parents and families in Leicester?</a:t>
          </a:r>
        </a:p>
      </dsp:txBody>
      <dsp:txXfrm>
        <a:off x="6952760" y="1192310"/>
        <a:ext cx="3048085" cy="447984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500620" y="19448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Health care professionals may be key in helping mothers navigate challenges of immaturity during hospital stay</a:t>
          </a:r>
        </a:p>
      </dsp:txBody>
      <dsp:txXfrm>
        <a:off x="548175" y="67003"/>
        <a:ext cx="9917292" cy="879050"/>
      </dsp:txXfrm>
    </dsp:sp>
    <dsp:sp modelId="{E039E3CF-46BB-47E0-B5DE-699386E23FBA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500620" y="151632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Description of breastfeeding support from the perspective of health care professionals may bring to light “unseen” roles</a:t>
          </a:r>
        </a:p>
      </dsp:txBody>
      <dsp:txXfrm>
        <a:off x="548175" y="1563884"/>
        <a:ext cx="9917292" cy="879050"/>
      </dsp:txXfrm>
    </dsp:sp>
    <dsp:sp modelId="{75DA3422-B964-4A79-8B1E-2FC11A917863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503197" y="300415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Better understanding of factors that influence successful breastfeeding may guide policy development </a:t>
          </a:r>
        </a:p>
      </dsp:txBody>
      <dsp:txXfrm>
        <a:off x="550752" y="3051714"/>
        <a:ext cx="9917292" cy="8790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770112"/>
          <a:ext cx="7486650" cy="131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356420" y="2592"/>
          <a:ext cx="7128394" cy="15350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084" tIns="0" rIns="1980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Babies born a few weeks early more commonly experience a difficult start to life</a:t>
          </a:r>
        </a:p>
      </dsp:txBody>
      <dsp:txXfrm>
        <a:off x="431354" y="77526"/>
        <a:ext cx="6978526" cy="1385172"/>
      </dsp:txXfrm>
    </dsp:sp>
    <dsp:sp modelId="{E039E3CF-46BB-47E0-B5DE-699386E23FBA}">
      <dsp:nvSpPr>
        <dsp:cNvPr id="0" name=""/>
        <dsp:cNvSpPr/>
      </dsp:nvSpPr>
      <dsp:spPr>
        <a:xfrm>
          <a:off x="0" y="3128832"/>
          <a:ext cx="7486650" cy="131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356420" y="2361312"/>
          <a:ext cx="7128394" cy="153504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084" tIns="0" rIns="19808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They are more at risk of health problems as newborns and infants compared to babies born on their due date  </a:t>
          </a:r>
        </a:p>
      </dsp:txBody>
      <dsp:txXfrm>
        <a:off x="431354" y="2436246"/>
        <a:ext cx="6978526" cy="138517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7C183-2C22-41D6-957B-5FB3DE185E98}">
      <dsp:nvSpPr>
        <dsp:cNvPr id="0" name=""/>
        <dsp:cNvSpPr/>
      </dsp:nvSpPr>
      <dsp:spPr>
        <a:xfrm>
          <a:off x="-5428931" y="-831376"/>
          <a:ext cx="6464939" cy="6464939"/>
        </a:xfrm>
        <a:prstGeom prst="blockArc">
          <a:avLst>
            <a:gd name="adj1" fmla="val 18900000"/>
            <a:gd name="adj2" fmla="val 2700000"/>
            <a:gd name="adj3" fmla="val 33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1CEEF-B604-4480-BFB9-280114369D46}">
      <dsp:nvSpPr>
        <dsp:cNvPr id="0" name=""/>
        <dsp:cNvSpPr/>
      </dsp:nvSpPr>
      <dsp:spPr>
        <a:xfrm>
          <a:off x="666543" y="480218"/>
          <a:ext cx="8830285" cy="9604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34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Babies born 4-6 weeks early might not grow as well in infancy and  the quality of their growth may be different, we don’t really know</a:t>
          </a:r>
          <a:endParaRPr lang="en-GB" sz="2000" kern="1200" dirty="0">
            <a:solidFill>
              <a:srgbClr val="7030A0"/>
            </a:solidFill>
          </a:endParaRPr>
        </a:p>
      </dsp:txBody>
      <dsp:txXfrm>
        <a:off x="666543" y="480218"/>
        <a:ext cx="8830285" cy="960437"/>
      </dsp:txXfrm>
    </dsp:sp>
    <dsp:sp modelId="{7FD57ED4-8550-4759-A188-6CBE14194F21}">
      <dsp:nvSpPr>
        <dsp:cNvPr id="0" name=""/>
        <dsp:cNvSpPr/>
      </dsp:nvSpPr>
      <dsp:spPr>
        <a:xfrm>
          <a:off x="66270" y="360164"/>
          <a:ext cx="1200546" cy="12005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63835F8-E6C5-4011-9CBE-1407FF5B16CA}">
      <dsp:nvSpPr>
        <dsp:cNvPr id="0" name=""/>
        <dsp:cNvSpPr/>
      </dsp:nvSpPr>
      <dsp:spPr>
        <a:xfrm>
          <a:off x="1081932" y="2054221"/>
          <a:ext cx="8481166" cy="82709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34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Higher risk of becoming overweight in childhood</a:t>
          </a:r>
        </a:p>
      </dsp:txBody>
      <dsp:txXfrm>
        <a:off x="1081932" y="2054221"/>
        <a:ext cx="8481166" cy="827090"/>
      </dsp:txXfrm>
    </dsp:sp>
    <dsp:sp modelId="{B68F9DBC-A202-4641-ADEB-81134C3ED371}">
      <dsp:nvSpPr>
        <dsp:cNvPr id="0" name=""/>
        <dsp:cNvSpPr/>
      </dsp:nvSpPr>
      <dsp:spPr>
        <a:xfrm>
          <a:off x="415389" y="1800820"/>
          <a:ext cx="1200546" cy="12005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1EBF19E-FFC7-49D7-B645-71199EEFF20E}">
      <dsp:nvSpPr>
        <dsp:cNvPr id="0" name=""/>
        <dsp:cNvSpPr/>
      </dsp:nvSpPr>
      <dsp:spPr>
        <a:xfrm>
          <a:off x="666543" y="3361530"/>
          <a:ext cx="8830285" cy="9604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34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Being overweight in childhood increases the risk of diseases such as diabetes</a:t>
          </a:r>
        </a:p>
      </dsp:txBody>
      <dsp:txXfrm>
        <a:off x="666543" y="3361530"/>
        <a:ext cx="8830285" cy="960437"/>
      </dsp:txXfrm>
    </dsp:sp>
    <dsp:sp modelId="{F7A3E408-7541-4F0C-B683-9BBC1A32EFFF}">
      <dsp:nvSpPr>
        <dsp:cNvPr id="0" name=""/>
        <dsp:cNvSpPr/>
      </dsp:nvSpPr>
      <dsp:spPr>
        <a:xfrm>
          <a:off x="66270" y="3241476"/>
          <a:ext cx="1200546" cy="120054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500620" y="19448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Infant mortality in the United Kingdom is rising.</a:t>
          </a:r>
        </a:p>
      </dsp:txBody>
      <dsp:txXfrm>
        <a:off x="548175" y="67003"/>
        <a:ext cx="9917292" cy="879050"/>
      </dsp:txXfrm>
    </dsp:sp>
    <dsp:sp modelId="{E039E3CF-46BB-47E0-B5DE-699386E23FBA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500620" y="151632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Social deprivation is a major determinant of health outcomes.</a:t>
          </a:r>
        </a:p>
      </dsp:txBody>
      <dsp:txXfrm>
        <a:off x="548175" y="1563884"/>
        <a:ext cx="9917292" cy="879050"/>
      </dsp:txXfrm>
    </dsp:sp>
    <dsp:sp modelId="{75DA3422-B964-4A79-8B1E-2FC11A917863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503197" y="300415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baseline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3/4 of infant deaths occur during the first 4 weeks of life.</a:t>
          </a:r>
          <a:endParaRPr lang="en-GB" sz="2400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0752" y="3051714"/>
        <a:ext cx="9917292" cy="87905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53987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500620" y="5279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Explore how maternal and infant early life exposures affect the infant immune system.</a:t>
          </a:r>
        </a:p>
      </dsp:txBody>
      <dsp:txXfrm>
        <a:off x="548175" y="100354"/>
        <a:ext cx="9917292" cy="879050"/>
      </dsp:txXfrm>
    </dsp:sp>
    <dsp:sp modelId="{E039E3CF-46BB-47E0-B5DE-699386E23FBA}">
      <dsp:nvSpPr>
        <dsp:cNvPr id="0" name=""/>
        <dsp:cNvSpPr/>
      </dsp:nvSpPr>
      <dsp:spPr>
        <a:xfrm>
          <a:off x="0" y="203675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500620" y="154967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Better understand the rapid development of infants’ immune system over the first week of life.</a:t>
          </a:r>
        </a:p>
      </dsp:txBody>
      <dsp:txXfrm>
        <a:off x="548175" y="1597234"/>
        <a:ext cx="9917292" cy="879050"/>
      </dsp:txXfrm>
    </dsp:sp>
    <dsp:sp modelId="{75DA3422-B964-4A79-8B1E-2FC11A917863}">
      <dsp:nvSpPr>
        <dsp:cNvPr id="0" name=""/>
        <dsp:cNvSpPr/>
      </dsp:nvSpPr>
      <dsp:spPr>
        <a:xfrm>
          <a:off x="0" y="346693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503197" y="3079447"/>
          <a:ext cx="10012402" cy="907459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Explore the role of maternal and early life exposures on childhood health and disease.</a:t>
          </a:r>
        </a:p>
      </dsp:txBody>
      <dsp:txXfrm>
        <a:off x="547495" y="3123745"/>
        <a:ext cx="9923806" cy="818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500620" y="19448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Over 200,000 babies are born 2-6 weeks early in England &amp; Wales each year.</a:t>
          </a:r>
        </a:p>
      </dsp:txBody>
      <dsp:txXfrm>
        <a:off x="548175" y="67003"/>
        <a:ext cx="9917292" cy="879050"/>
      </dsp:txXfrm>
    </dsp:sp>
    <dsp:sp modelId="{E039E3CF-46BB-47E0-B5DE-699386E23FBA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500620" y="151632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This often happens without warning but for others the birth is planned in advance due to problems with the pregnancy.</a:t>
          </a:r>
        </a:p>
      </dsp:txBody>
      <dsp:txXfrm>
        <a:off x="548175" y="1563884"/>
        <a:ext cx="9917292" cy="879050"/>
      </dsp:txXfrm>
    </dsp:sp>
    <dsp:sp modelId="{75DA3422-B964-4A79-8B1E-2FC11A917863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503197" y="3004159"/>
          <a:ext cx="10012402" cy="97416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 these cases, early birth has been judged to be less risky than carrying on with the pregnancy.</a:t>
          </a:r>
        </a:p>
      </dsp:txBody>
      <dsp:txXfrm>
        <a:off x="550752" y="3051714"/>
        <a:ext cx="9917292" cy="879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C40E3-2192-406B-A63B-1D8F0E90ABC5}">
      <dsp:nvSpPr>
        <dsp:cNvPr id="0" name=""/>
        <dsp:cNvSpPr/>
      </dsp:nvSpPr>
      <dsp:spPr>
        <a:xfrm>
          <a:off x="7342198" y="1056535"/>
          <a:ext cx="2798736" cy="2799254"/>
        </a:xfrm>
        <a:prstGeom prst="ellipse">
          <a:avLst/>
        </a:prstGeom>
        <a:solidFill>
          <a:srgbClr val="9E5ECE"/>
        </a:solidFill>
        <a:ln w="12700" cap="flat" cmpd="sng" algn="ctr">
          <a:solidFill>
            <a:srgbClr val="9E5E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40DBD-0D8B-49C0-87CB-E8157A7CD5D2}">
      <dsp:nvSpPr>
        <dsp:cNvPr id="0" name=""/>
        <dsp:cNvSpPr/>
      </dsp:nvSpPr>
      <dsp:spPr>
        <a:xfrm>
          <a:off x="7435124" y="1149860"/>
          <a:ext cx="2612883" cy="2612605"/>
        </a:xfrm>
        <a:prstGeom prst="ellipse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Some of those become dissatisfied with their maternity care as a whole</a:t>
          </a:r>
        </a:p>
      </dsp:txBody>
      <dsp:txXfrm>
        <a:off x="7808654" y="1523160"/>
        <a:ext cx="1865824" cy="1866006"/>
      </dsp:txXfrm>
    </dsp:sp>
    <dsp:sp modelId="{58C8DDB3-11D6-40F3-9465-F676515D9C64}">
      <dsp:nvSpPr>
        <dsp:cNvPr id="0" name=""/>
        <dsp:cNvSpPr/>
      </dsp:nvSpPr>
      <dsp:spPr>
        <a:xfrm rot="2700000">
          <a:off x="4452993" y="1059919"/>
          <a:ext cx="2791995" cy="2791995"/>
        </a:xfrm>
        <a:prstGeom prst="teardrop">
          <a:avLst>
            <a:gd name="adj" fmla="val 100000"/>
          </a:avLst>
        </a:prstGeom>
        <a:solidFill>
          <a:srgbClr val="9E5ECE"/>
        </a:solidFill>
        <a:ln w="12700" cap="flat" cmpd="sng" algn="ctr">
          <a:solidFill>
            <a:srgbClr val="9E5E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B025D-BF6A-4E77-AF81-F9AF737E33D9}">
      <dsp:nvSpPr>
        <dsp:cNvPr id="0" name=""/>
        <dsp:cNvSpPr/>
      </dsp:nvSpPr>
      <dsp:spPr>
        <a:xfrm>
          <a:off x="4542550" y="1149860"/>
          <a:ext cx="2612883" cy="2612605"/>
        </a:xfrm>
        <a:prstGeom prst="ellipse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Up to half of women are dissatisfied with their involvement</a:t>
          </a:r>
        </a:p>
      </dsp:txBody>
      <dsp:txXfrm>
        <a:off x="4916079" y="1523160"/>
        <a:ext cx="1865824" cy="1866006"/>
      </dsp:txXfrm>
    </dsp:sp>
    <dsp:sp modelId="{377A5D5C-5DC3-4B77-B697-74571C7E857C}">
      <dsp:nvSpPr>
        <dsp:cNvPr id="0" name=""/>
        <dsp:cNvSpPr/>
      </dsp:nvSpPr>
      <dsp:spPr>
        <a:xfrm rot="2700000">
          <a:off x="1560419" y="1059919"/>
          <a:ext cx="2791995" cy="2791995"/>
        </a:xfrm>
        <a:prstGeom prst="teardrop">
          <a:avLst>
            <a:gd name="adj" fmla="val 100000"/>
          </a:avLst>
        </a:prstGeom>
        <a:solidFill>
          <a:srgbClr val="9E5ECE"/>
        </a:solidFill>
        <a:ln w="12700" cap="flat" cmpd="sng" algn="ctr">
          <a:solidFill>
            <a:srgbClr val="9E5E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1B659-0EC8-42F5-B455-C286B923CC23}">
      <dsp:nvSpPr>
        <dsp:cNvPr id="0" name=""/>
        <dsp:cNvSpPr/>
      </dsp:nvSpPr>
      <dsp:spPr>
        <a:xfrm>
          <a:off x="1649975" y="1149860"/>
          <a:ext cx="2612883" cy="2612605"/>
        </a:xfrm>
        <a:prstGeom prst="ellipse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Mothers and fathers want to be involved in decision-making</a:t>
          </a:r>
        </a:p>
      </dsp:txBody>
      <dsp:txXfrm>
        <a:off x="2023504" y="1523160"/>
        <a:ext cx="1865824" cy="18660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97551-50D5-4377-8B71-6933ECD17DFC}">
      <dsp:nvSpPr>
        <dsp:cNvPr id="0" name=""/>
        <dsp:cNvSpPr/>
      </dsp:nvSpPr>
      <dsp:spPr>
        <a:xfrm>
          <a:off x="1681423" y="846266"/>
          <a:ext cx="3148978" cy="2100368"/>
        </a:xfrm>
        <a:prstGeom prst="rect">
          <a:avLst/>
        </a:prstGeom>
        <a:solidFill>
          <a:srgbClr val="E3D5FF">
            <a:alpha val="90000"/>
          </a:srgbClr>
        </a:solidFill>
        <a:ln w="12700" cap="flat" cmpd="sng" algn="ctr">
          <a:solidFill>
            <a:srgbClr val="7030A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4912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input do they want and expect?</a:t>
          </a:r>
        </a:p>
      </dsp:txBody>
      <dsp:txXfrm>
        <a:off x="2185260" y="846266"/>
        <a:ext cx="2645141" cy="2100368"/>
      </dsp:txXfrm>
    </dsp:sp>
    <dsp:sp modelId="{B2754FC8-D911-4524-B3B8-5DB7814FF3EC}">
      <dsp:nvSpPr>
        <dsp:cNvPr id="0" name=""/>
        <dsp:cNvSpPr/>
      </dsp:nvSpPr>
      <dsp:spPr>
        <a:xfrm>
          <a:off x="1681423" y="2946634"/>
          <a:ext cx="3148978" cy="2100368"/>
        </a:xfrm>
        <a:prstGeom prst="rect">
          <a:avLst/>
        </a:prstGeom>
        <a:solidFill>
          <a:srgbClr val="E3D5FF">
            <a:alpha val="90000"/>
          </a:srgbClr>
        </a:solidFill>
        <a:ln w="12700" cap="flat" cmpd="sng" algn="ctr">
          <a:solidFill>
            <a:srgbClr val="7030A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4912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input do they have?</a:t>
          </a:r>
        </a:p>
      </dsp:txBody>
      <dsp:txXfrm>
        <a:off x="2185260" y="2946634"/>
        <a:ext cx="2645141" cy="2100368"/>
      </dsp:txXfrm>
    </dsp:sp>
    <dsp:sp modelId="{6A50AD13-6467-47F3-AAB0-F87C3F90F3DC}">
      <dsp:nvSpPr>
        <dsp:cNvPr id="0" name=""/>
        <dsp:cNvSpPr/>
      </dsp:nvSpPr>
      <dsp:spPr>
        <a:xfrm>
          <a:off x="0" y="6538"/>
          <a:ext cx="2099318" cy="2099318"/>
        </a:xfrm>
        <a:prstGeom prst="ellipse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Parents</a:t>
          </a:r>
        </a:p>
      </dsp:txBody>
      <dsp:txXfrm>
        <a:off x="307438" y="313976"/>
        <a:ext cx="1484442" cy="1484442"/>
      </dsp:txXfrm>
    </dsp:sp>
    <dsp:sp modelId="{B57ABDBC-9EA6-4EE0-967B-F96CA4942088}">
      <dsp:nvSpPr>
        <dsp:cNvPr id="0" name=""/>
        <dsp:cNvSpPr/>
      </dsp:nvSpPr>
      <dsp:spPr>
        <a:xfrm>
          <a:off x="6929720" y="846266"/>
          <a:ext cx="3148978" cy="2100368"/>
        </a:xfrm>
        <a:prstGeom prst="rect">
          <a:avLst/>
        </a:prstGeom>
        <a:solidFill>
          <a:srgbClr val="E3D5FF">
            <a:alpha val="90000"/>
          </a:srgbClr>
        </a:solidFill>
        <a:ln w="12700" cap="flat" cmpd="sng" algn="ctr">
          <a:solidFill>
            <a:srgbClr val="7030A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4912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do they think parents want and expect?</a:t>
          </a:r>
        </a:p>
      </dsp:txBody>
      <dsp:txXfrm>
        <a:off x="7433557" y="846266"/>
        <a:ext cx="2645141" cy="2100368"/>
      </dsp:txXfrm>
    </dsp:sp>
    <dsp:sp modelId="{802936BC-7515-43EE-9382-B7EF43D3D766}">
      <dsp:nvSpPr>
        <dsp:cNvPr id="0" name=""/>
        <dsp:cNvSpPr/>
      </dsp:nvSpPr>
      <dsp:spPr>
        <a:xfrm>
          <a:off x="6929720" y="2946634"/>
          <a:ext cx="3148978" cy="2100368"/>
        </a:xfrm>
        <a:prstGeom prst="rect">
          <a:avLst/>
        </a:prstGeom>
        <a:solidFill>
          <a:srgbClr val="E3D5FF">
            <a:alpha val="9000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4912" rIns="184912" bIns="184912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What input do they think parents can and should have?</a:t>
          </a:r>
        </a:p>
      </dsp:txBody>
      <dsp:txXfrm>
        <a:off x="7433557" y="2946634"/>
        <a:ext cx="2645141" cy="2100368"/>
      </dsp:txXfrm>
    </dsp:sp>
    <dsp:sp modelId="{E18B5131-76FE-40F9-8067-DC914DB69DCE}">
      <dsp:nvSpPr>
        <dsp:cNvPr id="0" name=""/>
        <dsp:cNvSpPr/>
      </dsp:nvSpPr>
      <dsp:spPr>
        <a:xfrm>
          <a:off x="5250265" y="6538"/>
          <a:ext cx="2099318" cy="2099318"/>
        </a:xfrm>
        <a:prstGeom prst="ellipse">
          <a:avLst/>
        </a:prstGeom>
        <a:solidFill>
          <a:srgbClr val="9E5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Obstetricians &amp; Midwives</a:t>
          </a:r>
        </a:p>
      </dsp:txBody>
      <dsp:txXfrm>
        <a:off x="5557703" y="313976"/>
        <a:ext cx="1484442" cy="1484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94D8C-2CF3-4218-B884-0FBC7C6CADF7}">
      <dsp:nvSpPr>
        <dsp:cNvPr id="0" name=""/>
        <dsp:cNvSpPr/>
      </dsp:nvSpPr>
      <dsp:spPr>
        <a:xfrm>
          <a:off x="0" y="1433779"/>
          <a:ext cx="2578616" cy="2578743"/>
        </a:xfrm>
        <a:prstGeom prst="ellipse">
          <a:avLst/>
        </a:prstGeom>
        <a:solidFill>
          <a:srgbClr val="9E5ECE"/>
        </a:solidFill>
        <a:ln w="12700" cap="flat" cmpd="sng" algn="ctr">
          <a:solidFill>
            <a:srgbClr val="9E5E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Ask!</a:t>
          </a:r>
        </a:p>
      </dsp:txBody>
      <dsp:txXfrm>
        <a:off x="377630" y="1811427"/>
        <a:ext cx="1823356" cy="1823447"/>
      </dsp:txXfrm>
    </dsp:sp>
    <dsp:sp modelId="{BBA780D1-1654-4F63-8A7D-3CD9279B4393}">
      <dsp:nvSpPr>
        <dsp:cNvPr id="0" name=""/>
        <dsp:cNvSpPr/>
      </dsp:nvSpPr>
      <dsp:spPr>
        <a:xfrm>
          <a:off x="118458" y="66649"/>
          <a:ext cx="5198064" cy="541866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F4358-25DD-499D-B1E1-7DC329FACFF8}">
      <dsp:nvSpPr>
        <dsp:cNvPr id="0" name=""/>
        <dsp:cNvSpPr/>
      </dsp:nvSpPr>
      <dsp:spPr>
        <a:xfrm>
          <a:off x="2685841" y="456793"/>
          <a:ext cx="3674717" cy="1381760"/>
        </a:xfrm>
        <a:prstGeom prst="ellipse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50533-2823-4181-B46E-178D6F987ED6}">
      <dsp:nvSpPr>
        <dsp:cNvPr id="0" name=""/>
        <dsp:cNvSpPr/>
      </dsp:nvSpPr>
      <dsp:spPr>
        <a:xfrm>
          <a:off x="2869154" y="713303"/>
          <a:ext cx="3321916" cy="98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GB" sz="2200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Parents whose babies were considered for </a:t>
          </a:r>
          <a:b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early birth </a:t>
          </a:r>
          <a:b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en-GB" sz="2200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9154" y="713303"/>
        <a:ext cx="3321916" cy="986880"/>
      </dsp:txXfrm>
    </dsp:sp>
    <dsp:sp modelId="{26223912-A414-42E7-9304-9D6CCCB779B9}">
      <dsp:nvSpPr>
        <dsp:cNvPr id="0" name=""/>
        <dsp:cNvSpPr/>
      </dsp:nvSpPr>
      <dsp:spPr>
        <a:xfrm>
          <a:off x="3117262" y="2028748"/>
          <a:ext cx="3879685" cy="1381760"/>
        </a:xfrm>
        <a:prstGeom prst="ellipse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370EF-DA19-431F-B584-A3F0F0D7B3AE}">
      <dsp:nvSpPr>
        <dsp:cNvPr id="0" name=""/>
        <dsp:cNvSpPr/>
      </dsp:nvSpPr>
      <dsp:spPr>
        <a:xfrm>
          <a:off x="3479195" y="2377345"/>
          <a:ext cx="3195184" cy="85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Obstetricians responsible for decisions about </a:t>
          </a:r>
          <a:b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early birth</a:t>
          </a:r>
        </a:p>
      </dsp:txBody>
      <dsp:txXfrm>
        <a:off x="3479195" y="2377345"/>
        <a:ext cx="3195184" cy="850539"/>
      </dsp:txXfrm>
    </dsp:sp>
    <dsp:sp modelId="{697FB147-C146-4643-B745-8C0E3656FFDB}">
      <dsp:nvSpPr>
        <dsp:cNvPr id="0" name=""/>
        <dsp:cNvSpPr/>
      </dsp:nvSpPr>
      <dsp:spPr>
        <a:xfrm>
          <a:off x="2484644" y="3685120"/>
          <a:ext cx="3702676" cy="1257360"/>
        </a:xfrm>
        <a:prstGeom prst="ellipse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68E6B3-BE2E-439B-A966-4768C1298580}">
      <dsp:nvSpPr>
        <dsp:cNvPr id="0" name=""/>
        <dsp:cNvSpPr/>
      </dsp:nvSpPr>
      <dsp:spPr>
        <a:xfrm>
          <a:off x="2889511" y="3827972"/>
          <a:ext cx="2888025" cy="1097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GB" sz="22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Midwives involved in discussions about early birth</a:t>
          </a:r>
        </a:p>
      </dsp:txBody>
      <dsp:txXfrm>
        <a:off x="2889511" y="3827972"/>
        <a:ext cx="2888025" cy="10978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440365"/>
          <a:ext cx="10515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500620" y="12325"/>
          <a:ext cx="10012402" cy="85608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Find out what parents, midwives and obstetricians think and have experienced about parents’ input into decisions.</a:t>
          </a:r>
        </a:p>
      </dsp:txBody>
      <dsp:txXfrm>
        <a:off x="542410" y="54115"/>
        <a:ext cx="9928822" cy="772500"/>
      </dsp:txXfrm>
    </dsp:sp>
    <dsp:sp modelId="{E039E3CF-46BB-47E0-B5DE-699386E23FBA}">
      <dsp:nvSpPr>
        <dsp:cNvPr id="0" name=""/>
        <dsp:cNvSpPr/>
      </dsp:nvSpPr>
      <dsp:spPr>
        <a:xfrm>
          <a:off x="0" y="1755805"/>
          <a:ext cx="10515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500620" y="1327765"/>
          <a:ext cx="10012402" cy="856080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Explore the similarities and differences between the three groups.</a:t>
          </a:r>
        </a:p>
      </dsp:txBody>
      <dsp:txXfrm>
        <a:off x="542410" y="1369555"/>
        <a:ext cx="9928822" cy="772500"/>
      </dsp:txXfrm>
    </dsp:sp>
    <dsp:sp modelId="{75DA3422-B964-4A79-8B1E-2FC11A917863}">
      <dsp:nvSpPr>
        <dsp:cNvPr id="0" name=""/>
        <dsp:cNvSpPr/>
      </dsp:nvSpPr>
      <dsp:spPr>
        <a:xfrm>
          <a:off x="0" y="3608212"/>
          <a:ext cx="10515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503197" y="2672106"/>
          <a:ext cx="10012402" cy="1393047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u="sng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Use what we find out to</a:t>
          </a:r>
          <a:r>
            <a:rPr lang="en-GB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   a) suggest ways in which parents can be better supported in future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   b) suggest where more research may be needed</a:t>
          </a:r>
        </a:p>
      </dsp:txBody>
      <dsp:txXfrm>
        <a:off x="571200" y="2740109"/>
        <a:ext cx="9876396" cy="12570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412781"/>
          <a:ext cx="707161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338394" y="36980"/>
          <a:ext cx="6733215" cy="614134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03" tIns="0" rIns="1871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Psychology of health and eating</a:t>
          </a:r>
        </a:p>
      </dsp:txBody>
      <dsp:txXfrm>
        <a:off x="368374" y="66960"/>
        <a:ext cx="6673255" cy="554174"/>
      </dsp:txXfrm>
    </dsp:sp>
    <dsp:sp modelId="{E039E3CF-46BB-47E0-B5DE-699386E23FBA}">
      <dsp:nvSpPr>
        <dsp:cNvPr id="0" name=""/>
        <dsp:cNvSpPr/>
      </dsp:nvSpPr>
      <dsp:spPr>
        <a:xfrm>
          <a:off x="0" y="1320139"/>
          <a:ext cx="707161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7EAC5-013D-4C7B-B58E-E369130636E2}">
      <dsp:nvSpPr>
        <dsp:cNvPr id="0" name=""/>
        <dsp:cNvSpPr/>
      </dsp:nvSpPr>
      <dsp:spPr>
        <a:xfrm>
          <a:off x="336661" y="902381"/>
          <a:ext cx="6733215" cy="653917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03" tIns="0" rIns="1871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Role of infant feeding in later obesity</a:t>
          </a:r>
        </a:p>
      </dsp:txBody>
      <dsp:txXfrm>
        <a:off x="368583" y="934303"/>
        <a:ext cx="6669371" cy="590073"/>
      </dsp:txXfrm>
    </dsp:sp>
    <dsp:sp modelId="{75DA3422-B964-4A79-8B1E-2FC11A917863}">
      <dsp:nvSpPr>
        <dsp:cNvPr id="0" name=""/>
        <dsp:cNvSpPr/>
      </dsp:nvSpPr>
      <dsp:spPr>
        <a:xfrm>
          <a:off x="0" y="2168644"/>
          <a:ext cx="707161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338394" y="1847369"/>
          <a:ext cx="6733215" cy="560256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03" tIns="0" rIns="1871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Why do mothers choose not to breastfeed?</a:t>
          </a:r>
        </a:p>
      </dsp:txBody>
      <dsp:txXfrm>
        <a:off x="365743" y="1874718"/>
        <a:ext cx="6678517" cy="5055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10126-A3DC-4428-9DEA-7CCCD826F0C4}">
      <dsp:nvSpPr>
        <dsp:cNvPr id="0" name=""/>
        <dsp:cNvSpPr/>
      </dsp:nvSpPr>
      <dsp:spPr>
        <a:xfrm>
          <a:off x="0" y="555243"/>
          <a:ext cx="707161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F0929-0E66-432C-85FE-DC532143409F}">
      <dsp:nvSpPr>
        <dsp:cNvPr id="0" name=""/>
        <dsp:cNvSpPr/>
      </dsp:nvSpPr>
      <dsp:spPr>
        <a:xfrm>
          <a:off x="338394" y="923"/>
          <a:ext cx="6733215" cy="814102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03" tIns="0" rIns="1871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Mothers’ experiences of breastfeeding support</a:t>
          </a:r>
          <a:endParaRPr lang="en-GB" sz="2400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8135" y="40664"/>
        <a:ext cx="6653733" cy="734620"/>
      </dsp:txXfrm>
    </dsp:sp>
    <dsp:sp modelId="{75DA3422-B964-4A79-8B1E-2FC11A917863}">
      <dsp:nvSpPr>
        <dsp:cNvPr id="0" name=""/>
        <dsp:cNvSpPr/>
      </dsp:nvSpPr>
      <dsp:spPr>
        <a:xfrm>
          <a:off x="0" y="1534820"/>
          <a:ext cx="707161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CC3E-2C06-4E43-9B01-50EE0E92FC1B}">
      <dsp:nvSpPr>
        <dsp:cNvPr id="0" name=""/>
        <dsp:cNvSpPr/>
      </dsp:nvSpPr>
      <dsp:spPr>
        <a:xfrm>
          <a:off x="338394" y="1192985"/>
          <a:ext cx="6733215" cy="662777"/>
        </a:xfrm>
        <a:prstGeom prst="roundRect">
          <a:avLst/>
        </a:prstGeom>
        <a:solidFill>
          <a:srgbClr val="E3D5FF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7103" tIns="0" rIns="18710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Late preterm babies less likely to breastfeed successfully</a:t>
          </a:r>
        </a:p>
      </dsp:txBody>
      <dsp:txXfrm>
        <a:off x="370748" y="1225339"/>
        <a:ext cx="6668507" cy="598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E9162-8E35-429E-8E65-967C517CB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68269-8C24-464C-8C51-9CFE54020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334D2-2A1A-454A-BC35-528B29237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292A5-0FA7-446E-8145-C6E92BC0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F9E2-8972-460E-879B-8B67D5A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51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6E70-00BD-4C77-B1C9-10CD73904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2BD14-CA1E-4A32-A182-6B5517841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4363F-5B88-4C43-B808-85BC11E4B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CF78B-0017-4BE0-8CEE-05E7DBD00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E0C14-3539-4AA7-BF5B-2D985F4A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32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97902-0261-4665-AB96-F8B835C795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BF441-B8D8-4C13-AFE4-48817DC86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E6E8-7D6D-4A39-B3D1-7778E0E3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0B7A-8B1C-4A99-81B4-9675ABC8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D20B0-6372-41CD-B1B6-D299FBB3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527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26D0F-3CA1-4BED-8F3D-6E6DE4CF6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93F35-0429-4809-8665-5769D8FF3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D98A1-48C9-4E66-A603-9D7C38736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EF8A0-997D-40FA-8600-3F14F7BD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05009-A0F0-4A1D-A8E2-48D2DD7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962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ED56-40B4-43F6-854F-F52067D7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59D20-8313-4667-BDBB-27B483EEC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53095-810A-44E2-A9FB-EEC0B55F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DE9A3-ECE5-4F1A-81DC-A3B73EDB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6BEAB-BC4E-4BE9-BDBC-7800BBB7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159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A08D2-1F49-4B71-9366-02C5C33A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3CE19-27EA-4344-B129-81B83716E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E2335-C2DA-42F3-8520-E0C0D374A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8E7D-72F0-4F77-BF50-7F186D71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49638-4C9A-4073-BEBC-196562AA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385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4FEF-F743-4B5B-A91F-C9463426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1CB1B-DA9F-485B-969C-DC1727792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6B4D4-67A1-4B83-8A64-F29EBC73C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8C372-89FF-4582-B8B1-F90A26C6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1510B-44B9-480D-AC7A-6725A85B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85103-ADCD-4945-8A15-7E6FFC6A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936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685D7-3A62-4B3B-94ED-506038FA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0C620-3AC6-4FBA-B035-5F80E0F9E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FB52F-15B1-4CB9-A4FE-07B1D0303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6B786-FD4D-424E-9740-D349069C0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1B256-53F9-4C88-BB09-382743CD7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A04F51-9C3F-4A28-BF19-F3EFDFC0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D0933C-A597-47B2-BB91-AD737448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C2D21-8385-4D60-A415-8FDEFF0D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205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FF70-71F3-431A-9824-43D91C02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496E7-607E-445B-8CFC-B3D05305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C8E4C-C536-48A8-ABE1-EFB52556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6E159-8CA8-44FE-B7E0-1D330B2A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890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135C7-DC35-4281-B0B4-692FB820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5618B2-7B47-4866-AEB4-09D073B1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43239-6F11-4F8F-AFF4-D20638031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45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A249-8C7E-47BB-B1BB-E2F791B8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4C192-75EC-435D-90D4-C1733D7FC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6AE72-2E97-4148-8BFA-252E3EF40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FBAD5-CCD6-4948-9FE2-B96A3ECD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F0FC6-2AA4-4802-86C7-BE9AA28E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72D0B-1F0D-4C21-B45A-5CBEFE78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54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E9AF-A93F-4A9C-9CA8-C7E0D573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FE24B-A608-4FBF-99B1-618F4943C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78CD0-D0B4-44E0-AE96-1A345E1C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AAD2-7DE6-4CFC-A53B-7648D178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6B11B-C285-4164-8102-9E3DD81B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090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91C5-216A-47CF-B5FB-089F71B61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7EE90-1BF6-407C-B640-7A082FF33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8493F1-9DDC-48FB-877E-925FBB9D5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D6CFD-FE5D-4EE7-8732-755AE7FFA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FC940-8451-4E2A-8EC8-5FC5613D5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4C0DE-ECEE-41C7-8711-F0543CD8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263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62DB-4EA3-494C-B4C0-C5F96416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E1959-18F6-4731-920C-7B526760C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08C11-4EA1-4275-B811-69EB0F47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E22C-FC95-4423-874A-BA31463B7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EA3D7-D85D-4646-A599-C618498F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978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38F87-9F2C-4E1A-A1D0-ED673D582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0CAFE-ECE8-498D-96D3-356B6F7BB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DE206-FA12-4822-A40A-2B669510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EC796-9537-43E2-B0B0-28A02D66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E8FA7-E1C5-4EA8-A4F1-5383635B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942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Red G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13A9B0-C64C-DC44-9119-E740C82940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"/>
            <a:ext cx="12192000" cy="6856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92E56-9409-D646-A2F0-E041C56BC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91" y="377983"/>
            <a:ext cx="1982732" cy="529316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22C9EFCD-C67F-474D-AD1D-EC90908A642E}"/>
              </a:ext>
            </a:extLst>
          </p:cNvPr>
          <p:cNvSpPr/>
          <p:nvPr userDrawn="1"/>
        </p:nvSpPr>
        <p:spPr>
          <a:xfrm>
            <a:off x="365005" y="4228779"/>
            <a:ext cx="303144" cy="509567"/>
          </a:xfrm>
          <a:custGeom>
            <a:avLst/>
            <a:gdLst>
              <a:gd name="connsiteX0" fmla="*/ 0 w 227358"/>
              <a:gd name="connsiteY0" fmla="*/ 320323 h 382293"/>
              <a:gd name="connsiteX1" fmla="*/ 227358 w 227358"/>
              <a:gd name="connsiteY1" fmla="*/ 320323 h 382293"/>
              <a:gd name="connsiteX2" fmla="*/ 227358 w 227358"/>
              <a:gd name="connsiteY2" fmla="*/ 382293 h 382293"/>
              <a:gd name="connsiteX3" fmla="*/ 0 w 227358"/>
              <a:gd name="connsiteY3" fmla="*/ 382293 h 382293"/>
              <a:gd name="connsiteX4" fmla="*/ 1 w 227358"/>
              <a:gd name="connsiteY4" fmla="*/ 0 h 382293"/>
              <a:gd name="connsiteX5" fmla="*/ 62032 w 227358"/>
              <a:gd name="connsiteY5" fmla="*/ 0 h 382293"/>
              <a:gd name="connsiteX6" fmla="*/ 62032 w 227358"/>
              <a:gd name="connsiteY6" fmla="*/ 320322 h 382293"/>
              <a:gd name="connsiteX7" fmla="*/ 1 w 227358"/>
              <a:gd name="connsiteY7" fmla="*/ 320322 h 38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358" h="382293">
                <a:moveTo>
                  <a:pt x="0" y="320323"/>
                </a:moveTo>
                <a:lnTo>
                  <a:pt x="227358" y="320323"/>
                </a:lnTo>
                <a:lnTo>
                  <a:pt x="227358" y="382293"/>
                </a:lnTo>
                <a:lnTo>
                  <a:pt x="0" y="382293"/>
                </a:lnTo>
                <a:close/>
                <a:moveTo>
                  <a:pt x="1" y="0"/>
                </a:moveTo>
                <a:lnTo>
                  <a:pt x="62032" y="0"/>
                </a:lnTo>
                <a:lnTo>
                  <a:pt x="62032" y="320322"/>
                </a:lnTo>
                <a:lnTo>
                  <a:pt x="1" y="32032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50F7F3-3ABA-DD4A-B67F-C1E9939D78D2}"/>
              </a:ext>
            </a:extLst>
          </p:cNvPr>
          <p:cNvCxnSpPr>
            <a:cxnSpLocks/>
          </p:cNvCxnSpPr>
          <p:nvPr userDrawn="1"/>
        </p:nvCxnSpPr>
        <p:spPr>
          <a:xfrm>
            <a:off x="338570" y="4853445"/>
            <a:ext cx="114668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B651C59A-1F9A-9543-A69F-B4ECF0345915}"/>
              </a:ext>
            </a:extLst>
          </p:cNvPr>
          <p:cNvSpPr/>
          <p:nvPr userDrawn="1"/>
        </p:nvSpPr>
        <p:spPr>
          <a:xfrm rot="10800000">
            <a:off x="11528697" y="1735626"/>
            <a:ext cx="303144" cy="509567"/>
          </a:xfrm>
          <a:custGeom>
            <a:avLst/>
            <a:gdLst>
              <a:gd name="connsiteX0" fmla="*/ 0 w 227358"/>
              <a:gd name="connsiteY0" fmla="*/ 320323 h 382293"/>
              <a:gd name="connsiteX1" fmla="*/ 227358 w 227358"/>
              <a:gd name="connsiteY1" fmla="*/ 320323 h 382293"/>
              <a:gd name="connsiteX2" fmla="*/ 227358 w 227358"/>
              <a:gd name="connsiteY2" fmla="*/ 382293 h 382293"/>
              <a:gd name="connsiteX3" fmla="*/ 0 w 227358"/>
              <a:gd name="connsiteY3" fmla="*/ 382293 h 382293"/>
              <a:gd name="connsiteX4" fmla="*/ 1 w 227358"/>
              <a:gd name="connsiteY4" fmla="*/ 0 h 382293"/>
              <a:gd name="connsiteX5" fmla="*/ 62032 w 227358"/>
              <a:gd name="connsiteY5" fmla="*/ 0 h 382293"/>
              <a:gd name="connsiteX6" fmla="*/ 62032 w 227358"/>
              <a:gd name="connsiteY6" fmla="*/ 320322 h 382293"/>
              <a:gd name="connsiteX7" fmla="*/ 1 w 227358"/>
              <a:gd name="connsiteY7" fmla="*/ 320322 h 38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358" h="382293">
                <a:moveTo>
                  <a:pt x="0" y="320323"/>
                </a:moveTo>
                <a:lnTo>
                  <a:pt x="227358" y="320323"/>
                </a:lnTo>
                <a:lnTo>
                  <a:pt x="227358" y="382293"/>
                </a:lnTo>
                <a:lnTo>
                  <a:pt x="0" y="382293"/>
                </a:lnTo>
                <a:close/>
                <a:moveTo>
                  <a:pt x="1" y="0"/>
                </a:moveTo>
                <a:lnTo>
                  <a:pt x="62032" y="0"/>
                </a:lnTo>
                <a:lnTo>
                  <a:pt x="62032" y="320322"/>
                </a:lnTo>
                <a:lnTo>
                  <a:pt x="1" y="32032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113DB3C-26D4-7F4E-97CF-9CDB9D58D0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53735" y="4336857"/>
            <a:ext cx="6751671" cy="346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cap="all" baseline="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AUTHOR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D34C43D-5D07-BA47-B9A8-194CE0485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8423" y="2245193"/>
            <a:ext cx="6748819" cy="1921696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0919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F16F-37D3-4E2F-A473-585A9165A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07F62-5765-4E0B-A305-2843C522E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23145-EDD9-4E48-8D17-6120F9D9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FB941-7B5F-4002-BE4B-12D51040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EB6AF-9A65-436E-9CCA-2B94B45D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6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84E4A-96AF-4CC8-887F-6B51028F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EAC0B-B3DE-48DB-BCBD-B7011C3BA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50F52-88AB-4399-83E0-12F708086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CE95F-D342-4B79-B7E4-DBFE6F54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50431-8A9C-4B2F-B833-AF5449FE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1E240-4E21-4A5B-B523-FC9D21FD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9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7C8CD-0D8E-4F37-A9F0-ED0590ED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26CF1-AFBE-4DDD-AC99-0431DDB2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6B8EB-146E-476A-B8F0-0BFBE35DB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E6AD1-565A-4A42-9805-DEDEA438D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963D5-2A23-4B94-9776-37E47E449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62770-DDCE-4E6F-B56B-320F50DB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926D38-5243-4EA8-BF75-FEE42742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224A17-25BD-4B41-9D5F-FA789E74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70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3E25F-6949-4DC9-B330-32AD0346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867D8-5137-4D25-8C1A-4974154FB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C5A21-C6AA-423A-AE41-79DFE880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50E68-2FDE-4101-99AF-2DD73FF5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16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89FA90-0469-4227-B5E2-E079B654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7D2DA-8AF7-4560-8207-C5804EFF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66A-461D-4765-B6C8-208A391E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369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65D0C-AE4D-47F7-87B3-74D463B9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E43D8-D440-45C0-A023-35B90CE7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3B4C4-19BC-456F-92B3-4C68A01A3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3674C-BFDD-4383-B06A-215800FF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E910-DA41-459C-BED6-2099A119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358B2-D76B-4B91-BCE0-404AFA0E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64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0CE7-BE23-4CF6-8906-94E434CA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38DA7-6669-46DC-8EFB-F03EAA1EA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FAD05-8BA8-4310-9050-1030ACDC4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A82AD-03F2-4CF8-A9F3-44152ED3D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4C567-74A4-429A-8ABA-62AD421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8FB62-D4E4-40D3-8F6E-344B2086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36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A8ACBD-7E17-4AC2-869A-6054C31E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BF7C4-04BE-4E0D-BC03-30A6CE827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9C84-261B-46E4-B9F5-411C212ED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BB6-7363-4CBC-9668-55D91D13928D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102C0-55E3-4187-A4D4-B4329E0A0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23A17-C7B9-499D-8A33-27A96A8D9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38CF8-1DC1-4ED3-B2CB-46373CC031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78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985B1B-B06D-4264-B0B0-CC7D00FA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4A5E2-83FB-4560-AC56-8FE3A7837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1DB15-BB33-40DB-80B3-8A59C4DE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672A-3ABF-434E-AA60-D7A7C627945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79899-34A7-4D18-8EA8-591B32E00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946E5-B638-4869-AAB6-E6B678BF3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FF563-76D6-4A8A-B6B4-367E5A0A6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98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Colors" Target="../diagrams/colors13.xml"/><Relationship Id="rId3" Type="http://schemas.openxmlformats.org/officeDocument/2006/relationships/image" Target="../media/image37.png"/><Relationship Id="rId7" Type="http://schemas.openxmlformats.org/officeDocument/2006/relationships/diagramQuickStyle" Target="../diagrams/quickStyle12.xml"/><Relationship Id="rId12" Type="http://schemas.openxmlformats.org/officeDocument/2006/relationships/diagramQuickStyle" Target="../diagrams/quickStyle1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2.xml"/><Relationship Id="rId11" Type="http://schemas.openxmlformats.org/officeDocument/2006/relationships/diagramLayout" Target="../diagrams/layout13.xml"/><Relationship Id="rId5" Type="http://schemas.openxmlformats.org/officeDocument/2006/relationships/diagramData" Target="../diagrams/data12.xml"/><Relationship Id="rId10" Type="http://schemas.openxmlformats.org/officeDocument/2006/relationships/diagramData" Target="../diagrams/data13.xml"/><Relationship Id="rId4" Type="http://schemas.openxmlformats.org/officeDocument/2006/relationships/image" Target="../media/image6.png"/><Relationship Id="rId9" Type="http://schemas.microsoft.com/office/2007/relationships/diagramDrawing" Target="../diagrams/drawing12.xml"/><Relationship Id="rId14" Type="http://schemas.microsoft.com/office/2007/relationships/diagramDrawing" Target="../diagrams/drawing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9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diagramData" Target="../diagrams/data18.xml"/><Relationship Id="rId18" Type="http://schemas.openxmlformats.org/officeDocument/2006/relationships/diagramData" Target="../diagrams/data19.xml"/><Relationship Id="rId3" Type="http://schemas.openxmlformats.org/officeDocument/2006/relationships/diagramData" Target="../diagrams/data16.xml"/><Relationship Id="rId21" Type="http://schemas.openxmlformats.org/officeDocument/2006/relationships/diagramColors" Target="../diagrams/colors19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17" Type="http://schemas.microsoft.com/office/2007/relationships/diagramDrawing" Target="../diagrams/drawing18.xml"/><Relationship Id="rId2" Type="http://schemas.openxmlformats.org/officeDocument/2006/relationships/image" Target="../media/image6.png"/><Relationship Id="rId16" Type="http://schemas.openxmlformats.org/officeDocument/2006/relationships/diagramColors" Target="../diagrams/colors18.xml"/><Relationship Id="rId20" Type="http://schemas.openxmlformats.org/officeDocument/2006/relationships/diagramQuickStyle" Target="../diagrams/quickStyle1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7.xml"/><Relationship Id="rId19" Type="http://schemas.openxmlformats.org/officeDocument/2006/relationships/diagramLayout" Target="../diagrams/layout19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Relationship Id="rId14" Type="http://schemas.openxmlformats.org/officeDocument/2006/relationships/diagramLayout" Target="../diagrams/layout18.xml"/><Relationship Id="rId22" Type="http://schemas.microsoft.com/office/2007/relationships/diagramDrawing" Target="../diagrams/drawing1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6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6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openxmlformats.org/officeDocument/2006/relationships/image" Target="../media/image52.png"/><Relationship Id="rId5" Type="http://schemas.openxmlformats.org/officeDocument/2006/relationships/diagramColors" Target="../diagrams/colors22.xml"/><Relationship Id="rId10" Type="http://schemas.openxmlformats.org/officeDocument/2006/relationships/image" Target="../media/image51.svg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svg"/><Relationship Id="rId15" Type="http://schemas.openxmlformats.org/officeDocument/2006/relationships/image" Target="../media/image6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6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6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83DD6-9F22-4444-9789-22FA3913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4"/>
            <a:ext cx="12192000" cy="957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B9DD3-85A7-4FF6-B2F4-A2B9F9F1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96" y="954378"/>
            <a:ext cx="8180972" cy="591162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CA73E1-CD4E-49BB-9BAA-54F64FC31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80" y="1859016"/>
            <a:ext cx="3932237" cy="2285146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8F45C7"/>
                </a:solidFill>
              </a:rPr>
              <a:t>Born just a few weeks early: Does it matter?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757BB50-36CC-4571-9456-28EFF098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664" y="1183693"/>
            <a:ext cx="3609130" cy="10895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Welcome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ECF8FD-48FE-4573-8EAF-AC014DC0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7" y="4471332"/>
            <a:ext cx="3483733" cy="252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78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0957" y="187004"/>
            <a:ext cx="9144000" cy="761301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</a:rPr>
              <a:t>What influences child health in Leicester?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4392" y="2810735"/>
            <a:ext cx="5477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CHILDREN &amp; FAMILIES</a:t>
            </a:r>
            <a:r>
              <a:rPr lang="en-GB" sz="12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10919" y="1009750"/>
            <a:ext cx="8033657" cy="5678013"/>
            <a:chOff x="-209800" y="2274850"/>
            <a:chExt cx="2558198" cy="3113154"/>
          </a:xfrm>
          <a:solidFill>
            <a:srgbClr val="8F45C7"/>
          </a:solidFill>
        </p:grpSpPr>
        <p:sp>
          <p:nvSpPr>
            <p:cNvPr id="8" name="Rounded Rectangle 7"/>
            <p:cNvSpPr/>
            <p:nvPr/>
          </p:nvSpPr>
          <p:spPr>
            <a:xfrm>
              <a:off x="-209800" y="2274850"/>
              <a:ext cx="2558198" cy="3113154"/>
            </a:xfrm>
            <a:prstGeom prst="roundRect">
              <a:avLst/>
            </a:prstGeom>
            <a:grp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>
                <a:solidFill>
                  <a:srgbClr val="7030A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049" y="2913251"/>
              <a:ext cx="2086569" cy="2117170"/>
            </a:xfrm>
            <a:prstGeom prst="roundRect">
              <a:avLst/>
            </a:prstGeom>
            <a:solidFill>
              <a:srgbClr val="CFAFE7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350" dirty="0">
                  <a:solidFill>
                    <a:srgbClr val="7030A0"/>
                  </a:solidFill>
                </a:rPr>
                <a:t>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92470" y="1009749"/>
            <a:ext cx="738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LEICESTER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5559" y="1485449"/>
            <a:ext cx="344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Social deprivation</a:t>
            </a:r>
          </a:p>
        </p:txBody>
      </p:sp>
      <p:sp>
        <p:nvSpPr>
          <p:cNvPr id="17" name="Rectangle 16"/>
          <p:cNvSpPr/>
          <p:nvPr/>
        </p:nvSpPr>
        <p:spPr>
          <a:xfrm rot="2479406">
            <a:off x="8896720" y="1390653"/>
            <a:ext cx="1159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Ethnic mix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554566" y="6194432"/>
            <a:ext cx="72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Health care inequalities</a:t>
            </a:r>
          </a:p>
        </p:txBody>
      </p:sp>
      <p:sp>
        <p:nvSpPr>
          <p:cNvPr id="30" name="Curved Right Arrow 29"/>
          <p:cNvSpPr/>
          <p:nvPr/>
        </p:nvSpPr>
        <p:spPr>
          <a:xfrm>
            <a:off x="2412274" y="3171158"/>
            <a:ext cx="52252" cy="4571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1" name="Left-Up Arrow 40"/>
          <p:cNvSpPr/>
          <p:nvPr/>
        </p:nvSpPr>
        <p:spPr>
          <a:xfrm flipH="1">
            <a:off x="2210677" y="2317750"/>
            <a:ext cx="925526" cy="4166414"/>
          </a:xfrm>
          <a:prstGeom prst="leftUpArrow">
            <a:avLst>
              <a:gd name="adj1" fmla="val 24377"/>
              <a:gd name="adj2" fmla="val 25000"/>
              <a:gd name="adj3" fmla="val 25000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Left-Up Arrow 46"/>
          <p:cNvSpPr/>
          <p:nvPr/>
        </p:nvSpPr>
        <p:spPr>
          <a:xfrm>
            <a:off x="8891869" y="2182771"/>
            <a:ext cx="1004157" cy="4299102"/>
          </a:xfrm>
          <a:prstGeom prst="leftUpArrow">
            <a:avLst>
              <a:gd name="adj1" fmla="val 21865"/>
              <a:gd name="adj2" fmla="val 25000"/>
              <a:gd name="adj3" fmla="val 25000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ounded Rectangle 47"/>
          <p:cNvSpPr/>
          <p:nvPr/>
        </p:nvSpPr>
        <p:spPr>
          <a:xfrm>
            <a:off x="3664702" y="2604883"/>
            <a:ext cx="4907521" cy="3004069"/>
          </a:xfrm>
          <a:prstGeom prst="roundRect">
            <a:avLst/>
          </a:prstGeom>
          <a:solidFill>
            <a:srgbClr val="8F45C7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8F45C7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47481" y="2236412"/>
            <a:ext cx="490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MATERNAL WELLBEING </a:t>
            </a:r>
          </a:p>
        </p:txBody>
      </p:sp>
      <p:sp>
        <p:nvSpPr>
          <p:cNvPr id="51" name="TextBox 50"/>
          <p:cNvSpPr txBox="1"/>
          <p:nvPr/>
        </p:nvSpPr>
        <p:spPr>
          <a:xfrm rot="18479698">
            <a:off x="2406696" y="2388783"/>
            <a:ext cx="1584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b="1" dirty="0">
                <a:solidFill>
                  <a:srgbClr val="7030A0"/>
                </a:solidFill>
              </a:rPr>
              <a:t>Teenage pregnancy</a:t>
            </a:r>
          </a:p>
        </p:txBody>
      </p:sp>
      <p:sp>
        <p:nvSpPr>
          <p:cNvPr id="53" name="TextBox 52"/>
          <p:cNvSpPr txBox="1"/>
          <p:nvPr/>
        </p:nvSpPr>
        <p:spPr>
          <a:xfrm rot="19484999">
            <a:off x="2122256" y="1251717"/>
            <a:ext cx="13024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Child poverty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10874" y="4425256"/>
            <a:ext cx="14969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F45C7"/>
                </a:solidFill>
              </a:rPr>
              <a:t>CHILD</a:t>
            </a:r>
          </a:p>
        </p:txBody>
      </p:sp>
      <p:sp>
        <p:nvSpPr>
          <p:cNvPr id="56" name="Left-Right Arrow 55"/>
          <p:cNvSpPr/>
          <p:nvPr/>
        </p:nvSpPr>
        <p:spPr>
          <a:xfrm>
            <a:off x="3359437" y="1467801"/>
            <a:ext cx="1484155" cy="511021"/>
          </a:xfrm>
          <a:prstGeom prst="leftRightArrow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Left-Right Arrow 56"/>
          <p:cNvSpPr/>
          <p:nvPr/>
        </p:nvSpPr>
        <p:spPr>
          <a:xfrm>
            <a:off x="7418482" y="1402318"/>
            <a:ext cx="1478100" cy="511021"/>
          </a:xfrm>
          <a:prstGeom prst="leftRightArrow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/>
          <p:cNvSpPr txBox="1"/>
          <p:nvPr/>
        </p:nvSpPr>
        <p:spPr>
          <a:xfrm flipH="1">
            <a:off x="2749123" y="3601285"/>
            <a:ext cx="5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Diet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79433" y="5594253"/>
            <a:ext cx="303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Physical and mental health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615768" y="4347273"/>
            <a:ext cx="60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BMI</a:t>
            </a:r>
          </a:p>
        </p:txBody>
      </p:sp>
      <p:sp>
        <p:nvSpPr>
          <p:cNvPr id="61" name="TextBox 60"/>
          <p:cNvSpPr txBox="1"/>
          <p:nvPr/>
        </p:nvSpPr>
        <p:spPr>
          <a:xfrm rot="19070850" flipH="1">
            <a:off x="8245062" y="528525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Smoking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2692158" y="4369937"/>
            <a:ext cx="95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Alcohol</a:t>
            </a:r>
          </a:p>
        </p:txBody>
      </p:sp>
      <p:sp>
        <p:nvSpPr>
          <p:cNvPr id="63" name="TextBox 62"/>
          <p:cNvSpPr txBox="1"/>
          <p:nvPr/>
        </p:nvSpPr>
        <p:spPr>
          <a:xfrm flipH="1">
            <a:off x="8520347" y="3524794"/>
            <a:ext cx="7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Drugs</a:t>
            </a:r>
          </a:p>
        </p:txBody>
      </p:sp>
      <p:sp>
        <p:nvSpPr>
          <p:cNvPr id="64" name="TextBox 63"/>
          <p:cNvSpPr txBox="1"/>
          <p:nvPr/>
        </p:nvSpPr>
        <p:spPr>
          <a:xfrm rot="2491083" flipH="1">
            <a:off x="2672759" y="532452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Education</a:t>
            </a:r>
          </a:p>
        </p:txBody>
      </p:sp>
      <p:cxnSp>
        <p:nvCxnSpPr>
          <p:cNvPr id="66" name="Straight Connector 65"/>
          <p:cNvCxnSpPr>
            <a:cxnSpLocks/>
          </p:cNvCxnSpPr>
          <p:nvPr/>
        </p:nvCxnSpPr>
        <p:spPr>
          <a:xfrm flipH="1">
            <a:off x="6096000" y="2617775"/>
            <a:ext cx="12767" cy="299117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40181" y="2609838"/>
            <a:ext cx="238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MOTHER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21616" y="2604883"/>
            <a:ext cx="2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BABY</a:t>
            </a:r>
          </a:p>
        </p:txBody>
      </p:sp>
      <p:sp>
        <p:nvSpPr>
          <p:cNvPr id="75" name="TextBox 74"/>
          <p:cNvSpPr txBox="1"/>
          <p:nvPr/>
        </p:nvSpPr>
        <p:spPr>
          <a:xfrm rot="2906357">
            <a:off x="8257518" y="2457482"/>
            <a:ext cx="114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Support networks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999212" y="2852966"/>
            <a:ext cx="2636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Low birth weight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Neonatal illness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Perinatal &amp; infant mortality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Early feeding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Growth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426304" y="2852966"/>
            <a:ext cx="2878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Antenatal care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Multiple birth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Pregnancy complications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Premature labour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Mode of delivery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Infant feeding choice</a:t>
            </a:r>
          </a:p>
        </p:txBody>
      </p:sp>
      <p:sp>
        <p:nvSpPr>
          <p:cNvPr id="93" name="Right Arrow 92"/>
          <p:cNvSpPr/>
          <p:nvPr/>
        </p:nvSpPr>
        <p:spPr>
          <a:xfrm rot="2904803">
            <a:off x="2854227" y="2002638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ight Arrow 93"/>
          <p:cNvSpPr/>
          <p:nvPr/>
        </p:nvSpPr>
        <p:spPr>
          <a:xfrm rot="8433976">
            <a:off x="8814281" y="1980618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ight Arrow 94"/>
          <p:cNvSpPr/>
          <p:nvPr/>
        </p:nvSpPr>
        <p:spPr>
          <a:xfrm rot="16200000">
            <a:off x="6029980" y="5925702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ight Arrow 99"/>
          <p:cNvSpPr/>
          <p:nvPr/>
        </p:nvSpPr>
        <p:spPr>
          <a:xfrm>
            <a:off x="3454986" y="3784482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ight Arrow 100"/>
          <p:cNvSpPr/>
          <p:nvPr/>
        </p:nvSpPr>
        <p:spPr>
          <a:xfrm rot="10800000">
            <a:off x="8318070" y="3819975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ight Arrow 101"/>
          <p:cNvSpPr/>
          <p:nvPr/>
        </p:nvSpPr>
        <p:spPr>
          <a:xfrm rot="5400000">
            <a:off x="5823880" y="1875158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3E4925-2B58-429E-B57D-490F8B644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27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0957" y="187004"/>
            <a:ext cx="9144000" cy="761301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</a:rPr>
              <a:t>What influences child health in Leicester?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4392" y="2810735"/>
            <a:ext cx="5477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CHILDREN &amp; FAMILIES</a:t>
            </a:r>
            <a:r>
              <a:rPr lang="en-GB" sz="12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10919" y="1009750"/>
            <a:ext cx="8033657" cy="5678013"/>
            <a:chOff x="-209800" y="2274850"/>
            <a:chExt cx="2558198" cy="3113154"/>
          </a:xfrm>
          <a:solidFill>
            <a:srgbClr val="8F45C7"/>
          </a:solidFill>
        </p:grpSpPr>
        <p:sp>
          <p:nvSpPr>
            <p:cNvPr id="8" name="Rounded Rectangle 7"/>
            <p:cNvSpPr/>
            <p:nvPr/>
          </p:nvSpPr>
          <p:spPr>
            <a:xfrm>
              <a:off x="-209800" y="2274850"/>
              <a:ext cx="2558198" cy="3113154"/>
            </a:xfrm>
            <a:prstGeom prst="roundRect">
              <a:avLst/>
            </a:prstGeom>
            <a:grp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>
                <a:solidFill>
                  <a:srgbClr val="7030A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049" y="2913251"/>
              <a:ext cx="2086569" cy="2117170"/>
            </a:xfrm>
            <a:prstGeom prst="roundRect">
              <a:avLst/>
            </a:prstGeom>
            <a:solidFill>
              <a:srgbClr val="CFAFE7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350" dirty="0">
                  <a:solidFill>
                    <a:srgbClr val="7030A0"/>
                  </a:solidFill>
                </a:rPr>
                <a:t>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92470" y="1009749"/>
            <a:ext cx="738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LEICESTER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5559" y="1485449"/>
            <a:ext cx="344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Social deprivation</a:t>
            </a:r>
          </a:p>
        </p:txBody>
      </p:sp>
      <p:sp>
        <p:nvSpPr>
          <p:cNvPr id="17" name="Rectangle 16"/>
          <p:cNvSpPr/>
          <p:nvPr/>
        </p:nvSpPr>
        <p:spPr>
          <a:xfrm rot="2479406">
            <a:off x="8896720" y="1390653"/>
            <a:ext cx="1159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Ethnic mix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554566" y="6194432"/>
            <a:ext cx="72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Health care inequalities</a:t>
            </a:r>
          </a:p>
        </p:txBody>
      </p:sp>
      <p:sp>
        <p:nvSpPr>
          <p:cNvPr id="30" name="Curved Right Arrow 29"/>
          <p:cNvSpPr/>
          <p:nvPr/>
        </p:nvSpPr>
        <p:spPr>
          <a:xfrm>
            <a:off x="2412274" y="3171158"/>
            <a:ext cx="52252" cy="4571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1" name="Left-Up Arrow 40"/>
          <p:cNvSpPr/>
          <p:nvPr/>
        </p:nvSpPr>
        <p:spPr>
          <a:xfrm flipH="1">
            <a:off x="2210677" y="2317750"/>
            <a:ext cx="925526" cy="4166414"/>
          </a:xfrm>
          <a:prstGeom prst="leftUpArrow">
            <a:avLst>
              <a:gd name="adj1" fmla="val 24377"/>
              <a:gd name="adj2" fmla="val 25000"/>
              <a:gd name="adj3" fmla="val 25000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Left-Up Arrow 46"/>
          <p:cNvSpPr/>
          <p:nvPr/>
        </p:nvSpPr>
        <p:spPr>
          <a:xfrm>
            <a:off x="8891869" y="2182771"/>
            <a:ext cx="1004157" cy="4299102"/>
          </a:xfrm>
          <a:prstGeom prst="leftUpArrow">
            <a:avLst>
              <a:gd name="adj1" fmla="val 21865"/>
              <a:gd name="adj2" fmla="val 25000"/>
              <a:gd name="adj3" fmla="val 25000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ounded Rectangle 47"/>
          <p:cNvSpPr/>
          <p:nvPr/>
        </p:nvSpPr>
        <p:spPr>
          <a:xfrm>
            <a:off x="3664702" y="2604883"/>
            <a:ext cx="4907521" cy="3004069"/>
          </a:xfrm>
          <a:prstGeom prst="roundRect">
            <a:avLst/>
          </a:prstGeom>
          <a:solidFill>
            <a:srgbClr val="8F45C7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8F45C7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47481" y="2236412"/>
            <a:ext cx="490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MATERNAL WELLBEING </a:t>
            </a:r>
          </a:p>
        </p:txBody>
      </p:sp>
      <p:sp>
        <p:nvSpPr>
          <p:cNvPr id="51" name="TextBox 50"/>
          <p:cNvSpPr txBox="1"/>
          <p:nvPr/>
        </p:nvSpPr>
        <p:spPr>
          <a:xfrm rot="18479698">
            <a:off x="2406696" y="2388783"/>
            <a:ext cx="1584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b="1" dirty="0">
                <a:solidFill>
                  <a:srgbClr val="7030A0"/>
                </a:solidFill>
              </a:rPr>
              <a:t>Teenage pregnancy</a:t>
            </a:r>
          </a:p>
        </p:txBody>
      </p:sp>
      <p:sp>
        <p:nvSpPr>
          <p:cNvPr id="53" name="TextBox 52"/>
          <p:cNvSpPr txBox="1"/>
          <p:nvPr/>
        </p:nvSpPr>
        <p:spPr>
          <a:xfrm rot="19484999">
            <a:off x="2122256" y="1251717"/>
            <a:ext cx="13024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Child poverty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901043" y="4382921"/>
            <a:ext cx="2590617" cy="122341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400" b="1" dirty="0">
              <a:solidFill>
                <a:srgbClr val="FF0000"/>
              </a:solidFill>
            </a:endParaRPr>
          </a:p>
          <a:p>
            <a:pPr algn="ctr"/>
            <a:endParaRPr lang="en-GB" sz="600" b="1" dirty="0">
              <a:solidFill>
                <a:schemeClr val="bg1"/>
              </a:solidFill>
            </a:endParaRPr>
          </a:p>
          <a:p>
            <a:pPr algn="ctr"/>
            <a:r>
              <a:rPr lang="en-GB" sz="1600" b="1" dirty="0">
                <a:solidFill>
                  <a:srgbClr val="8F45C7"/>
                </a:solidFill>
              </a:rPr>
              <a:t>Overweight / obesity</a:t>
            </a:r>
          </a:p>
          <a:p>
            <a:pPr algn="ctr"/>
            <a:r>
              <a:rPr lang="en-GB" sz="1600" b="1" dirty="0">
                <a:solidFill>
                  <a:srgbClr val="8F45C7"/>
                </a:solidFill>
              </a:rPr>
              <a:t>Dental caries</a:t>
            </a:r>
          </a:p>
          <a:p>
            <a:pPr algn="ctr"/>
            <a:r>
              <a:rPr lang="en-GB" sz="1600" b="1" dirty="0">
                <a:solidFill>
                  <a:srgbClr val="8F45C7"/>
                </a:solidFill>
              </a:rPr>
              <a:t>Early years ED attendances</a:t>
            </a:r>
          </a:p>
          <a:p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10874" y="4425256"/>
            <a:ext cx="14969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F45C7"/>
                </a:solidFill>
              </a:rPr>
              <a:t>CHILD</a:t>
            </a:r>
          </a:p>
        </p:txBody>
      </p:sp>
      <p:sp>
        <p:nvSpPr>
          <p:cNvPr id="56" name="Left-Right Arrow 55"/>
          <p:cNvSpPr/>
          <p:nvPr/>
        </p:nvSpPr>
        <p:spPr>
          <a:xfrm>
            <a:off x="3359437" y="1467801"/>
            <a:ext cx="1484155" cy="511021"/>
          </a:xfrm>
          <a:prstGeom prst="leftRightArrow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Left-Right Arrow 56"/>
          <p:cNvSpPr/>
          <p:nvPr/>
        </p:nvSpPr>
        <p:spPr>
          <a:xfrm>
            <a:off x="7418482" y="1402318"/>
            <a:ext cx="1478100" cy="511021"/>
          </a:xfrm>
          <a:prstGeom prst="leftRightArrow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/>
          <p:cNvSpPr txBox="1"/>
          <p:nvPr/>
        </p:nvSpPr>
        <p:spPr>
          <a:xfrm flipH="1">
            <a:off x="2749123" y="3601285"/>
            <a:ext cx="5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Diet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79433" y="5594253"/>
            <a:ext cx="303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Physical and mental health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615768" y="4347273"/>
            <a:ext cx="60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BMI</a:t>
            </a:r>
          </a:p>
        </p:txBody>
      </p:sp>
      <p:sp>
        <p:nvSpPr>
          <p:cNvPr id="61" name="TextBox 60"/>
          <p:cNvSpPr txBox="1"/>
          <p:nvPr/>
        </p:nvSpPr>
        <p:spPr>
          <a:xfrm rot="19070850" flipH="1">
            <a:off x="8245062" y="528525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Smoking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2692158" y="4369937"/>
            <a:ext cx="95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Alcohol</a:t>
            </a:r>
          </a:p>
        </p:txBody>
      </p:sp>
      <p:sp>
        <p:nvSpPr>
          <p:cNvPr id="63" name="TextBox 62"/>
          <p:cNvSpPr txBox="1"/>
          <p:nvPr/>
        </p:nvSpPr>
        <p:spPr>
          <a:xfrm flipH="1">
            <a:off x="8520347" y="3524794"/>
            <a:ext cx="7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Drugs</a:t>
            </a:r>
          </a:p>
        </p:txBody>
      </p:sp>
      <p:sp>
        <p:nvSpPr>
          <p:cNvPr id="64" name="TextBox 63"/>
          <p:cNvSpPr txBox="1"/>
          <p:nvPr/>
        </p:nvSpPr>
        <p:spPr>
          <a:xfrm rot="2491083" flipH="1">
            <a:off x="2672759" y="532452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Education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6104443" y="2617775"/>
            <a:ext cx="4324" cy="177283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40181" y="2609838"/>
            <a:ext cx="238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MOTHER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21616" y="2604883"/>
            <a:ext cx="2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BABY</a:t>
            </a:r>
          </a:p>
        </p:txBody>
      </p:sp>
      <p:sp>
        <p:nvSpPr>
          <p:cNvPr id="75" name="TextBox 74"/>
          <p:cNvSpPr txBox="1"/>
          <p:nvPr/>
        </p:nvSpPr>
        <p:spPr>
          <a:xfrm rot="2906357">
            <a:off x="8257518" y="2457482"/>
            <a:ext cx="114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Support networks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999212" y="2852966"/>
            <a:ext cx="2636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Low birth weight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Neonatal illness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Perinatal &amp; infant mortality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Early feeding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Growth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426304" y="2852966"/>
            <a:ext cx="2878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Antenatal care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Multiple birth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Pregnancy complications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Premature labour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Mode of delivery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Infant feeding choice</a:t>
            </a:r>
          </a:p>
        </p:txBody>
      </p:sp>
      <p:sp>
        <p:nvSpPr>
          <p:cNvPr id="93" name="Right Arrow 92"/>
          <p:cNvSpPr/>
          <p:nvPr/>
        </p:nvSpPr>
        <p:spPr>
          <a:xfrm rot="2904803">
            <a:off x="2816489" y="1973656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ight Arrow 93"/>
          <p:cNvSpPr/>
          <p:nvPr/>
        </p:nvSpPr>
        <p:spPr>
          <a:xfrm rot="8433976">
            <a:off x="8814281" y="1980618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ight Arrow 94"/>
          <p:cNvSpPr/>
          <p:nvPr/>
        </p:nvSpPr>
        <p:spPr>
          <a:xfrm rot="16200000">
            <a:off x="6053048" y="5898235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ight Arrow 97"/>
          <p:cNvSpPr/>
          <p:nvPr/>
        </p:nvSpPr>
        <p:spPr>
          <a:xfrm>
            <a:off x="4725596" y="4695302"/>
            <a:ext cx="375896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ight Arrow 99"/>
          <p:cNvSpPr/>
          <p:nvPr/>
        </p:nvSpPr>
        <p:spPr>
          <a:xfrm>
            <a:off x="3454986" y="3784482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ight Arrow 100"/>
          <p:cNvSpPr/>
          <p:nvPr/>
        </p:nvSpPr>
        <p:spPr>
          <a:xfrm rot="10800000">
            <a:off x="8318070" y="3819975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ight Arrow 101"/>
          <p:cNvSpPr/>
          <p:nvPr/>
        </p:nvSpPr>
        <p:spPr>
          <a:xfrm rot="5400000">
            <a:off x="5823880" y="1875158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ight Arrow 102"/>
          <p:cNvSpPr/>
          <p:nvPr/>
        </p:nvSpPr>
        <p:spPr>
          <a:xfrm rot="10800000">
            <a:off x="7289635" y="4690797"/>
            <a:ext cx="375896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6D8531C-C7E6-429B-B7F1-07A7A55F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1506" y="-11533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8F45C7"/>
                </a:solidFill>
              </a:rPr>
              <a:t>Born just a few weeks early: does it matter?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08484" y="1037935"/>
            <a:ext cx="8251825" cy="2587625"/>
          </a:xfrm>
          <a:prstGeom prst="rect">
            <a:avLst/>
          </a:prstGeom>
          <a:pattFill prst="pct10">
            <a:fgClr>
              <a:srgbClr val="C00000"/>
            </a:fgClr>
            <a:bgClr>
              <a:schemeClr val="bg1"/>
            </a:bgClr>
          </a:pattFill>
        </p:spPr>
      </p:pic>
      <p:sp>
        <p:nvSpPr>
          <p:cNvPr id="10" name="Right Arrow 1">
            <a:extLst>
              <a:ext uri="{FF2B5EF4-FFF2-40B4-BE49-F238E27FC236}">
                <a16:creationId xmlns:a16="http://schemas.microsoft.com/office/drawing/2014/main" id="{E639C1AF-3B36-4C03-BE51-CB68B20DE533}"/>
              </a:ext>
            </a:extLst>
          </p:cNvPr>
          <p:cNvSpPr/>
          <p:nvPr/>
        </p:nvSpPr>
        <p:spPr>
          <a:xfrm>
            <a:off x="1608704" y="3593401"/>
            <a:ext cx="8974592" cy="859114"/>
          </a:xfrm>
          <a:prstGeom prst="rightArrow">
            <a:avLst/>
          </a:prstGeom>
          <a:gradFill flip="none" rotWithShape="1">
            <a:gsLst>
              <a:gs pos="0">
                <a:srgbClr val="8F45C7">
                  <a:tint val="66000"/>
                  <a:satMod val="160000"/>
                </a:srgbClr>
              </a:gs>
              <a:gs pos="50000">
                <a:srgbClr val="8F45C7">
                  <a:tint val="44500"/>
                  <a:satMod val="160000"/>
                </a:srgbClr>
              </a:gs>
              <a:gs pos="100000">
                <a:srgbClr val="8F45C7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BE7-E024-4B12-BDC6-D2DC497CD5CC}"/>
              </a:ext>
            </a:extLst>
          </p:cNvPr>
          <p:cNvSpPr txBox="1"/>
          <p:nvPr/>
        </p:nvSpPr>
        <p:spPr>
          <a:xfrm>
            <a:off x="1485948" y="3838292"/>
            <a:ext cx="8974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8F45C7"/>
                </a:solidFill>
                <a:latin typeface="+mj-lt"/>
                <a:ea typeface="ＭＳ Ｐゴシック" charset="0"/>
                <a:cs typeface="ＭＳ Ｐゴシック" charset="0"/>
              </a:rPr>
              <a:t>    23    24    25    26     27    28    29    30    31    32    33    34    35    36    37    38    39    40    41    42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E985A-F254-4DF7-B5F4-D8B29BE42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18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1506" y="-11533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8F45C7"/>
                </a:solidFill>
              </a:rPr>
              <a:t>Born just a few weeks early: does it matter?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08484" y="1037935"/>
            <a:ext cx="8251825" cy="2587625"/>
          </a:xfrm>
          <a:prstGeom prst="rect">
            <a:avLst/>
          </a:prstGeom>
          <a:pattFill prst="pct10">
            <a:fgClr>
              <a:srgbClr val="C00000"/>
            </a:fgClr>
            <a:bgClr>
              <a:schemeClr val="bg1"/>
            </a:bgClr>
          </a:pattFill>
        </p:spPr>
      </p:pic>
      <p:sp>
        <p:nvSpPr>
          <p:cNvPr id="10" name="Right Arrow 1">
            <a:extLst>
              <a:ext uri="{FF2B5EF4-FFF2-40B4-BE49-F238E27FC236}">
                <a16:creationId xmlns:a16="http://schemas.microsoft.com/office/drawing/2014/main" id="{E639C1AF-3B36-4C03-BE51-CB68B20DE533}"/>
              </a:ext>
            </a:extLst>
          </p:cNvPr>
          <p:cNvSpPr/>
          <p:nvPr/>
        </p:nvSpPr>
        <p:spPr>
          <a:xfrm>
            <a:off x="1608704" y="3593401"/>
            <a:ext cx="8974592" cy="859114"/>
          </a:xfrm>
          <a:prstGeom prst="rightArrow">
            <a:avLst/>
          </a:prstGeom>
          <a:gradFill flip="none" rotWithShape="1">
            <a:gsLst>
              <a:gs pos="0">
                <a:srgbClr val="8F45C7">
                  <a:tint val="66000"/>
                  <a:satMod val="160000"/>
                </a:srgbClr>
              </a:gs>
              <a:gs pos="50000">
                <a:srgbClr val="8F45C7">
                  <a:tint val="44500"/>
                  <a:satMod val="160000"/>
                </a:srgbClr>
              </a:gs>
              <a:gs pos="100000">
                <a:srgbClr val="8F45C7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BE7-E024-4B12-BDC6-D2DC497CD5CC}"/>
              </a:ext>
            </a:extLst>
          </p:cNvPr>
          <p:cNvSpPr txBox="1"/>
          <p:nvPr/>
        </p:nvSpPr>
        <p:spPr>
          <a:xfrm>
            <a:off x="1485948" y="3838292"/>
            <a:ext cx="8974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8F45C7"/>
                </a:solidFill>
                <a:latin typeface="+mj-lt"/>
                <a:ea typeface="ＭＳ Ｐゴシック" charset="0"/>
                <a:cs typeface="ＭＳ Ｐゴシック" charset="0"/>
              </a:rPr>
              <a:t>    23    24    25    26     27    28    29    30    31    32    33    34    35    36    37    38    39    40    41    42  </a:t>
            </a:r>
          </a:p>
        </p:txBody>
      </p:sp>
      <p:pic>
        <p:nvPicPr>
          <p:cNvPr id="7" name="Picture 6" descr="transfer to unit">
            <a:extLst>
              <a:ext uri="{FF2B5EF4-FFF2-40B4-BE49-F238E27FC236}">
                <a16:creationId xmlns:a16="http://schemas.microsoft.com/office/drawing/2014/main" id="{25D0ACE8-EB20-456F-A926-40497D069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5"/>
          <a:stretch/>
        </p:blipFill>
        <p:spPr bwMode="auto">
          <a:xfrm>
            <a:off x="3087732" y="4225672"/>
            <a:ext cx="1177313" cy="149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icture1">
            <a:extLst>
              <a:ext uri="{FF2B5EF4-FFF2-40B4-BE49-F238E27FC236}">
                <a16:creationId xmlns:a16="http://schemas.microsoft.com/office/drawing/2014/main" id="{A39F67A3-6A61-452B-8D91-B202ECEA7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2376" r="13894" b="8418"/>
          <a:stretch/>
        </p:blipFill>
        <p:spPr bwMode="auto">
          <a:xfrm>
            <a:off x="2323417" y="5191472"/>
            <a:ext cx="1477908" cy="8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resuscitation surfactant">
            <a:extLst>
              <a:ext uri="{FF2B5EF4-FFF2-40B4-BE49-F238E27FC236}">
                <a16:creationId xmlns:a16="http://schemas.microsoft.com/office/drawing/2014/main" id="{AE97C865-5C06-477B-9798-97F86A65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47314" r="11122" b="12813"/>
          <a:stretch/>
        </p:blipFill>
        <p:spPr bwMode="auto">
          <a:xfrm>
            <a:off x="1963701" y="4222079"/>
            <a:ext cx="1124031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7BE1B-3A55-4AE1-AF07-D09790912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9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1506" y="-11533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8F45C7"/>
                </a:solidFill>
              </a:rPr>
              <a:t>Born just a few weeks early: does it matter?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08484" y="1037935"/>
            <a:ext cx="8251825" cy="2587625"/>
          </a:xfrm>
          <a:prstGeom prst="rect">
            <a:avLst/>
          </a:prstGeom>
          <a:pattFill prst="pct10">
            <a:fgClr>
              <a:srgbClr val="C00000"/>
            </a:fgClr>
            <a:bgClr>
              <a:schemeClr val="bg1"/>
            </a:bgClr>
          </a:pattFill>
        </p:spPr>
      </p:pic>
      <p:sp>
        <p:nvSpPr>
          <p:cNvPr id="10" name="Right Arrow 1">
            <a:extLst>
              <a:ext uri="{FF2B5EF4-FFF2-40B4-BE49-F238E27FC236}">
                <a16:creationId xmlns:a16="http://schemas.microsoft.com/office/drawing/2014/main" id="{E639C1AF-3B36-4C03-BE51-CB68B20DE533}"/>
              </a:ext>
            </a:extLst>
          </p:cNvPr>
          <p:cNvSpPr/>
          <p:nvPr/>
        </p:nvSpPr>
        <p:spPr>
          <a:xfrm>
            <a:off x="1608704" y="3593401"/>
            <a:ext cx="8974592" cy="859114"/>
          </a:xfrm>
          <a:prstGeom prst="rightArrow">
            <a:avLst/>
          </a:prstGeom>
          <a:gradFill flip="none" rotWithShape="1">
            <a:gsLst>
              <a:gs pos="0">
                <a:srgbClr val="8F45C7">
                  <a:tint val="66000"/>
                  <a:satMod val="160000"/>
                </a:srgbClr>
              </a:gs>
              <a:gs pos="50000">
                <a:srgbClr val="8F45C7">
                  <a:tint val="44500"/>
                  <a:satMod val="160000"/>
                </a:srgbClr>
              </a:gs>
              <a:gs pos="100000">
                <a:srgbClr val="8F45C7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BE7-E024-4B12-BDC6-D2DC497CD5CC}"/>
              </a:ext>
            </a:extLst>
          </p:cNvPr>
          <p:cNvSpPr txBox="1"/>
          <p:nvPr/>
        </p:nvSpPr>
        <p:spPr>
          <a:xfrm>
            <a:off x="1485948" y="3838292"/>
            <a:ext cx="8974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8F45C7"/>
                </a:solidFill>
                <a:latin typeface="+mj-lt"/>
                <a:ea typeface="ＭＳ Ｐゴシック" charset="0"/>
                <a:cs typeface="ＭＳ Ｐゴシック" charset="0"/>
              </a:rPr>
              <a:t>    23    24    25    26     27    28    29    30    31    32    33    34    35    36    37    38    39    40    41    42  </a:t>
            </a:r>
          </a:p>
        </p:txBody>
      </p:sp>
      <p:pic>
        <p:nvPicPr>
          <p:cNvPr id="7" name="Picture 6" descr="transfer to unit">
            <a:extLst>
              <a:ext uri="{FF2B5EF4-FFF2-40B4-BE49-F238E27FC236}">
                <a16:creationId xmlns:a16="http://schemas.microsoft.com/office/drawing/2014/main" id="{25D0ACE8-EB20-456F-A926-40497D069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5"/>
          <a:stretch/>
        </p:blipFill>
        <p:spPr bwMode="auto">
          <a:xfrm>
            <a:off x="3087732" y="4225672"/>
            <a:ext cx="1177313" cy="149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B8642F-6467-4B7B-8CD0-1C120597E6F1}"/>
              </a:ext>
            </a:extLst>
          </p:cNvPr>
          <p:cNvSpPr txBox="1"/>
          <p:nvPr/>
        </p:nvSpPr>
        <p:spPr>
          <a:xfrm>
            <a:off x="1645139" y="6098675"/>
            <a:ext cx="3171338" cy="646331"/>
          </a:xfrm>
          <a:prstGeom prst="rect">
            <a:avLst/>
          </a:prstGeom>
          <a:solidFill>
            <a:srgbClr val="EAD5FF"/>
          </a:solidFill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UK: approx. 2000 per year</a:t>
            </a:r>
          </a:p>
          <a:p>
            <a:r>
              <a:rPr lang="en-GB" dirty="0">
                <a:solidFill>
                  <a:srgbClr val="7030A0"/>
                </a:solidFill>
              </a:rPr>
              <a:t>Leicester: approx. 150 per year</a:t>
            </a:r>
          </a:p>
        </p:txBody>
      </p:sp>
      <p:pic>
        <p:nvPicPr>
          <p:cNvPr id="14" name="Picture 7" descr="Picture1">
            <a:extLst>
              <a:ext uri="{FF2B5EF4-FFF2-40B4-BE49-F238E27FC236}">
                <a16:creationId xmlns:a16="http://schemas.microsoft.com/office/drawing/2014/main" id="{A39F67A3-6A61-452B-8D91-B202ECEA7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2376" r="13894" b="8418"/>
          <a:stretch/>
        </p:blipFill>
        <p:spPr bwMode="auto">
          <a:xfrm>
            <a:off x="2323417" y="5191472"/>
            <a:ext cx="1477908" cy="8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resuscitation surfactant">
            <a:extLst>
              <a:ext uri="{FF2B5EF4-FFF2-40B4-BE49-F238E27FC236}">
                <a16:creationId xmlns:a16="http://schemas.microsoft.com/office/drawing/2014/main" id="{AE97C865-5C06-477B-9798-97F86A65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47314" r="11122" b="12813"/>
          <a:stretch/>
        </p:blipFill>
        <p:spPr bwMode="auto">
          <a:xfrm>
            <a:off x="1963701" y="4222079"/>
            <a:ext cx="1124031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27095C-ECBC-431D-A7B6-24CAD0C41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86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1506" y="-11533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8F45C7"/>
                </a:solidFill>
              </a:rPr>
              <a:t>Born just a few weeks early: does it matter?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08484" y="1037935"/>
            <a:ext cx="8251825" cy="2587625"/>
          </a:xfrm>
          <a:prstGeom prst="rect">
            <a:avLst/>
          </a:prstGeom>
          <a:pattFill prst="pct10">
            <a:fgClr>
              <a:srgbClr val="C00000"/>
            </a:fgClr>
            <a:bgClr>
              <a:schemeClr val="bg1"/>
            </a:bgClr>
          </a:pattFill>
        </p:spPr>
      </p:pic>
      <p:sp>
        <p:nvSpPr>
          <p:cNvPr id="10" name="Right Arrow 1">
            <a:extLst>
              <a:ext uri="{FF2B5EF4-FFF2-40B4-BE49-F238E27FC236}">
                <a16:creationId xmlns:a16="http://schemas.microsoft.com/office/drawing/2014/main" id="{E639C1AF-3B36-4C03-BE51-CB68B20DE533}"/>
              </a:ext>
            </a:extLst>
          </p:cNvPr>
          <p:cNvSpPr/>
          <p:nvPr/>
        </p:nvSpPr>
        <p:spPr>
          <a:xfrm>
            <a:off x="1608704" y="3593401"/>
            <a:ext cx="8974592" cy="859114"/>
          </a:xfrm>
          <a:prstGeom prst="rightArrow">
            <a:avLst/>
          </a:prstGeom>
          <a:gradFill flip="none" rotWithShape="1">
            <a:gsLst>
              <a:gs pos="0">
                <a:srgbClr val="8F45C7">
                  <a:tint val="66000"/>
                  <a:satMod val="160000"/>
                </a:srgbClr>
              </a:gs>
              <a:gs pos="50000">
                <a:srgbClr val="8F45C7">
                  <a:tint val="44500"/>
                  <a:satMod val="160000"/>
                </a:srgbClr>
              </a:gs>
              <a:gs pos="100000">
                <a:srgbClr val="8F45C7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BE7-E024-4B12-BDC6-D2DC497CD5CC}"/>
              </a:ext>
            </a:extLst>
          </p:cNvPr>
          <p:cNvSpPr txBox="1"/>
          <p:nvPr/>
        </p:nvSpPr>
        <p:spPr>
          <a:xfrm>
            <a:off x="1485948" y="3838292"/>
            <a:ext cx="8974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8F45C7"/>
                </a:solidFill>
                <a:latin typeface="+mj-lt"/>
                <a:ea typeface="ＭＳ Ｐゴシック" charset="0"/>
                <a:cs typeface="ＭＳ Ｐゴシック" charset="0"/>
              </a:rPr>
              <a:t>    23    24    25    26     27    28    29    30    31    32    33    34    35    36    37    38    39    40    41    42  </a:t>
            </a:r>
          </a:p>
        </p:txBody>
      </p:sp>
      <p:pic>
        <p:nvPicPr>
          <p:cNvPr id="7" name="Picture 6" descr="transfer to unit">
            <a:extLst>
              <a:ext uri="{FF2B5EF4-FFF2-40B4-BE49-F238E27FC236}">
                <a16:creationId xmlns:a16="http://schemas.microsoft.com/office/drawing/2014/main" id="{25D0ACE8-EB20-456F-A926-40497D069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5"/>
          <a:stretch/>
        </p:blipFill>
        <p:spPr bwMode="auto">
          <a:xfrm>
            <a:off x="3087732" y="4225672"/>
            <a:ext cx="1177313" cy="149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3077E-23B3-41FA-9558-F13493F54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32" t="9183" r="9305" b="18140"/>
          <a:stretch/>
        </p:blipFill>
        <p:spPr>
          <a:xfrm>
            <a:off x="6961978" y="4208434"/>
            <a:ext cx="1281489" cy="950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E2A4D0-F33E-4C3D-BDF1-04FD56BDA1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3604" r="7313" b="12241"/>
          <a:stretch/>
        </p:blipFill>
        <p:spPr>
          <a:xfrm>
            <a:off x="6576382" y="4961036"/>
            <a:ext cx="1376367" cy="8787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B8642F-6467-4B7B-8CD0-1C120597E6F1}"/>
              </a:ext>
            </a:extLst>
          </p:cNvPr>
          <p:cNvSpPr txBox="1"/>
          <p:nvPr/>
        </p:nvSpPr>
        <p:spPr>
          <a:xfrm>
            <a:off x="1645139" y="6098675"/>
            <a:ext cx="3171338" cy="646331"/>
          </a:xfrm>
          <a:prstGeom prst="rect">
            <a:avLst/>
          </a:prstGeom>
          <a:solidFill>
            <a:srgbClr val="EAD5FF"/>
          </a:solidFill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UK: approx. 2000 per year</a:t>
            </a:r>
          </a:p>
          <a:p>
            <a:r>
              <a:rPr lang="en-GB" dirty="0">
                <a:solidFill>
                  <a:srgbClr val="7030A0"/>
                </a:solidFill>
              </a:rPr>
              <a:t>Leicester: approx. 150 per year</a:t>
            </a:r>
          </a:p>
        </p:txBody>
      </p:sp>
      <p:pic>
        <p:nvPicPr>
          <p:cNvPr id="13" name="Picture 7" descr="Picture 037">
            <a:extLst>
              <a:ext uri="{FF2B5EF4-FFF2-40B4-BE49-F238E27FC236}">
                <a16:creationId xmlns:a16="http://schemas.microsoft.com/office/drawing/2014/main" id="{D2B1D7BB-2062-402C-931B-4A6D0C1E5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8" t="37478" r="41485" b="17112"/>
          <a:stretch/>
        </p:blipFill>
        <p:spPr bwMode="auto">
          <a:xfrm>
            <a:off x="7952749" y="4961036"/>
            <a:ext cx="842731" cy="99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icture1">
            <a:extLst>
              <a:ext uri="{FF2B5EF4-FFF2-40B4-BE49-F238E27FC236}">
                <a16:creationId xmlns:a16="http://schemas.microsoft.com/office/drawing/2014/main" id="{A39F67A3-6A61-452B-8D91-B202ECEA7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376" r="13894" b="8418"/>
          <a:stretch/>
        </p:blipFill>
        <p:spPr bwMode="auto">
          <a:xfrm>
            <a:off x="2323417" y="5191472"/>
            <a:ext cx="1477908" cy="8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resuscitation surfactant">
            <a:extLst>
              <a:ext uri="{FF2B5EF4-FFF2-40B4-BE49-F238E27FC236}">
                <a16:creationId xmlns:a16="http://schemas.microsoft.com/office/drawing/2014/main" id="{AE97C865-5C06-477B-9798-97F86A65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47314" r="11122" b="12813"/>
          <a:stretch/>
        </p:blipFill>
        <p:spPr bwMode="auto">
          <a:xfrm>
            <a:off x="1963701" y="4222079"/>
            <a:ext cx="1124031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CA4F5B-4BA4-48F5-8386-B805432BED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1506" y="-11533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8F45C7"/>
                </a:solidFill>
              </a:rPr>
              <a:t>Born just a few weeks early: does it matter?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08484" y="1037935"/>
            <a:ext cx="8251825" cy="2587625"/>
          </a:xfrm>
          <a:prstGeom prst="rect">
            <a:avLst/>
          </a:prstGeom>
          <a:pattFill prst="pct10">
            <a:fgClr>
              <a:srgbClr val="C00000"/>
            </a:fgClr>
            <a:bgClr>
              <a:schemeClr val="bg1"/>
            </a:bgClr>
          </a:pattFill>
        </p:spPr>
      </p:pic>
      <p:sp>
        <p:nvSpPr>
          <p:cNvPr id="10" name="Right Arrow 1">
            <a:extLst>
              <a:ext uri="{FF2B5EF4-FFF2-40B4-BE49-F238E27FC236}">
                <a16:creationId xmlns:a16="http://schemas.microsoft.com/office/drawing/2014/main" id="{E639C1AF-3B36-4C03-BE51-CB68B20DE533}"/>
              </a:ext>
            </a:extLst>
          </p:cNvPr>
          <p:cNvSpPr/>
          <p:nvPr/>
        </p:nvSpPr>
        <p:spPr>
          <a:xfrm>
            <a:off x="1608704" y="3593401"/>
            <a:ext cx="8974592" cy="859114"/>
          </a:xfrm>
          <a:prstGeom prst="rightArrow">
            <a:avLst/>
          </a:prstGeom>
          <a:gradFill flip="none" rotWithShape="1">
            <a:gsLst>
              <a:gs pos="0">
                <a:srgbClr val="8F45C7">
                  <a:tint val="66000"/>
                  <a:satMod val="160000"/>
                </a:srgbClr>
              </a:gs>
              <a:gs pos="50000">
                <a:srgbClr val="8F45C7">
                  <a:tint val="44500"/>
                  <a:satMod val="160000"/>
                </a:srgbClr>
              </a:gs>
              <a:gs pos="100000">
                <a:srgbClr val="8F45C7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A0BE7-E024-4B12-BDC6-D2DC497CD5CC}"/>
              </a:ext>
            </a:extLst>
          </p:cNvPr>
          <p:cNvSpPr txBox="1"/>
          <p:nvPr/>
        </p:nvSpPr>
        <p:spPr>
          <a:xfrm>
            <a:off x="1485948" y="3838292"/>
            <a:ext cx="8974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8F45C7"/>
                </a:solidFill>
                <a:latin typeface="+mj-lt"/>
                <a:ea typeface="ＭＳ Ｐゴシック" charset="0"/>
                <a:cs typeface="ＭＳ Ｐゴシック" charset="0"/>
              </a:rPr>
              <a:t>    23    24    25    26     27    28    29    30    31    32    33    34    35    36    37    38    39    40    41    42  </a:t>
            </a:r>
          </a:p>
        </p:txBody>
      </p:sp>
      <p:pic>
        <p:nvPicPr>
          <p:cNvPr id="7" name="Picture 6" descr="transfer to unit">
            <a:extLst>
              <a:ext uri="{FF2B5EF4-FFF2-40B4-BE49-F238E27FC236}">
                <a16:creationId xmlns:a16="http://schemas.microsoft.com/office/drawing/2014/main" id="{25D0ACE8-EB20-456F-A926-40497D069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5"/>
          <a:stretch/>
        </p:blipFill>
        <p:spPr bwMode="auto">
          <a:xfrm>
            <a:off x="3087732" y="4225672"/>
            <a:ext cx="1177313" cy="149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3077E-23B3-41FA-9558-F13493F54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32" t="9183" r="9305" b="18140"/>
          <a:stretch/>
        </p:blipFill>
        <p:spPr>
          <a:xfrm>
            <a:off x="6961978" y="4208434"/>
            <a:ext cx="1281489" cy="950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E2A4D0-F33E-4C3D-BDF1-04FD56BDA1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3604" r="7313" b="12241"/>
          <a:stretch/>
        </p:blipFill>
        <p:spPr>
          <a:xfrm>
            <a:off x="6576382" y="4961036"/>
            <a:ext cx="1376367" cy="8787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B8642F-6467-4B7B-8CD0-1C120597E6F1}"/>
              </a:ext>
            </a:extLst>
          </p:cNvPr>
          <p:cNvSpPr txBox="1"/>
          <p:nvPr/>
        </p:nvSpPr>
        <p:spPr>
          <a:xfrm>
            <a:off x="1645139" y="6098675"/>
            <a:ext cx="3171338" cy="646331"/>
          </a:xfrm>
          <a:prstGeom prst="rect">
            <a:avLst/>
          </a:prstGeom>
          <a:solidFill>
            <a:srgbClr val="EAD5FF"/>
          </a:solidFill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UK: approx. 2000 per year</a:t>
            </a:r>
          </a:p>
          <a:p>
            <a:r>
              <a:rPr lang="en-GB" dirty="0">
                <a:solidFill>
                  <a:srgbClr val="7030A0"/>
                </a:solidFill>
              </a:rPr>
              <a:t>Leicester: approx. 150 per year</a:t>
            </a:r>
          </a:p>
        </p:txBody>
      </p:sp>
      <p:pic>
        <p:nvPicPr>
          <p:cNvPr id="13" name="Picture 7" descr="Picture 037">
            <a:extLst>
              <a:ext uri="{FF2B5EF4-FFF2-40B4-BE49-F238E27FC236}">
                <a16:creationId xmlns:a16="http://schemas.microsoft.com/office/drawing/2014/main" id="{D2B1D7BB-2062-402C-931B-4A6D0C1E5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8" t="37478" r="41485" b="17112"/>
          <a:stretch/>
        </p:blipFill>
        <p:spPr bwMode="auto">
          <a:xfrm>
            <a:off x="7952749" y="4961036"/>
            <a:ext cx="842731" cy="99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icture1">
            <a:extLst>
              <a:ext uri="{FF2B5EF4-FFF2-40B4-BE49-F238E27FC236}">
                <a16:creationId xmlns:a16="http://schemas.microsoft.com/office/drawing/2014/main" id="{A39F67A3-6A61-452B-8D91-B202ECEA7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12376" r="13894" b="8418"/>
          <a:stretch/>
        </p:blipFill>
        <p:spPr bwMode="auto">
          <a:xfrm>
            <a:off x="2323417" y="5191472"/>
            <a:ext cx="1477908" cy="87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64E447-0C10-4264-A08C-EF767B7858CD}"/>
              </a:ext>
            </a:extLst>
          </p:cNvPr>
          <p:cNvSpPr txBox="1"/>
          <p:nvPr/>
        </p:nvSpPr>
        <p:spPr>
          <a:xfrm>
            <a:off x="6205579" y="6071245"/>
            <a:ext cx="3171338" cy="646331"/>
          </a:xfrm>
          <a:prstGeom prst="rect">
            <a:avLst/>
          </a:prstGeom>
          <a:solidFill>
            <a:srgbClr val="EAD5FF"/>
          </a:solidFill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UK: approx. 200,000 per year</a:t>
            </a:r>
          </a:p>
          <a:p>
            <a:r>
              <a:rPr lang="en-GB" dirty="0">
                <a:solidFill>
                  <a:srgbClr val="7030A0"/>
                </a:solidFill>
              </a:rPr>
              <a:t>Leicester: approx. 3000 per year</a:t>
            </a:r>
          </a:p>
        </p:txBody>
      </p:sp>
      <p:pic>
        <p:nvPicPr>
          <p:cNvPr id="18" name="Picture 17" descr="resuscitation surfactant">
            <a:extLst>
              <a:ext uri="{FF2B5EF4-FFF2-40B4-BE49-F238E27FC236}">
                <a16:creationId xmlns:a16="http://schemas.microsoft.com/office/drawing/2014/main" id="{AE97C865-5C06-477B-9798-97F86A653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47314" r="11122" b="12813"/>
          <a:stretch/>
        </p:blipFill>
        <p:spPr bwMode="auto">
          <a:xfrm>
            <a:off x="1963701" y="4222079"/>
            <a:ext cx="1124031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DBF989-5521-43DF-85D4-BECC46C73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5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46FE-0F6E-4E3C-85BC-CB112B4F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-17789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Late preterm and early term babies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624FF6D-0417-4F04-A56F-674B018B6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4313978"/>
              </p:ext>
            </p:extLst>
          </p:nvPr>
        </p:nvGraphicFramePr>
        <p:xfrm>
          <a:off x="1094014" y="1147665"/>
          <a:ext cx="10003972" cy="5710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A409E83-9BE9-4AFF-929E-A7C2F35B3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1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978652" y="2343322"/>
            <a:ext cx="9764857" cy="1357277"/>
          </a:xfrm>
          <a:prstGeom prst="rightArrow">
            <a:avLst/>
          </a:prstGeom>
          <a:solidFill>
            <a:srgbClr val="7030A0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1270" y="2839395"/>
            <a:ext cx="1180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</a:t>
            </a:r>
            <a:r>
              <a:rPr lang="en-GB" dirty="0" err="1">
                <a:solidFill>
                  <a:schemeClr val="bg1"/>
                </a:solidFill>
              </a:rPr>
              <a:t>Fetus</a:t>
            </a:r>
            <a:r>
              <a:rPr lang="en-GB" dirty="0">
                <a:solidFill>
                  <a:schemeClr val="bg1"/>
                </a:solidFill>
              </a:rPr>
              <a:t>                Neonate                Infant                Child                Adolescent                Adult                Parent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32934" y="1071917"/>
            <a:ext cx="2547254" cy="158110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LATE PRETERM AND EARLY TERM BIRTH COHORT STUDY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collect high quality maternal, pregnancy, perinatal and neonatal data to inform the development of future research questions and provide a dataset for longitudinal research across the whole lifespan </a:t>
            </a:r>
            <a:endParaRPr lang="en-GB" sz="12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62" y="1608007"/>
            <a:ext cx="1313180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Epidemiology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8620" y="161721"/>
            <a:ext cx="12192000" cy="819434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LCFC Research Programme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78652" y="3415394"/>
            <a:ext cx="3056706" cy="1179556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PhD STUDY: NEONATAL  BODY COMPOSITION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study the relationship between maternal characteristics, neonatal characteristics and infant feeding choices and infant body composition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5862" y="3851461"/>
            <a:ext cx="902075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Clinical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862" y="4800457"/>
            <a:ext cx="1266693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Basic science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978652" y="4655068"/>
            <a:ext cx="3056706" cy="92382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PhD STUDY: HEALTH INEQUALITIES AND NEONATAL IMMUNOLOGY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influence of maternal and early life factors on neonatal immune function and epigenetics. </a:t>
            </a:r>
            <a:endParaRPr lang="en-GB" sz="1100" dirty="0">
              <a:solidFill>
                <a:srgbClr val="7030A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91408" y="500856"/>
            <a:ext cx="2116183" cy="155201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ED ATTENDANCES AND HOSPITAL ADMISSIONS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relationship between maternal and neonatal characteristics and early hospital care in the first year of life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78651" y="6381820"/>
            <a:ext cx="9764857" cy="39662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RAISING PARENT AND PUBLIC AWARENESS OF CHILD HEALTH CHALLENGES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5862" y="6381820"/>
            <a:ext cx="1261884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Public health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862" y="5743365"/>
            <a:ext cx="1201783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Qualitative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97289" y="5631227"/>
            <a:ext cx="3284939" cy="64515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030A0"/>
                </a:solidFill>
              </a:rPr>
              <a:t>PhD STUDY: BREASTFEEDING SUPPORT FOR LATE PRETERM INFANTS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role of healthcare professionals in provision of breastfeeding support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46720" y="5631227"/>
            <a:ext cx="3696788" cy="53773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PARENTAL INVOLVEMENT IN DECISION-MAKING AROUND LATE PRETERM AND EARLY TERM DELIVERY</a:t>
            </a:r>
            <a:endParaRPr lang="en-GB" sz="1100" dirty="0">
              <a:solidFill>
                <a:srgbClr val="7030A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3B939B-A043-44D5-AB22-64FDC6366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8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978652" y="2343322"/>
            <a:ext cx="9764857" cy="1357277"/>
          </a:xfrm>
          <a:prstGeom prst="rightArrow">
            <a:avLst/>
          </a:prstGeom>
          <a:solidFill>
            <a:srgbClr val="7030A0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1270" y="2839395"/>
            <a:ext cx="1180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</a:t>
            </a:r>
            <a:r>
              <a:rPr lang="en-GB" dirty="0" err="1">
                <a:solidFill>
                  <a:schemeClr val="bg1"/>
                </a:solidFill>
              </a:rPr>
              <a:t>Fetus</a:t>
            </a:r>
            <a:r>
              <a:rPr lang="en-GB" dirty="0">
                <a:solidFill>
                  <a:schemeClr val="bg1"/>
                </a:solidFill>
              </a:rPr>
              <a:t>                Neonate                Infant                Child                Adolescent                Adult                Parent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32934" y="1071917"/>
            <a:ext cx="2547254" cy="158110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LATE PRETERM AND EARLY TERM BIRTH COHORT STUDY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collect high quality maternal, pregnancy, perinatal and neonatal data to inform the development of future research questions and provide a dataset for longitudinal research across the whole lifespan </a:t>
            </a:r>
            <a:endParaRPr lang="en-GB" sz="1200" b="1" dirty="0">
              <a:solidFill>
                <a:srgbClr val="7030A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480188" y="1984163"/>
            <a:ext cx="6570989" cy="640080"/>
          </a:xfrm>
          <a:prstGeom prst="rightArrow">
            <a:avLst/>
          </a:prstGeom>
          <a:solidFill>
            <a:srgbClr val="EAD5F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25862" y="1608007"/>
            <a:ext cx="1313180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Epidemiology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-115682"/>
            <a:ext cx="12192000" cy="819434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</a:rPr>
              <a:t>LCFC Research Programme in Child Health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78652" y="3415394"/>
            <a:ext cx="3056706" cy="1179556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PhD STUDY: NEONATAL  BODY COMPOSITION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study the relationship between maternal characteristics, neonatal characteristics and infant feeding choices and infant body composition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5862" y="3851461"/>
            <a:ext cx="902075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Clinical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862" y="4800457"/>
            <a:ext cx="1266693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Basic science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978652" y="4655068"/>
            <a:ext cx="3056706" cy="92382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PhD STUDY: HEALTH INEQUALITIES AND NEONATAL IMMUNOLOGY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influence of maternal and early life factors on neonatal immune function and epigenetics. </a:t>
            </a:r>
            <a:endParaRPr lang="en-GB" sz="1100" dirty="0">
              <a:solidFill>
                <a:srgbClr val="7030A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91408" y="500856"/>
            <a:ext cx="2116183" cy="155201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ED ATTENDANCES AND HOSPITAL ADMISSIONS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relationship between maternal and neonatal characteristics and early hospital care in the first year of life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78651" y="6381820"/>
            <a:ext cx="9764857" cy="39662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RAISING PARENT AND PUBLIC AWARENESS OF CHILD HEALTH CHALLENGES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5862" y="6381820"/>
            <a:ext cx="1261884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Public health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862" y="5743365"/>
            <a:ext cx="1201783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Qualitative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97289" y="5631227"/>
            <a:ext cx="3284939" cy="72591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030A0"/>
                </a:solidFill>
              </a:rPr>
              <a:t>PhD STUDY: BREASTFEEDING SUPPORT FOR LATE PRETERM INFANTS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role of healthcare professionals in provision of breastfeeding support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898BE5-D1C5-4323-A1D1-571C545C1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BF5BF6FC-4A79-491A-962C-7D49ED93EFE3}"/>
              </a:ext>
            </a:extLst>
          </p:cNvPr>
          <p:cNvSpPr/>
          <p:nvPr/>
        </p:nvSpPr>
        <p:spPr>
          <a:xfrm>
            <a:off x="8046720" y="5631227"/>
            <a:ext cx="3696788" cy="53773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PARENTAL INVOLVEMENT IN DECISION-MAKING AROUND LATE PRETERM AND EARLY TERM DELIVERY</a:t>
            </a:r>
            <a:endParaRPr lang="en-GB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C9C85FA-D97D-4E1D-877D-ED35F67E2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417985"/>
              </p:ext>
            </p:extLst>
          </p:nvPr>
        </p:nvGraphicFramePr>
        <p:xfrm>
          <a:off x="758112" y="915610"/>
          <a:ext cx="10675776" cy="4739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8171">
                  <a:extLst>
                    <a:ext uri="{9D8B030D-6E8A-4147-A177-3AD203B41FA5}">
                      <a16:colId xmlns:a16="http://schemas.microsoft.com/office/drawing/2014/main" val="2980236607"/>
                    </a:ext>
                  </a:extLst>
                </a:gridCol>
                <a:gridCol w="5904345">
                  <a:extLst>
                    <a:ext uri="{9D8B030D-6E8A-4147-A177-3AD203B41FA5}">
                      <a16:colId xmlns:a16="http://schemas.microsoft.com/office/drawing/2014/main" val="564629478"/>
                    </a:ext>
                  </a:extLst>
                </a:gridCol>
                <a:gridCol w="3363260">
                  <a:extLst>
                    <a:ext uri="{9D8B030D-6E8A-4147-A177-3AD203B41FA5}">
                      <a16:colId xmlns:a16="http://schemas.microsoft.com/office/drawing/2014/main" val="4243778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16.30 – 17.00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Arrival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8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17.00 – 17.05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Welcome and 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Elizabeth Draper, Head of Department of Population Health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81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17.05 – 17.15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Early birth and health challenges in Leicester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Elaine Boyle, LCFC Professor of Child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42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17.15 – 17.25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Parents’ perspectives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Nafeesah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Tutla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GB" sz="1400" b="1" kern="1200" dirty="0">
                          <a:solidFill>
                            <a:srgbClr val="7030A0"/>
                          </a:solidFill>
                          <a:effectLst/>
                        </a:rPr>
                        <a:t>Leicester Mammas and LLR Maternity &amp; Neonatal Voices Partnership</a:t>
                      </a:r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43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17.25 – 17.55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Should our baby be born early? What say do we have?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Frances Mielewczyk, Researcher, LCFC Research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08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Who supports breastfeeding for babies born a few weeks early?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Vimbai Mamombe, PhD Student and Research 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90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you feed your baby who arrives a little early – does it affect how they grow and develop?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Alice Kavati, Advanced Neonatal Nurse Practitioner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28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do mum’s health and baby’s early life experiences impact immunity?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Will Dodwell, Paediatrician in Training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2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17.55 – 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0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Drinks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7693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C74D950-BC54-4939-9D8A-753A6FCC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9212"/>
            <a:ext cx="10515600" cy="145619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8F45C7"/>
                </a:solidFill>
              </a:rPr>
              <a:t>Programme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EE7A3-868F-4833-9DB5-9D1644A56401}"/>
              </a:ext>
            </a:extLst>
          </p:cNvPr>
          <p:cNvSpPr txBox="1"/>
          <p:nvPr/>
        </p:nvSpPr>
        <p:spPr>
          <a:xfrm>
            <a:off x="758112" y="5728998"/>
            <a:ext cx="10675776" cy="646331"/>
          </a:xfrm>
          <a:prstGeom prst="rect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We are delighted to welcome representatives from ADAPT, Leicester Mammas and the Leicester, Leicestershire and Rutland Maternity and Neonatal Voices Partnership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8D1D1A-CC60-4C14-BC10-40D6E857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77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978652" y="2343322"/>
            <a:ext cx="9764857" cy="1357277"/>
          </a:xfrm>
          <a:prstGeom prst="rightArrow">
            <a:avLst/>
          </a:prstGeom>
          <a:solidFill>
            <a:srgbClr val="7030A0"/>
          </a:solidFill>
          <a:ln>
            <a:solidFill>
              <a:srgbClr val="8F4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1270" y="2839395"/>
            <a:ext cx="1180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</a:t>
            </a:r>
            <a:r>
              <a:rPr lang="en-GB" dirty="0" err="1">
                <a:solidFill>
                  <a:schemeClr val="bg1"/>
                </a:solidFill>
              </a:rPr>
              <a:t>Fetus</a:t>
            </a:r>
            <a:r>
              <a:rPr lang="en-GB" dirty="0">
                <a:solidFill>
                  <a:schemeClr val="bg1"/>
                </a:solidFill>
              </a:rPr>
              <a:t>                Neonate                Infant                Child                Adolescent                Adult                Parent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32934" y="1071917"/>
            <a:ext cx="2547254" cy="1581103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LATE PRETERM AND EARLY TERM BIRTH COHORT STUDY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collect high quality maternal, pregnancy, perinatal and neonatal data to inform the development of future research questions and provide a dataset for longitudinal research across the whole lifespan </a:t>
            </a:r>
            <a:endParaRPr lang="en-GB" sz="1200" b="1" dirty="0">
              <a:solidFill>
                <a:srgbClr val="7030A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480188" y="1984163"/>
            <a:ext cx="6570989" cy="640080"/>
          </a:xfrm>
          <a:prstGeom prst="rightArrow">
            <a:avLst/>
          </a:prstGeom>
          <a:solidFill>
            <a:srgbClr val="EAD5FF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25862" y="1608007"/>
            <a:ext cx="1313180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Epidemiology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-115682"/>
            <a:ext cx="12192000" cy="819434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7030A0"/>
                </a:solidFill>
              </a:rPr>
              <a:t>LCFC Research Programme in Child Health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78652" y="3415394"/>
            <a:ext cx="3056706" cy="1179556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PhD STUDY: NEONATAL  BODY COMPOSITION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study the relationship between maternal characteristics, neonatal characteristics and infant feeding choices and infant body composition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5862" y="3851461"/>
            <a:ext cx="902075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Clinical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862" y="4800457"/>
            <a:ext cx="1266693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Basic science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978652" y="4655068"/>
            <a:ext cx="3056706" cy="92382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PhD STUDY: HEALTH INEQUALITIES AND NEONATAL IMMUNOLOGY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influence of maternal and early life factors on neonatal immune function and epigenetics. </a:t>
            </a:r>
            <a:endParaRPr lang="en-GB" sz="1100" dirty="0">
              <a:solidFill>
                <a:srgbClr val="7030A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91408" y="500856"/>
            <a:ext cx="2116183" cy="1552011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ED ATTENDANCES AND HOSPITAL ADMISSIONS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relationship between maternal and neonatal characteristics and early hospital care in the first year of life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78651" y="6381820"/>
            <a:ext cx="9764857" cy="39662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RAISING PARENT AND PUBLIC AWARENESS OF CHILD HEALTH CHALLENGES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5862" y="6381820"/>
            <a:ext cx="1261884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Public health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406929" y="3833382"/>
            <a:ext cx="4220637" cy="356539"/>
          </a:xfrm>
          <a:prstGeom prst="roundRect">
            <a:avLst/>
          </a:prstGeom>
          <a:solidFill>
            <a:srgbClr val="CFA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RESPIRATORY HEALTH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862" y="5743365"/>
            <a:ext cx="1201783" cy="338554"/>
          </a:xfrm>
          <a:prstGeom prst="rect">
            <a:avLst/>
          </a:prstGeom>
          <a:noFill/>
          <a:ln>
            <a:solidFill>
              <a:srgbClr val="8F45C7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Qualitative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97289" y="5631227"/>
            <a:ext cx="3284939" cy="72591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030A0"/>
                </a:solidFill>
              </a:rPr>
              <a:t>PhD STUDY: BREASTFEEDING SUPPORT FOR LATE PRETERM INFANTS </a:t>
            </a:r>
          </a:p>
          <a:p>
            <a:pPr algn="ctr"/>
            <a:r>
              <a:rPr lang="en-GB" sz="1100" b="1" dirty="0">
                <a:solidFill>
                  <a:srgbClr val="7030A0"/>
                </a:solidFill>
              </a:rPr>
              <a:t>To explore the role of healthcare professionals in provision of breastfeeding support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FA66D49F-4559-4B91-86F0-A974A8F8EF96}"/>
              </a:ext>
            </a:extLst>
          </p:cNvPr>
          <p:cNvSpPr/>
          <p:nvPr/>
        </p:nvSpPr>
        <p:spPr>
          <a:xfrm>
            <a:off x="7437463" y="4245500"/>
            <a:ext cx="3190103" cy="356539"/>
          </a:xfrm>
          <a:prstGeom prst="roundRect">
            <a:avLst/>
          </a:prstGeom>
          <a:solidFill>
            <a:srgbClr val="CFA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CARDIOVASCULAR HEALTH</a:t>
            </a:r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69E7538F-D57D-407E-86FD-FE668CA0A2BB}"/>
              </a:ext>
            </a:extLst>
          </p:cNvPr>
          <p:cNvSpPr/>
          <p:nvPr/>
        </p:nvSpPr>
        <p:spPr>
          <a:xfrm>
            <a:off x="5561592" y="3429000"/>
            <a:ext cx="3190103" cy="356539"/>
          </a:xfrm>
          <a:prstGeom prst="roundRect">
            <a:avLst/>
          </a:prstGeom>
          <a:solidFill>
            <a:srgbClr val="CFA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GROWTH AND DEVELOPMENT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9216F4-3A77-47CD-B035-B3A5A13E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CD0254AD-C558-4349-A261-C4A35BFD458D}"/>
              </a:ext>
            </a:extLst>
          </p:cNvPr>
          <p:cNvSpPr/>
          <p:nvPr/>
        </p:nvSpPr>
        <p:spPr>
          <a:xfrm>
            <a:off x="8046720" y="5631227"/>
            <a:ext cx="3696788" cy="53773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7030A0"/>
                </a:solidFill>
              </a:rPr>
              <a:t>PARENTAL INVOLVEMENT IN DECISION-MAKING AROUND LATE PRETERM AND EARLY TERM DELIVERY</a:t>
            </a:r>
            <a:endParaRPr lang="en-GB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C9C85FA-D97D-4E1D-877D-ED35F67E2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17531"/>
              </p:ext>
            </p:extLst>
          </p:nvPr>
        </p:nvGraphicFramePr>
        <p:xfrm>
          <a:off x="758112" y="915610"/>
          <a:ext cx="10675776" cy="4739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8171">
                  <a:extLst>
                    <a:ext uri="{9D8B030D-6E8A-4147-A177-3AD203B41FA5}">
                      <a16:colId xmlns:a16="http://schemas.microsoft.com/office/drawing/2014/main" val="2980236607"/>
                    </a:ext>
                  </a:extLst>
                </a:gridCol>
                <a:gridCol w="5904345">
                  <a:extLst>
                    <a:ext uri="{9D8B030D-6E8A-4147-A177-3AD203B41FA5}">
                      <a16:colId xmlns:a16="http://schemas.microsoft.com/office/drawing/2014/main" val="564629478"/>
                    </a:ext>
                  </a:extLst>
                </a:gridCol>
                <a:gridCol w="3363260">
                  <a:extLst>
                    <a:ext uri="{9D8B030D-6E8A-4147-A177-3AD203B41FA5}">
                      <a16:colId xmlns:a16="http://schemas.microsoft.com/office/drawing/2014/main" val="4243778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16.30 – 17.00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Arrival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8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17.00 – 17.05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Welcome and 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Elizabeth Draper, Head of Department of Population Health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81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17.05 – 17.15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Early birth and health challenges in Leicester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Elaine Boyle, LCFC Professor of Child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42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17.15 – 17.25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Parents’ perspectives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Nafeesah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Tutla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GB" sz="1400" b="1" kern="1200" dirty="0">
                          <a:solidFill>
                            <a:srgbClr val="7030A0"/>
                          </a:solidFill>
                          <a:effectLst/>
                        </a:rPr>
                        <a:t>Leicester Mammas and LLR Maternity &amp; Neonatal Voices Partnership</a:t>
                      </a:r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43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17.25 – 17.55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Should our baby be born early? What say do we have?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Frances Mielewczyk, Researcher, LCFC Research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08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Who supports breastfeeding for babies born a few weeks early?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Vimbai Mamombe, PhD Student and Research 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90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you feed your baby who arrives a little early – does it affect how they grow and develop?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Alice Kavati, Advanced Neonatal Nurse Practitioner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28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do mum’s health and baby’s early life experiences impact immunity?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Will Dodwell, Paediatrician in Training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2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17.55 – 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0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Please join us for drinks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7693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C74D950-BC54-4939-9D8A-753A6FCC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9212"/>
            <a:ext cx="10515600" cy="145619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8F45C7"/>
                </a:solidFill>
              </a:rPr>
              <a:t>Programme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EE7A3-868F-4833-9DB5-9D1644A56401}"/>
              </a:ext>
            </a:extLst>
          </p:cNvPr>
          <p:cNvSpPr txBox="1"/>
          <p:nvPr/>
        </p:nvSpPr>
        <p:spPr>
          <a:xfrm>
            <a:off x="758112" y="5728998"/>
            <a:ext cx="10675776" cy="646331"/>
          </a:xfrm>
          <a:prstGeom prst="rect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We are delighted to welcome representatives from ADAPT, Leicester Mammas and the Leicester, Leicestershire and </a:t>
            </a:r>
            <a:r>
              <a:rPr lang="en-GB">
                <a:solidFill>
                  <a:srgbClr val="7030A0"/>
                </a:solidFill>
              </a:rPr>
              <a:t>Rutland Maternity </a:t>
            </a:r>
            <a:r>
              <a:rPr lang="en-GB" dirty="0">
                <a:solidFill>
                  <a:srgbClr val="7030A0"/>
                </a:solidFill>
              </a:rPr>
              <a:t>and Neonatal Voices Partnership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A25C7-FC7A-4950-9481-F1CDE11A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30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EF8162-C359-45D9-AF6D-09DFD453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0"/>
            <a:ext cx="12192000" cy="95707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B0F0B6-BE08-474D-8C1D-9BF7DB289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21" y="2183860"/>
            <a:ext cx="3852153" cy="2490281"/>
          </a:xfrm>
          <a:ln>
            <a:noFill/>
            <a:prstDash val="lgDash"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b="1" dirty="0">
                <a:solidFill>
                  <a:srgbClr val="9E5E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our baby be born early? </a:t>
            </a:r>
          </a:p>
          <a:p>
            <a:pPr marL="0" indent="0" algn="ctr">
              <a:spcBef>
                <a:spcPts val="1800"/>
              </a:spcBef>
              <a:buNone/>
            </a:pPr>
            <a:endParaRPr lang="en-GB" sz="2800" b="1" dirty="0">
              <a:solidFill>
                <a:srgbClr val="9E5E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GB" sz="2800" b="1" dirty="0">
                <a:solidFill>
                  <a:srgbClr val="9E5E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say do we have?</a:t>
            </a:r>
            <a:endParaRPr lang="en-GB" sz="2800" dirty="0">
              <a:solidFill>
                <a:srgbClr val="9E5EC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99916-6863-4B5D-99D4-AA2118A2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96" y="954378"/>
            <a:ext cx="8180972" cy="591162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BDDBC43-EBE0-4082-8712-AEC7C06C4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F691B-AF46-499F-BFC7-65CFEB7A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225" y="3179042"/>
            <a:ext cx="499915" cy="499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022976-41B3-463D-8F95-0DE206FEA22C}"/>
              </a:ext>
            </a:extLst>
          </p:cNvPr>
          <p:cNvSpPr txBox="1"/>
          <p:nvPr/>
        </p:nvSpPr>
        <p:spPr>
          <a:xfrm>
            <a:off x="135537" y="5313184"/>
            <a:ext cx="3794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Frances J Mielewczyk</a:t>
            </a:r>
          </a:p>
        </p:txBody>
      </p:sp>
    </p:spTree>
    <p:extLst>
      <p:ext uri="{BB962C8B-B14F-4D97-AF65-F5344CB8AC3E}">
        <p14:creationId xmlns:p14="http://schemas.microsoft.com/office/powerpoint/2010/main" val="3032231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DAE9-6DE9-41B0-883E-D5B224E2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babies born 2-6 weeks early?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11">
            <a:extLst>
              <a:ext uri="{FF2B5EF4-FFF2-40B4-BE49-F238E27FC236}">
                <a16:creationId xmlns:a16="http://schemas.microsoft.com/office/drawing/2014/main" id="{7751567F-C420-43B8-B4DA-19A02A5A62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4822FD9-9F6E-4B76-A43E-26FA4D0A8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40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C955-2C57-4156-B5E4-41692D3A0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 is the decision made?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E0336-C09B-42E7-BD47-C7CC21888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  <p:pic>
        <p:nvPicPr>
          <p:cNvPr id="18" name="Content Placeholder 5" descr="Pregnant lady with solid fill">
            <a:extLst>
              <a:ext uri="{FF2B5EF4-FFF2-40B4-BE49-F238E27FC236}">
                <a16:creationId xmlns:a16="http://schemas.microsoft.com/office/drawing/2014/main" id="{D96BB0C9-D317-452C-889D-95CDD5A2E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2925" y="3677962"/>
            <a:ext cx="2042352" cy="2042352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DE7C39-B48C-4542-B7C2-D2A15F9A9676}"/>
              </a:ext>
            </a:extLst>
          </p:cNvPr>
          <p:cNvSpPr/>
          <p:nvPr/>
        </p:nvSpPr>
        <p:spPr>
          <a:xfrm>
            <a:off x="3457184" y="1946493"/>
            <a:ext cx="5273457" cy="1162050"/>
          </a:xfrm>
          <a:prstGeom prst="roundRect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8DB34B-E40A-49F5-9C75-A48338743D8E}"/>
              </a:ext>
            </a:extLst>
          </p:cNvPr>
          <p:cNvSpPr txBox="1"/>
          <p:nvPr/>
        </p:nvSpPr>
        <p:spPr>
          <a:xfrm>
            <a:off x="3248026" y="2091846"/>
            <a:ext cx="5705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Obstetrician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responsible for the final decision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D48F4E1-6D44-4484-86B0-276E97F3CA36}"/>
              </a:ext>
            </a:extLst>
          </p:cNvPr>
          <p:cNvSpPr/>
          <p:nvPr/>
        </p:nvSpPr>
        <p:spPr>
          <a:xfrm>
            <a:off x="914399" y="4159815"/>
            <a:ext cx="3843339" cy="1071191"/>
          </a:xfrm>
          <a:prstGeom prst="roundRect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462B5-EACF-4F18-AF8D-4B48450AFDEC}"/>
              </a:ext>
            </a:extLst>
          </p:cNvPr>
          <p:cNvSpPr txBox="1"/>
          <p:nvPr/>
        </p:nvSpPr>
        <p:spPr>
          <a:xfrm>
            <a:off x="990599" y="4283640"/>
            <a:ext cx="3705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Midwife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involved in discussions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908BF1-9A47-460E-9FB6-8DF3C75729B2}"/>
              </a:ext>
            </a:extLst>
          </p:cNvPr>
          <p:cNvSpPr/>
          <p:nvPr/>
        </p:nvSpPr>
        <p:spPr>
          <a:xfrm>
            <a:off x="7639049" y="4046586"/>
            <a:ext cx="3843339" cy="1228904"/>
          </a:xfrm>
          <a:prstGeom prst="roundRect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B8E7D-183A-4820-8C91-0D19390DAC97}"/>
              </a:ext>
            </a:extLst>
          </p:cNvPr>
          <p:cNvSpPr txBox="1"/>
          <p:nvPr/>
        </p:nvSpPr>
        <p:spPr>
          <a:xfrm>
            <a:off x="7705724" y="4064565"/>
            <a:ext cx="3733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much </a:t>
            </a: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/should they have?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C87E5C-F0FF-41ED-A479-D64A48F35BF0}"/>
              </a:ext>
            </a:extLst>
          </p:cNvPr>
          <p:cNvCxnSpPr>
            <a:cxnSpLocks/>
          </p:cNvCxnSpPr>
          <p:nvPr/>
        </p:nvCxnSpPr>
        <p:spPr>
          <a:xfrm>
            <a:off x="6086475" y="3178741"/>
            <a:ext cx="0" cy="47624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B0173BA-AB8C-4CF3-8E91-29360F32EEC5}"/>
              </a:ext>
            </a:extLst>
          </p:cNvPr>
          <p:cNvCxnSpPr>
            <a:cxnSpLocks/>
          </p:cNvCxnSpPr>
          <p:nvPr/>
        </p:nvCxnSpPr>
        <p:spPr>
          <a:xfrm>
            <a:off x="4922421" y="4688452"/>
            <a:ext cx="868779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271C9C-4BB4-4A7C-997C-35B856274E38}"/>
              </a:ext>
            </a:extLst>
          </p:cNvPr>
          <p:cNvCxnSpPr>
            <a:cxnSpLocks/>
          </p:cNvCxnSpPr>
          <p:nvPr/>
        </p:nvCxnSpPr>
        <p:spPr>
          <a:xfrm rot="10800000">
            <a:off x="6598820" y="4688452"/>
            <a:ext cx="868779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64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C8F5-C389-4B3E-92CD-FA4B158E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do parents want?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D3999203-2BA8-498C-AF13-8E1CB4D8BC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444" y="1265129"/>
          <a:ext cx="11123113" cy="491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0F9A7D1-5445-4381-A956-4B509A9C4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9468" y="657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7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9C2D-260F-4072-9900-6910D5E06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need to know?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AD6C1-7C71-4561-8B03-EE9B60969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4F5D9F8-0A9D-4D3B-9A74-6C9504BDEB3F}"/>
              </a:ext>
            </a:extLst>
          </p:cNvPr>
          <p:cNvGraphicFramePr/>
          <p:nvPr/>
        </p:nvGraphicFramePr>
        <p:xfrm>
          <a:off x="1029918" y="1564593"/>
          <a:ext cx="10080668" cy="5053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7058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BFBF-F490-4BB4-8299-48FED62F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we try to find out?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A6447-E021-4995-A66D-2FF3F830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3256" y="0"/>
            <a:ext cx="804742" cy="80474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2F7286B-BCB6-4E62-9087-F4511D5EA76B}"/>
              </a:ext>
            </a:extLst>
          </p:cNvPr>
          <p:cNvGraphicFramePr/>
          <p:nvPr/>
        </p:nvGraphicFramePr>
        <p:xfrm>
          <a:off x="1902293" y="1334558"/>
          <a:ext cx="83874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208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DAE9-6DE9-41B0-883E-D5B224E2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hope to achieve?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11">
            <a:extLst>
              <a:ext uri="{FF2B5EF4-FFF2-40B4-BE49-F238E27FC236}">
                <a16:creationId xmlns:a16="http://schemas.microsoft.com/office/drawing/2014/main" id="{7751567F-C420-43B8-B4DA-19A02A5A62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4822FD9-9F6E-4B76-A43E-26FA4D0A8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46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9858-54FF-469D-8549-4D34D6E0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to take part?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FB7FA2-9AC6-4586-BCD9-3A5BD91A85A3}"/>
              </a:ext>
            </a:extLst>
          </p:cNvPr>
          <p:cNvGrpSpPr/>
          <p:nvPr/>
        </p:nvGrpSpPr>
        <p:grpSpPr>
          <a:xfrm>
            <a:off x="6004957" y="1832533"/>
            <a:ext cx="4641091" cy="3428091"/>
            <a:chOff x="0" y="1047399"/>
            <a:chExt cx="3479690" cy="321551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775E0F-C542-4B35-BE96-886B43120F03}"/>
                </a:ext>
              </a:extLst>
            </p:cNvPr>
            <p:cNvSpPr/>
            <p:nvPr/>
          </p:nvSpPr>
          <p:spPr>
            <a:xfrm>
              <a:off x="0" y="1047399"/>
              <a:ext cx="3479690" cy="3215519"/>
            </a:xfrm>
            <a:prstGeom prst="ellipse">
              <a:avLst/>
            </a:prstGeom>
            <a:solidFill>
              <a:srgbClr val="9E5ECE"/>
            </a:solidFill>
            <a:ln>
              <a:solidFill>
                <a:srgbClr val="9E5EC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685A3AD8-2A01-4BE2-9CB1-98061D2AC676}"/>
                </a:ext>
              </a:extLst>
            </p:cNvPr>
            <p:cNvSpPr txBox="1"/>
            <p:nvPr/>
          </p:nvSpPr>
          <p:spPr>
            <a:xfrm>
              <a:off x="263400" y="1518301"/>
              <a:ext cx="2934862" cy="22737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Please get in touch: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fjm13@le.ac.uk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(0116) 252 5468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76C2E73-4D89-4C8D-B4EC-0B6CEC822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048" y="1825625"/>
            <a:ext cx="3372555" cy="714375"/>
          </a:xfrm>
          <a:prstGeom prst="ellipse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rgbClr val="7030A0"/>
                </a:solidFill>
              </a:rPr>
              <a:t>Parents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D951380-0C51-48A2-A97C-F6CFED3B09ED}"/>
              </a:ext>
            </a:extLst>
          </p:cNvPr>
          <p:cNvSpPr txBox="1">
            <a:spLocks/>
          </p:cNvSpPr>
          <p:nvPr/>
        </p:nvSpPr>
        <p:spPr>
          <a:xfrm>
            <a:off x="1746956" y="3194404"/>
            <a:ext cx="3372555" cy="714375"/>
          </a:xfrm>
          <a:prstGeom prst="ellipse">
            <a:avLst/>
          </a:prstGeom>
          <a:solidFill>
            <a:srgbClr val="E3D5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Obstetricians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992287CF-BF0B-46F8-87AF-7F032A4B0CF5}"/>
              </a:ext>
            </a:extLst>
          </p:cNvPr>
          <p:cNvSpPr txBox="1">
            <a:spLocks/>
          </p:cNvSpPr>
          <p:nvPr/>
        </p:nvSpPr>
        <p:spPr>
          <a:xfrm>
            <a:off x="1775879" y="4563183"/>
            <a:ext cx="3376800" cy="714375"/>
          </a:xfrm>
          <a:prstGeom prst="ellipse">
            <a:avLst/>
          </a:prstGeom>
          <a:solidFill>
            <a:srgbClr val="E3D5FF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Midwives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B74BA2-FDC1-49A0-8C68-C60D3E574FC8}"/>
              </a:ext>
            </a:extLst>
          </p:cNvPr>
          <p:cNvGrpSpPr/>
          <p:nvPr/>
        </p:nvGrpSpPr>
        <p:grpSpPr>
          <a:xfrm>
            <a:off x="4688713" y="5839172"/>
            <a:ext cx="2814575" cy="718214"/>
            <a:chOff x="5053781" y="6115664"/>
            <a:chExt cx="2084438" cy="59976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3D6578-3797-495A-BFA1-D5BADA4FBC24}"/>
                </a:ext>
              </a:extLst>
            </p:cNvPr>
            <p:cNvSpPr/>
            <p:nvPr/>
          </p:nvSpPr>
          <p:spPr>
            <a:xfrm>
              <a:off x="5053781" y="6115664"/>
              <a:ext cx="2084438" cy="599768"/>
            </a:xfrm>
            <a:prstGeom prst="ellipse">
              <a:avLst/>
            </a:prstGeom>
            <a:solidFill>
              <a:srgbClr val="FF99CC"/>
            </a:solidFill>
            <a:ln>
              <a:solidFill>
                <a:srgbClr val="7030A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6AEBAF-3AC5-4EEA-8B32-2EA191230A82}"/>
                </a:ext>
              </a:extLst>
            </p:cNvPr>
            <p:cNvSpPr txBox="1"/>
            <p:nvPr/>
          </p:nvSpPr>
          <p:spPr>
            <a:xfrm>
              <a:off x="5053781" y="6185705"/>
              <a:ext cx="2084438" cy="436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Thank you 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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9480541-B9C4-48C5-85C9-5C212861B46E}"/>
              </a:ext>
            </a:extLst>
          </p:cNvPr>
          <p:cNvSpPr/>
          <p:nvPr/>
        </p:nvSpPr>
        <p:spPr>
          <a:xfrm rot="19859122" flipV="1">
            <a:off x="5104775" y="4469880"/>
            <a:ext cx="1152000" cy="180000"/>
          </a:xfrm>
          <a:prstGeom prst="rightArrow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1A9A7692-F1A6-448C-8EFC-687F16235930}"/>
              </a:ext>
            </a:extLst>
          </p:cNvPr>
          <p:cNvSpPr/>
          <p:nvPr/>
        </p:nvSpPr>
        <p:spPr>
          <a:xfrm rot="1740878">
            <a:off x="5167958" y="2415359"/>
            <a:ext cx="1080000" cy="180000"/>
          </a:xfrm>
          <a:prstGeom prst="rightArrow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9F5FCCE-42E5-4259-8862-020151BE95F9}"/>
              </a:ext>
            </a:extLst>
          </p:cNvPr>
          <p:cNvSpPr/>
          <p:nvPr/>
        </p:nvSpPr>
        <p:spPr>
          <a:xfrm>
            <a:off x="5174948" y="3469686"/>
            <a:ext cx="792000" cy="180000"/>
          </a:xfrm>
          <a:prstGeom prst="rightArrow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D58C40-5547-4977-B6AB-E88E6A56E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6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83DD6-9F22-4444-9789-22FA3913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4"/>
            <a:ext cx="12192000" cy="957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B9DD3-85A7-4FF6-B2F4-A2B9F9F1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96" y="954378"/>
            <a:ext cx="8180972" cy="591162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CA73E1-CD4E-49BB-9BAA-54F64FC31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780" y="1859016"/>
            <a:ext cx="3932237" cy="2285146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rgbClr val="7030A0"/>
                </a:solidFill>
              </a:rPr>
              <a:t>Early birth and health challenges in Leicester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A9F7E-35B1-467A-8152-17C255FFF6A5}"/>
              </a:ext>
            </a:extLst>
          </p:cNvPr>
          <p:cNvSpPr txBox="1"/>
          <p:nvPr/>
        </p:nvSpPr>
        <p:spPr>
          <a:xfrm>
            <a:off x="384313" y="5247861"/>
            <a:ext cx="271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Elaine M Boyle</a:t>
            </a:r>
          </a:p>
        </p:txBody>
      </p:sp>
    </p:spTree>
    <p:extLst>
      <p:ext uri="{BB962C8B-B14F-4D97-AF65-F5344CB8AC3E}">
        <p14:creationId xmlns:p14="http://schemas.microsoft.com/office/powerpoint/2010/main" val="3218680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C9C85FA-D97D-4E1D-877D-ED35F67E2288}"/>
              </a:ext>
            </a:extLst>
          </p:cNvPr>
          <p:cNvGraphicFramePr>
            <a:graphicFrameLocks noGrp="1"/>
          </p:cNvGraphicFramePr>
          <p:nvPr/>
        </p:nvGraphicFramePr>
        <p:xfrm>
          <a:off x="758112" y="915610"/>
          <a:ext cx="10675776" cy="4739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8171">
                  <a:extLst>
                    <a:ext uri="{9D8B030D-6E8A-4147-A177-3AD203B41FA5}">
                      <a16:colId xmlns:a16="http://schemas.microsoft.com/office/drawing/2014/main" val="2980236607"/>
                    </a:ext>
                  </a:extLst>
                </a:gridCol>
                <a:gridCol w="5904345">
                  <a:extLst>
                    <a:ext uri="{9D8B030D-6E8A-4147-A177-3AD203B41FA5}">
                      <a16:colId xmlns:a16="http://schemas.microsoft.com/office/drawing/2014/main" val="564629478"/>
                    </a:ext>
                  </a:extLst>
                </a:gridCol>
                <a:gridCol w="3363260">
                  <a:extLst>
                    <a:ext uri="{9D8B030D-6E8A-4147-A177-3AD203B41FA5}">
                      <a16:colId xmlns:a16="http://schemas.microsoft.com/office/drawing/2014/main" val="4243778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16.30 – 17.00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Arrival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8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17.00 – 17.05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Welcome and 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Elizabeth Draper, Head of Department of Population Health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81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17.05 – 17.15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Early birth and health challenges in Leicester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Elaine Boyle, LCFC Professor of Child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42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17.15 – 17.25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Parents’ perspectives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Nafeesah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Tutla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GB" sz="1400" b="1" kern="1200" dirty="0">
                          <a:solidFill>
                            <a:srgbClr val="7030A0"/>
                          </a:solidFill>
                          <a:effectLst/>
                        </a:rPr>
                        <a:t>Leicester Mammas and LLR Maternity &amp; Neonatal Voices Partnership</a:t>
                      </a:r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43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17.25 – 17.55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Should our baby be born early? What say do we have?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Frances Mielewczyk, Researcher, LCFC Research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08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Who supports breastfeeding for babies born a few weeks early?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Vimbai Mamombe, PhD Student and Research 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90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you feed your baby who arrives a little early – does it affect how they grow and develop?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Alice Kavati, Advanced Neonatal Nurse Practitioner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28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do mum’s health and baby’s early life experiences impact immunity?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Will Dodwell, Paediatrician in Training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2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17.55 – 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0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Please join us for drinks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7693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C74D950-BC54-4939-9D8A-753A6FCC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9212"/>
            <a:ext cx="10515600" cy="145619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8F45C7"/>
                </a:solidFill>
              </a:rPr>
              <a:t>Programme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EE7A3-868F-4833-9DB5-9D1644A56401}"/>
              </a:ext>
            </a:extLst>
          </p:cNvPr>
          <p:cNvSpPr txBox="1"/>
          <p:nvPr/>
        </p:nvSpPr>
        <p:spPr>
          <a:xfrm>
            <a:off x="758112" y="5728998"/>
            <a:ext cx="10675776" cy="646331"/>
          </a:xfrm>
          <a:prstGeom prst="rect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We are delighted to welcome representatives from ADAPT, Leicester Mammas and the Leicester, Leicestershire and </a:t>
            </a:r>
            <a:r>
              <a:rPr lang="en-GB">
                <a:solidFill>
                  <a:srgbClr val="7030A0"/>
                </a:solidFill>
              </a:rPr>
              <a:t>Rutland Maternity </a:t>
            </a:r>
            <a:r>
              <a:rPr lang="en-GB" dirty="0">
                <a:solidFill>
                  <a:srgbClr val="7030A0"/>
                </a:solidFill>
              </a:rPr>
              <a:t>and Neonatal Voices Partnership </a:t>
            </a:r>
          </a:p>
        </p:txBody>
      </p:sp>
    </p:spTree>
    <p:extLst>
      <p:ext uri="{BB962C8B-B14F-4D97-AF65-F5344CB8AC3E}">
        <p14:creationId xmlns:p14="http://schemas.microsoft.com/office/powerpoint/2010/main" val="2598683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18A272-AA7C-4F6B-863F-C0FF14322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59" y="3728299"/>
            <a:ext cx="2192023" cy="23365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67B615-CDD3-4E66-8C55-E27B255D7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144"/>
            <a:ext cx="12192000" cy="9570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3B55E2-1F18-44D6-8594-E62A8C62E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045" y="946405"/>
            <a:ext cx="8180972" cy="5911621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E0B912-5C42-46E2-B8AF-CD67F9EA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4" y="1825625"/>
            <a:ext cx="36872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i="0" dirty="0">
                <a:solidFill>
                  <a:srgbClr val="9E5EC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supports breastfeeding for babies born a few weeks early?</a:t>
            </a:r>
          </a:p>
          <a:p>
            <a:pPr marL="0" indent="0">
              <a:buNone/>
            </a:pPr>
            <a:endParaRPr lang="en-GB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>
              <a:solidFill>
                <a:srgbClr val="9E5E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B4021-AC36-4E6F-A314-8889DBCF8B7F}"/>
              </a:ext>
            </a:extLst>
          </p:cNvPr>
          <p:cNvSpPr txBox="1"/>
          <p:nvPr/>
        </p:nvSpPr>
        <p:spPr>
          <a:xfrm>
            <a:off x="188779" y="6064850"/>
            <a:ext cx="3618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Vimbai L Mamombe</a:t>
            </a:r>
          </a:p>
        </p:txBody>
      </p:sp>
    </p:spTree>
    <p:extLst>
      <p:ext uri="{BB962C8B-B14F-4D97-AF65-F5344CB8AC3E}">
        <p14:creationId xmlns:p14="http://schemas.microsoft.com/office/powerpoint/2010/main" val="4236491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2C0F4C31-FB8A-4AD9-9D9C-CE2D3A815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754" y="400388"/>
            <a:ext cx="6254750" cy="812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Why this subject?</a:t>
            </a:r>
            <a:endParaRPr lang="en-GB" sz="40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0FA4B-7434-4748-B13D-266913D44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A5101-19A2-4C78-ABB0-49214680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A51D5E-F64D-4629-B876-8327B4B67B57}"/>
              </a:ext>
            </a:extLst>
          </p:cNvPr>
          <p:cNvGrpSpPr/>
          <p:nvPr/>
        </p:nvGrpSpPr>
        <p:grpSpPr>
          <a:xfrm>
            <a:off x="157040" y="1651813"/>
            <a:ext cx="7071610" cy="4805799"/>
            <a:chOff x="179881" y="2102901"/>
            <a:chExt cx="7071610" cy="4334902"/>
          </a:xfrm>
        </p:grpSpPr>
        <p:graphicFrame>
          <p:nvGraphicFramePr>
            <p:cNvPr id="10" name="Content Placeholder 11">
              <a:extLst>
                <a:ext uri="{FF2B5EF4-FFF2-40B4-BE49-F238E27FC236}">
                  <a16:creationId xmlns:a16="http://schemas.microsoft.com/office/drawing/2014/main" id="{65C0CE9A-2605-4D72-9856-930D1BF9ECF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79881" y="2102901"/>
            <a:ext cx="7071610" cy="23198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12" name="Content Placeholder 11">
              <a:extLst>
                <a:ext uri="{FF2B5EF4-FFF2-40B4-BE49-F238E27FC236}">
                  <a16:creationId xmlns:a16="http://schemas.microsoft.com/office/drawing/2014/main" id="{C695E9AF-3FF5-40C4-B77F-C271E526621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79881" y="4565976"/>
            <a:ext cx="7071610" cy="1871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43296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1281CB8-076E-41F3-A06B-4DD4BBC8A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3" r="7610"/>
          <a:stretch/>
        </p:blipFill>
        <p:spPr bwMode="auto">
          <a:xfrm>
            <a:off x="7010399" y="1584683"/>
            <a:ext cx="4657886" cy="4550786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39AE26-820B-4BB9-AE7C-D17E9D41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7030A0"/>
                </a:solidFill>
              </a:rPr>
              <a:t>Breastfeeding is regarded as the best source of nutrition for babies</a:t>
            </a:r>
            <a:br>
              <a:rPr lang="en-US" sz="4400" b="1" dirty="0">
                <a:solidFill>
                  <a:srgbClr val="7030A0"/>
                </a:solidFill>
              </a:rPr>
            </a:br>
            <a:endParaRPr lang="en-GB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7072AF-40C3-4590-BBEC-95DAC703E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F99B8E-599C-4A00-8C7A-5EBEE3E76116}"/>
              </a:ext>
            </a:extLst>
          </p:cNvPr>
          <p:cNvGrpSpPr/>
          <p:nvPr/>
        </p:nvGrpSpPr>
        <p:grpSpPr>
          <a:xfrm>
            <a:off x="523715" y="2033743"/>
            <a:ext cx="6235432" cy="4101726"/>
            <a:chOff x="179881" y="1715670"/>
            <a:chExt cx="7071610" cy="3997040"/>
          </a:xfrm>
        </p:grpSpPr>
        <p:graphicFrame>
          <p:nvGraphicFramePr>
            <p:cNvPr id="7" name="Content Placeholder 11">
              <a:extLst>
                <a:ext uri="{FF2B5EF4-FFF2-40B4-BE49-F238E27FC236}">
                  <a16:creationId xmlns:a16="http://schemas.microsoft.com/office/drawing/2014/main" id="{94920607-CDF1-4445-8946-47C6E749762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79881" y="1715670"/>
            <a:ext cx="7071610" cy="22603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8" name="Content Placeholder 11">
              <a:extLst>
                <a:ext uri="{FF2B5EF4-FFF2-40B4-BE49-F238E27FC236}">
                  <a16:creationId xmlns:a16="http://schemas.microsoft.com/office/drawing/2014/main" id="{883692B9-1ADE-4E8A-8A13-EA10EFE2A9D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79881" y="4080969"/>
            <a:ext cx="7071610" cy="16317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82543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4F79-75AD-40CA-B3C3-701E46150E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9764" y="447219"/>
            <a:ext cx="6250761" cy="719138"/>
          </a:xfrm>
        </p:spPr>
        <p:txBody>
          <a:bodyPr anchor="ctr">
            <a:normAutofit fontScale="90000"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About the Late preterm babies</a:t>
            </a:r>
            <a:endParaRPr lang="en-GB" sz="4000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E8E15-7ACD-45EB-9284-50B55D04B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741" y="1797862"/>
            <a:ext cx="4397433" cy="1971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D82CA-97C1-436C-B075-31FB9AC4B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271" y="4074166"/>
            <a:ext cx="3598222" cy="2518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478584-66A0-4071-A399-0A268E319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46F2F3-F3CF-4E86-92B2-54D1CFC8B25A}"/>
              </a:ext>
            </a:extLst>
          </p:cNvPr>
          <p:cNvGrpSpPr/>
          <p:nvPr/>
        </p:nvGrpSpPr>
        <p:grpSpPr>
          <a:xfrm>
            <a:off x="121826" y="1487413"/>
            <a:ext cx="6583774" cy="4101726"/>
            <a:chOff x="179881" y="1715670"/>
            <a:chExt cx="7071610" cy="3997040"/>
          </a:xfrm>
        </p:grpSpPr>
        <p:graphicFrame>
          <p:nvGraphicFramePr>
            <p:cNvPr id="8" name="Content Placeholder 11">
              <a:extLst>
                <a:ext uri="{FF2B5EF4-FFF2-40B4-BE49-F238E27FC236}">
                  <a16:creationId xmlns:a16="http://schemas.microsoft.com/office/drawing/2014/main" id="{059B1C93-C100-44AE-885E-D4F3AD1EC16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79881" y="1715670"/>
            <a:ext cx="7071610" cy="22603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9" name="Content Placeholder 11">
              <a:extLst>
                <a:ext uri="{FF2B5EF4-FFF2-40B4-BE49-F238E27FC236}">
                  <a16:creationId xmlns:a16="http://schemas.microsoft.com/office/drawing/2014/main" id="{C9281651-DA9B-4E8A-884D-E20E3890BB1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79881" y="4080969"/>
            <a:ext cx="7071610" cy="16317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4AC3B2E-5E5D-4523-805F-3A0BF535CE4E}"/>
              </a:ext>
            </a:extLst>
          </p:cNvPr>
          <p:cNvSpPr txBox="1"/>
          <p:nvPr/>
        </p:nvSpPr>
        <p:spPr>
          <a:xfrm>
            <a:off x="254002" y="6077411"/>
            <a:ext cx="6939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 dirty="0"/>
              <a:t>“Breastfeeding” for this research refers to the feeding of late preterm babies with mother’s own milk during initial hospital stay after birth</a:t>
            </a:r>
          </a:p>
        </p:txBody>
      </p:sp>
    </p:spTree>
    <p:extLst>
      <p:ext uri="{BB962C8B-B14F-4D97-AF65-F5344CB8AC3E}">
        <p14:creationId xmlns:p14="http://schemas.microsoft.com/office/powerpoint/2010/main" val="1200863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E181-3D25-41CE-B7AE-DCC87DE086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9625" y="0"/>
            <a:ext cx="10508105" cy="13271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Late preterm </a:t>
            </a:r>
            <a:r>
              <a:rPr lang="en-US" sz="4000" b="1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compared to </a:t>
            </a:r>
            <a:r>
              <a:rPr lang="en-US" sz="4000" b="1" dirty="0">
                <a:solidFill>
                  <a:srgbClr val="7030A0"/>
                </a:solidFill>
              </a:rPr>
              <a:t>term births </a:t>
            </a:r>
            <a:endParaRPr lang="en-US" sz="4000" b="1" kern="1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CE86C2-FB16-4791-A634-7F87CFACD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22126A7-EDBF-456D-9CC0-5182A6C0871A}"/>
              </a:ext>
            </a:extLst>
          </p:cNvPr>
          <p:cNvGrpSpPr/>
          <p:nvPr/>
        </p:nvGrpSpPr>
        <p:grpSpPr>
          <a:xfrm>
            <a:off x="647519" y="1461513"/>
            <a:ext cx="3893145" cy="4647108"/>
            <a:chOff x="820912" y="1555032"/>
            <a:chExt cx="3893145" cy="46471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14B424-A780-4586-A6C1-3306F458EA2B}"/>
                </a:ext>
              </a:extLst>
            </p:cNvPr>
            <p:cNvGrpSpPr/>
            <p:nvPr/>
          </p:nvGrpSpPr>
          <p:grpSpPr>
            <a:xfrm>
              <a:off x="2175049" y="2232101"/>
              <a:ext cx="2539008" cy="1378197"/>
              <a:chOff x="1355724" y="1354349"/>
              <a:chExt cx="2539008" cy="169351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15A5057-173B-408B-AF73-9A6F64FB19D2}"/>
                  </a:ext>
                </a:extLst>
              </p:cNvPr>
              <p:cNvSpPr/>
              <p:nvPr/>
            </p:nvSpPr>
            <p:spPr>
              <a:xfrm>
                <a:off x="1355724" y="1354349"/>
                <a:ext cx="2539007" cy="1693518"/>
              </a:xfrm>
              <a:prstGeom prst="rect">
                <a:avLst/>
              </a:prstGeom>
              <a:solidFill>
                <a:srgbClr val="E3D5FF">
                  <a:alpha val="90000"/>
                </a:srgbClr>
              </a:solidFill>
              <a:ln>
                <a:solidFill>
                  <a:srgbClr val="7030A0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C7A3176-6AA0-4DD1-843B-9ACCF944256F}"/>
                  </a:ext>
                </a:extLst>
              </p:cNvPr>
              <p:cNvSpPr txBox="1"/>
              <p:nvPr/>
            </p:nvSpPr>
            <p:spPr>
              <a:xfrm>
                <a:off x="1761966" y="1354349"/>
                <a:ext cx="2132766" cy="16935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9352" rIns="149352" bIns="149352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100" kern="1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Younger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81D6BC-1D17-4B5E-B640-A9044A052958}"/>
                </a:ext>
              </a:extLst>
            </p:cNvPr>
            <p:cNvGrpSpPr/>
            <p:nvPr/>
          </p:nvGrpSpPr>
          <p:grpSpPr>
            <a:xfrm>
              <a:off x="2175046" y="3475585"/>
              <a:ext cx="2539008" cy="1386570"/>
              <a:chOff x="1355724" y="3047867"/>
              <a:chExt cx="2539008" cy="169351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80E9152-528D-4043-ACC2-3E5B146F2268}"/>
                  </a:ext>
                </a:extLst>
              </p:cNvPr>
              <p:cNvSpPr/>
              <p:nvPr/>
            </p:nvSpPr>
            <p:spPr>
              <a:xfrm>
                <a:off x="1355724" y="3047867"/>
                <a:ext cx="2539007" cy="1693518"/>
              </a:xfrm>
              <a:prstGeom prst="rect">
                <a:avLst/>
              </a:prstGeom>
              <a:solidFill>
                <a:srgbClr val="E3D5FF">
                  <a:alpha val="90000"/>
                </a:srgbClr>
              </a:solidFill>
              <a:ln>
                <a:solidFill>
                  <a:srgbClr val="7030A0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C015FD-30A8-4D21-B133-CF9428CADC8F}"/>
                  </a:ext>
                </a:extLst>
              </p:cNvPr>
              <p:cNvSpPr txBox="1"/>
              <p:nvPr/>
            </p:nvSpPr>
            <p:spPr>
              <a:xfrm>
                <a:off x="1761966" y="3047867"/>
                <a:ext cx="2132766" cy="16935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9352" rIns="149352" bIns="149352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100" kern="1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non-white ethnic groups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7EE4E6-85AA-4B41-82BE-34B46329D26E}"/>
                </a:ext>
              </a:extLst>
            </p:cNvPr>
            <p:cNvGrpSpPr/>
            <p:nvPr/>
          </p:nvGrpSpPr>
          <p:grpSpPr>
            <a:xfrm>
              <a:off x="820912" y="1555032"/>
              <a:ext cx="1692671" cy="1692671"/>
              <a:chOff x="1587" y="677280"/>
              <a:chExt cx="1692671" cy="169267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69AC47A-0827-45F0-AE80-E04A7D692CC7}"/>
                  </a:ext>
                </a:extLst>
              </p:cNvPr>
              <p:cNvSpPr/>
              <p:nvPr/>
            </p:nvSpPr>
            <p:spPr>
              <a:xfrm>
                <a:off x="1587" y="677280"/>
                <a:ext cx="1692671" cy="1692671"/>
              </a:xfrm>
              <a:prstGeom prst="ellipse">
                <a:avLst/>
              </a:prstGeom>
              <a:solidFill>
                <a:srgbClr val="9E5ECE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Oval 8">
                <a:extLst>
                  <a:ext uri="{FF2B5EF4-FFF2-40B4-BE49-F238E27FC236}">
                    <a16:creationId xmlns:a16="http://schemas.microsoft.com/office/drawing/2014/main" id="{4731ACE2-5F31-4890-A7FD-C65471985CD1}"/>
                  </a:ext>
                </a:extLst>
              </p:cNvPr>
              <p:cNvSpPr txBox="1"/>
              <p:nvPr/>
            </p:nvSpPr>
            <p:spPr>
              <a:xfrm>
                <a:off x="249473" y="925166"/>
                <a:ext cx="1196899" cy="119689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700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Mums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E970EAA-4EC8-47D2-8826-059D8E278730}"/>
                </a:ext>
              </a:extLst>
            </p:cNvPr>
            <p:cNvGrpSpPr/>
            <p:nvPr/>
          </p:nvGrpSpPr>
          <p:grpSpPr>
            <a:xfrm>
              <a:off x="2175047" y="4815570"/>
              <a:ext cx="2539008" cy="1386570"/>
              <a:chOff x="1355724" y="3047867"/>
              <a:chExt cx="2539008" cy="169351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B33BE89-C04B-4D07-B02D-EFAFDDF1D0B1}"/>
                  </a:ext>
                </a:extLst>
              </p:cNvPr>
              <p:cNvSpPr/>
              <p:nvPr/>
            </p:nvSpPr>
            <p:spPr>
              <a:xfrm>
                <a:off x="1355724" y="3047867"/>
                <a:ext cx="2539007" cy="1693518"/>
              </a:xfrm>
              <a:prstGeom prst="rect">
                <a:avLst/>
              </a:prstGeom>
              <a:solidFill>
                <a:srgbClr val="E3D5FF">
                  <a:alpha val="90000"/>
                </a:srgbClr>
              </a:solidFill>
              <a:ln>
                <a:solidFill>
                  <a:srgbClr val="7030A0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5BF13F-2D5D-4594-8D38-49183BAC1C1C}"/>
                  </a:ext>
                </a:extLst>
              </p:cNvPr>
              <p:cNvSpPr txBox="1"/>
              <p:nvPr/>
            </p:nvSpPr>
            <p:spPr>
              <a:xfrm>
                <a:off x="1761966" y="3047867"/>
                <a:ext cx="2132766" cy="16935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9352" rIns="149352" bIns="149352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100" kern="1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less affluent groups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52CFD5-614B-4515-B55A-A7F4E5C6FBB9}"/>
                </a:ext>
              </a:extLst>
            </p:cNvPr>
            <p:cNvSpPr txBox="1"/>
            <p:nvPr/>
          </p:nvSpPr>
          <p:spPr>
            <a:xfrm>
              <a:off x="2513583" y="1798731"/>
              <a:ext cx="21987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7030A0"/>
                  </a:solidFill>
                </a:rPr>
                <a:t>More likely to be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B3D983-6997-49B9-9DED-B698140BAE58}"/>
              </a:ext>
            </a:extLst>
          </p:cNvPr>
          <p:cNvGrpSpPr/>
          <p:nvPr/>
        </p:nvGrpSpPr>
        <p:grpSpPr>
          <a:xfrm>
            <a:off x="6472802" y="1461513"/>
            <a:ext cx="3922872" cy="4769423"/>
            <a:chOff x="5306492" y="1475989"/>
            <a:chExt cx="3922872" cy="476942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84CF306-E6CC-4FDF-A39B-24D4B4400876}"/>
                </a:ext>
              </a:extLst>
            </p:cNvPr>
            <p:cNvGrpSpPr/>
            <p:nvPr/>
          </p:nvGrpSpPr>
          <p:grpSpPr>
            <a:xfrm>
              <a:off x="6673712" y="2153058"/>
              <a:ext cx="2539008" cy="1327150"/>
              <a:chOff x="1355724" y="1354349"/>
              <a:chExt cx="2539008" cy="169351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2D27A6B-C26A-46CD-AA6D-B65A249C919F}"/>
                  </a:ext>
                </a:extLst>
              </p:cNvPr>
              <p:cNvSpPr/>
              <p:nvPr/>
            </p:nvSpPr>
            <p:spPr>
              <a:xfrm>
                <a:off x="1355724" y="1354349"/>
                <a:ext cx="2539007" cy="1693518"/>
              </a:xfrm>
              <a:prstGeom prst="rect">
                <a:avLst/>
              </a:prstGeom>
              <a:solidFill>
                <a:srgbClr val="E3D5FF">
                  <a:alpha val="90000"/>
                </a:srgbClr>
              </a:solidFill>
              <a:ln>
                <a:solidFill>
                  <a:srgbClr val="7030A0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F12E73-58E8-4ECD-8273-5ABD60ABE495}"/>
                  </a:ext>
                </a:extLst>
              </p:cNvPr>
              <p:cNvSpPr txBox="1"/>
              <p:nvPr/>
            </p:nvSpPr>
            <p:spPr>
              <a:xfrm>
                <a:off x="1761966" y="1354349"/>
                <a:ext cx="2132766" cy="16935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9352" rIns="149352" bIns="149352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100" kern="1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Born by caesarean section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83D28D2-3082-405A-A482-4DBB3E6D7826}"/>
                </a:ext>
              </a:extLst>
            </p:cNvPr>
            <p:cNvGrpSpPr/>
            <p:nvPr/>
          </p:nvGrpSpPr>
          <p:grpSpPr>
            <a:xfrm>
              <a:off x="6673712" y="3480208"/>
              <a:ext cx="2539008" cy="1386570"/>
              <a:chOff x="1355724" y="3047867"/>
              <a:chExt cx="2539008" cy="169351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D3DA073-FC7F-472D-9F60-6705B9757626}"/>
                  </a:ext>
                </a:extLst>
              </p:cNvPr>
              <p:cNvSpPr/>
              <p:nvPr/>
            </p:nvSpPr>
            <p:spPr>
              <a:xfrm>
                <a:off x="1355724" y="3047867"/>
                <a:ext cx="2539007" cy="1693518"/>
              </a:xfrm>
              <a:prstGeom prst="rect">
                <a:avLst/>
              </a:prstGeom>
              <a:solidFill>
                <a:srgbClr val="E3D5FF">
                  <a:alpha val="90000"/>
                </a:srgbClr>
              </a:solidFill>
              <a:ln>
                <a:solidFill>
                  <a:srgbClr val="7030A0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43F67D-09E5-4268-8707-9054522BAD1D}"/>
                  </a:ext>
                </a:extLst>
              </p:cNvPr>
              <p:cNvSpPr txBox="1"/>
              <p:nvPr/>
            </p:nvSpPr>
            <p:spPr>
              <a:xfrm>
                <a:off x="1761966" y="3047867"/>
                <a:ext cx="2132766" cy="16935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9352" rIns="149352" bIns="149352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100" kern="1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Admitted to a neonatal unit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374D1CB-72BF-488E-B1ED-ABF6F1A0E59F}"/>
                </a:ext>
              </a:extLst>
            </p:cNvPr>
            <p:cNvGrpSpPr/>
            <p:nvPr/>
          </p:nvGrpSpPr>
          <p:grpSpPr>
            <a:xfrm>
              <a:off x="5306492" y="1475989"/>
              <a:ext cx="1692671" cy="1692671"/>
              <a:chOff x="1587" y="677280"/>
              <a:chExt cx="1692671" cy="169267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FDFBCBC-ACED-4EB2-97B8-43EB715A6C92}"/>
                  </a:ext>
                </a:extLst>
              </p:cNvPr>
              <p:cNvSpPr/>
              <p:nvPr/>
            </p:nvSpPr>
            <p:spPr>
              <a:xfrm>
                <a:off x="1587" y="677280"/>
                <a:ext cx="1692671" cy="1692671"/>
              </a:xfrm>
              <a:prstGeom prst="ellipse">
                <a:avLst/>
              </a:prstGeom>
              <a:solidFill>
                <a:srgbClr val="9E5ECE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Oval 8">
                <a:extLst>
                  <a:ext uri="{FF2B5EF4-FFF2-40B4-BE49-F238E27FC236}">
                    <a16:creationId xmlns:a16="http://schemas.microsoft.com/office/drawing/2014/main" id="{534DA08E-4619-4A3C-9A1C-B07AB20E0032}"/>
                  </a:ext>
                </a:extLst>
              </p:cNvPr>
              <p:cNvSpPr txBox="1"/>
              <p:nvPr/>
            </p:nvSpPr>
            <p:spPr>
              <a:xfrm>
                <a:off x="249473" y="925166"/>
                <a:ext cx="1196899" cy="119689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7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GB" sz="2700" kern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abies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CF8CA70-7574-4B1E-BA78-7171AC558EEA}"/>
                </a:ext>
              </a:extLst>
            </p:cNvPr>
            <p:cNvGrpSpPr/>
            <p:nvPr/>
          </p:nvGrpSpPr>
          <p:grpSpPr>
            <a:xfrm>
              <a:off x="6690356" y="4863334"/>
              <a:ext cx="2539008" cy="1382078"/>
              <a:chOff x="1355724" y="3047867"/>
              <a:chExt cx="2539008" cy="169351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B949E25-8AF0-4F23-ADC4-A47A9C4344AF}"/>
                  </a:ext>
                </a:extLst>
              </p:cNvPr>
              <p:cNvSpPr/>
              <p:nvPr/>
            </p:nvSpPr>
            <p:spPr>
              <a:xfrm>
                <a:off x="1355724" y="3047867"/>
                <a:ext cx="2539007" cy="1693518"/>
              </a:xfrm>
              <a:prstGeom prst="rect">
                <a:avLst/>
              </a:prstGeom>
              <a:solidFill>
                <a:srgbClr val="E3D5FF">
                  <a:alpha val="90000"/>
                </a:srgbClr>
              </a:solidFill>
              <a:ln>
                <a:solidFill>
                  <a:srgbClr val="7030A0">
                    <a:alpha val="90000"/>
                  </a:srgb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8C1F44E-893D-476B-81AE-2A9DF3C6FB39}"/>
                  </a:ext>
                </a:extLst>
              </p:cNvPr>
              <p:cNvSpPr txBox="1"/>
              <p:nvPr/>
            </p:nvSpPr>
            <p:spPr>
              <a:xfrm>
                <a:off x="1761966" y="3047867"/>
                <a:ext cx="2132766" cy="16935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49352" rIns="149352" bIns="149352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100" kern="12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hospital for longer after birth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DC9387-86A4-44D4-BFA6-FC48B6F31266}"/>
                </a:ext>
              </a:extLst>
            </p:cNvPr>
            <p:cNvSpPr txBox="1"/>
            <p:nvPr/>
          </p:nvSpPr>
          <p:spPr>
            <a:xfrm>
              <a:off x="6988735" y="1723875"/>
              <a:ext cx="2223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7030A0"/>
                  </a:solidFill>
                </a:rPr>
                <a:t>More likely to 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7239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35F75-EC70-424C-B7F8-3F54038F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4" y="314474"/>
            <a:ext cx="11024016" cy="723446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7030A0"/>
                </a:solidFill>
              </a:rPr>
              <a:t>Who interacts with breastfeeding in a hospital  setting?</a:t>
            </a:r>
            <a:endParaRPr lang="en-GB" sz="3800" b="1" dirty="0">
              <a:solidFill>
                <a:srgbClr val="7030A0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04CEC15-D4E4-4164-8272-5F1B8E3B86C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96686" y="1171960"/>
          <a:ext cx="5145105" cy="522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F6AC5EC-4445-48CE-A592-8EFC6B402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634065"/>
            <a:ext cx="2779252" cy="1909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354A9C-493F-4271-B553-CF5DB99E0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4080" y="1171960"/>
            <a:ext cx="2760320" cy="4162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306CF-C5D1-49CB-A5E4-5852B0994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82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7014-2BDC-4351-A65D-169D6420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72" y="569357"/>
            <a:ext cx="10815980" cy="51929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Health care professionals and care of late preterm babies</a:t>
            </a:r>
            <a:endParaRPr lang="en-GB" sz="3600" b="1" dirty="0">
              <a:solidFill>
                <a:srgbClr val="7030A0"/>
              </a:solidFill>
            </a:endParaRPr>
          </a:p>
        </p:txBody>
      </p:sp>
      <p:pic>
        <p:nvPicPr>
          <p:cNvPr id="6146" name="Picture 2" descr="Image result for picture of Breastfeeding mother &amp; preterm">
            <a:extLst>
              <a:ext uri="{FF2B5EF4-FFF2-40B4-BE49-F238E27FC236}">
                <a16:creationId xmlns:a16="http://schemas.microsoft.com/office/drawing/2014/main" id="{3393AEDE-294C-4F8B-9334-AC8D8274E36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223" y="5165611"/>
            <a:ext cx="2543468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102E5-F23D-4C01-AE73-B8609C729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435" y="5143500"/>
            <a:ext cx="2619375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1A491-A909-4A86-9023-8679C0AF5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810" y="5143500"/>
            <a:ext cx="2619375" cy="171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AB1E6-1C49-4158-97B1-05FC56B37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85" y="5143500"/>
            <a:ext cx="1976038" cy="1714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E451E5-3A2D-4BE0-8DCE-F324D4227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5BE773-F7FF-437F-8F87-7A68EB4261A7}"/>
              </a:ext>
            </a:extLst>
          </p:cNvPr>
          <p:cNvSpPr/>
          <p:nvPr/>
        </p:nvSpPr>
        <p:spPr>
          <a:xfrm>
            <a:off x="381672" y="1744447"/>
            <a:ext cx="5200649" cy="2609839"/>
          </a:xfrm>
          <a:prstGeom prst="roundRect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Who?</a:t>
            </a:r>
          </a:p>
          <a:p>
            <a:pPr algn="ctr"/>
            <a:endParaRPr lang="en-GB" sz="2000" b="1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Nursery nurses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Neonatal nurses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 assistants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Doctors (neonatologists, paediatricians, doctors in training)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4267E7-AD82-44A0-9332-B25832866250}"/>
              </a:ext>
            </a:extLst>
          </p:cNvPr>
          <p:cNvSpPr/>
          <p:nvPr/>
        </p:nvSpPr>
        <p:spPr>
          <a:xfrm>
            <a:off x="6181380" y="1728567"/>
            <a:ext cx="5200649" cy="2625719"/>
          </a:xfrm>
          <a:prstGeom prst="roundRect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Where?</a:t>
            </a:r>
          </a:p>
          <a:p>
            <a:pPr algn="ctr"/>
            <a:endParaRPr lang="en-GB" sz="2000" b="1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Labour 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Postnatal wards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Transitional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Neonatal unit (Special Care, High Dependency, Intensive Care)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465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64175C-E9B0-484A-BF69-189B9BCF4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823" y="387192"/>
            <a:ext cx="10763363" cy="1278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</a:rPr>
              <a:t>This study looks at what part health care professionals play in breastfeeding support for mothers and their late preterm babies?</a:t>
            </a:r>
          </a:p>
          <a:p>
            <a:pPr marL="0" indent="0">
              <a:buNone/>
            </a:pPr>
            <a:endParaRPr lang="en-GB" sz="16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8CA74-B21F-47AF-87F6-F5274328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graphicFrame>
        <p:nvGraphicFramePr>
          <p:cNvPr id="9" name="Content Placeholder 11">
            <a:extLst>
              <a:ext uri="{FF2B5EF4-FFF2-40B4-BE49-F238E27FC236}">
                <a16:creationId xmlns:a16="http://schemas.microsoft.com/office/drawing/2014/main" id="{916D03A4-7AFF-4D9E-9D6F-09B423498820}"/>
              </a:ext>
            </a:extLst>
          </p:cNvPr>
          <p:cNvGraphicFramePr>
            <a:graphicFrameLocks/>
          </p:cNvGraphicFramePr>
          <p:nvPr/>
        </p:nvGraphicFramePr>
        <p:xfrm>
          <a:off x="683586" y="148045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3164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B42D361-8A84-4B53-86B7-8C209D5B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365125"/>
            <a:ext cx="11128948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Qualitative research project </a:t>
            </a:r>
            <a:br>
              <a:rPr lang="en-US" sz="4000" dirty="0"/>
            </a:br>
            <a:endParaRPr lang="en-GB" sz="4000" dirty="0">
              <a:solidFill>
                <a:srgbClr val="7030A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BB12E2-ADB2-403E-8C3D-DB21F2D1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C8D0A37-C859-4776-A403-020DDA63F323}"/>
              </a:ext>
            </a:extLst>
          </p:cNvPr>
          <p:cNvGraphicFramePr/>
          <p:nvPr/>
        </p:nvGraphicFramePr>
        <p:xfrm>
          <a:off x="404694" y="1237802"/>
          <a:ext cx="6228335" cy="179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AFC3B1F-60A2-4E24-9628-32825F6E2B0F}"/>
              </a:ext>
            </a:extLst>
          </p:cNvPr>
          <p:cNvGraphicFramePr/>
          <p:nvPr/>
        </p:nvGraphicFramePr>
        <p:xfrm>
          <a:off x="404694" y="4992335"/>
          <a:ext cx="9769820" cy="1640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19BE7872-FE05-4F48-8388-B6DEB110BFAB}"/>
              </a:ext>
            </a:extLst>
          </p:cNvPr>
          <p:cNvGraphicFramePr/>
          <p:nvPr/>
        </p:nvGraphicFramePr>
        <p:xfrm>
          <a:off x="404697" y="1237802"/>
          <a:ext cx="9769818" cy="179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CB64ECC-8D9C-4BCD-B109-DE722E955674}"/>
              </a:ext>
            </a:extLst>
          </p:cNvPr>
          <p:cNvGraphicFramePr/>
          <p:nvPr/>
        </p:nvGraphicFramePr>
        <p:xfrm>
          <a:off x="404694" y="3192549"/>
          <a:ext cx="9769820" cy="1640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02991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D150C-D1AB-41C0-ACB1-8D93BFC4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What is the LCFC Programme of Research?</a:t>
            </a:r>
          </a:p>
        </p:txBody>
      </p:sp>
      <p:pic>
        <p:nvPicPr>
          <p:cNvPr id="2050" name="Picture 2" descr="Leicester City F.C. - Wikipedia">
            <a:extLst>
              <a:ext uri="{FF2B5EF4-FFF2-40B4-BE49-F238E27FC236}">
                <a16:creationId xmlns:a16="http://schemas.microsoft.com/office/drawing/2014/main" id="{12CA9ACB-747A-457E-BD4B-7F6E766BD0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5" y="2101878"/>
            <a:ext cx="12096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6C4DB751-753B-4058-BCE7-4123993F2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7" r="20427"/>
          <a:stretch/>
        </p:blipFill>
        <p:spPr>
          <a:xfrm>
            <a:off x="399042" y="3429000"/>
            <a:ext cx="1872142" cy="2106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23D30D-A7F7-4A57-A055-380F22CDF667}"/>
              </a:ext>
            </a:extLst>
          </p:cNvPr>
          <p:cNvSpPr txBox="1"/>
          <p:nvPr/>
        </p:nvSpPr>
        <p:spPr>
          <a:xfrm>
            <a:off x="7147553" y="4508721"/>
            <a:ext cx="4024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F090975-A1F8-4B87-B0A1-8C7200CCB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3395219"/>
              </p:ext>
            </p:extLst>
          </p:nvPr>
        </p:nvGraphicFramePr>
        <p:xfrm>
          <a:off x="2521589" y="1630104"/>
          <a:ext cx="8999991" cy="5483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DE8A49E-9A61-4E9C-9FE8-874FA51EC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57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CC1D-D296-43B3-BB1E-EB0BDBD5F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54225"/>
            <a:ext cx="3668713" cy="27590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10. Discussion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2C64D-B344-4B2E-B8BE-A3A295B5E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706A09CD-78AA-403C-A75B-3F05E44DDD8C}"/>
              </a:ext>
            </a:extLst>
          </p:cNvPr>
          <p:cNvSpPr txBox="1">
            <a:spLocks/>
          </p:cNvSpPr>
          <p:nvPr/>
        </p:nvSpPr>
        <p:spPr>
          <a:xfrm>
            <a:off x="224852" y="365125"/>
            <a:ext cx="1112894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7030A0"/>
                </a:solidFill>
              </a:rPr>
              <a:t>What might we learn?</a:t>
            </a:r>
            <a:br>
              <a:rPr lang="en-US" sz="4000" dirty="0"/>
            </a:br>
            <a:endParaRPr lang="en-GB" sz="4000" dirty="0">
              <a:solidFill>
                <a:srgbClr val="7030A0"/>
              </a:solidFill>
            </a:endParaRPr>
          </a:p>
        </p:txBody>
      </p:sp>
      <p:graphicFrame>
        <p:nvGraphicFramePr>
          <p:cNvPr id="10" name="Content Placeholder 11">
            <a:extLst>
              <a:ext uri="{FF2B5EF4-FFF2-40B4-BE49-F238E27FC236}">
                <a16:creationId xmlns:a16="http://schemas.microsoft.com/office/drawing/2014/main" id="{46C7ABB5-1B2D-426D-A335-60EAAFF2171F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3760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FEFE5-C10A-4E8A-8282-435B3ED47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862" y="3237642"/>
            <a:ext cx="4805996" cy="12971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100" b="1" kern="1200" dirty="0">
                <a:solidFill>
                  <a:srgbClr val="9E5ECE"/>
                </a:solidFill>
              </a:rPr>
              <a:t>Thank You</a:t>
            </a:r>
            <a:br>
              <a:rPr lang="en-US" sz="4100" b="1" kern="1200" dirty="0">
                <a:solidFill>
                  <a:srgbClr val="9E5ECE"/>
                </a:solidFill>
              </a:rPr>
            </a:br>
            <a:r>
              <a:rPr lang="en-US" sz="4100" b="1" kern="1200" dirty="0" err="1">
                <a:solidFill>
                  <a:srgbClr val="9E5ECE"/>
                </a:solidFill>
              </a:rPr>
              <a:t>Ndatenda</a:t>
            </a:r>
            <a:br>
              <a:rPr lang="en-US" sz="4100" b="1" dirty="0">
                <a:solidFill>
                  <a:srgbClr val="9E5ECE"/>
                </a:solidFill>
              </a:rPr>
            </a:br>
            <a:r>
              <a:rPr lang="en-US" sz="4100" b="1" dirty="0">
                <a:solidFill>
                  <a:srgbClr val="9E5ECE"/>
                </a:solidFill>
              </a:rPr>
              <a:t>Siyabonga</a:t>
            </a:r>
            <a:br>
              <a:rPr lang="en-US" sz="4100" b="1" kern="1200" dirty="0">
                <a:solidFill>
                  <a:srgbClr val="9E5ECE"/>
                </a:solidFill>
              </a:rPr>
            </a:br>
            <a:endParaRPr lang="en-US" sz="4100" b="1" kern="1200" dirty="0">
              <a:solidFill>
                <a:srgbClr val="9E5ECE"/>
              </a:solidFill>
            </a:endParaRPr>
          </a:p>
        </p:txBody>
      </p:sp>
      <p:pic>
        <p:nvPicPr>
          <p:cNvPr id="13" name="Graphic 12" descr="Smiling Face with No Fill">
            <a:extLst>
              <a:ext uri="{FF2B5EF4-FFF2-40B4-BE49-F238E27FC236}">
                <a16:creationId xmlns:a16="http://schemas.microsoft.com/office/drawing/2014/main" id="{69A11DE7-192C-4A7A-99F0-EDCC23D45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20D694-B963-40E5-A033-6842EE9B3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C9C85FA-D97D-4E1D-877D-ED35F67E2288}"/>
              </a:ext>
            </a:extLst>
          </p:cNvPr>
          <p:cNvGraphicFramePr>
            <a:graphicFrameLocks noGrp="1"/>
          </p:cNvGraphicFramePr>
          <p:nvPr/>
        </p:nvGraphicFramePr>
        <p:xfrm>
          <a:off x="758112" y="915610"/>
          <a:ext cx="10675776" cy="4739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8171">
                  <a:extLst>
                    <a:ext uri="{9D8B030D-6E8A-4147-A177-3AD203B41FA5}">
                      <a16:colId xmlns:a16="http://schemas.microsoft.com/office/drawing/2014/main" val="2980236607"/>
                    </a:ext>
                  </a:extLst>
                </a:gridCol>
                <a:gridCol w="5904345">
                  <a:extLst>
                    <a:ext uri="{9D8B030D-6E8A-4147-A177-3AD203B41FA5}">
                      <a16:colId xmlns:a16="http://schemas.microsoft.com/office/drawing/2014/main" val="564629478"/>
                    </a:ext>
                  </a:extLst>
                </a:gridCol>
                <a:gridCol w="3363260">
                  <a:extLst>
                    <a:ext uri="{9D8B030D-6E8A-4147-A177-3AD203B41FA5}">
                      <a16:colId xmlns:a16="http://schemas.microsoft.com/office/drawing/2014/main" val="4243778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16.30 – 17.00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Arrival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8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17.00 – 17.05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Welcome and 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Elizabeth Draper, Head of Department of Population Health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81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17.05 – 17.15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Early birth and health challenges in Leicester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Elaine Boyle, LCFC Professor of Child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42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17.15 – 17.25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Parents’ perspectives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Nafeesah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Tutla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GB" sz="1400" b="1" kern="1200" dirty="0">
                          <a:solidFill>
                            <a:srgbClr val="7030A0"/>
                          </a:solidFill>
                          <a:effectLst/>
                        </a:rPr>
                        <a:t>Leicester Mammas and LLR Maternity &amp; Neonatal Voices Partnership</a:t>
                      </a:r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43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17.25 – 17.55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Should our baby be born early? What say do we have?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Frances Mielewczyk, Researcher, LCFC Research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08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Who supports breastfeeding for babies born a few weeks early?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Vimbai Mamombe, PhD Student and Research 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90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you feed your baby who arrives a little early – does it affect how they grow and develop?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Alice Kavati, Advanced Neonatal Nurse Practitioner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28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do mum’s health and baby’s early life experiences impact immunity?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Will Dodwell, Paediatrician in Training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2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17.55 – 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0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Please join us for drinks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7693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C74D950-BC54-4939-9D8A-753A6FCC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9212"/>
            <a:ext cx="10515600" cy="145619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8F45C7"/>
                </a:solidFill>
              </a:rPr>
              <a:t>Programme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EE7A3-868F-4833-9DB5-9D1644A56401}"/>
              </a:ext>
            </a:extLst>
          </p:cNvPr>
          <p:cNvSpPr txBox="1"/>
          <p:nvPr/>
        </p:nvSpPr>
        <p:spPr>
          <a:xfrm>
            <a:off x="758112" y="5728998"/>
            <a:ext cx="10675776" cy="646331"/>
          </a:xfrm>
          <a:prstGeom prst="rect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We are delighted to welcome representatives from ADAPT, Leicester Mammas and the Leicester, Leicestershire and </a:t>
            </a:r>
            <a:r>
              <a:rPr lang="en-GB">
                <a:solidFill>
                  <a:srgbClr val="7030A0"/>
                </a:solidFill>
              </a:rPr>
              <a:t>Rutland Maternity </a:t>
            </a:r>
            <a:r>
              <a:rPr lang="en-GB" dirty="0">
                <a:solidFill>
                  <a:srgbClr val="7030A0"/>
                </a:solidFill>
              </a:rPr>
              <a:t>and Neonatal Voices Partnership </a:t>
            </a:r>
          </a:p>
        </p:txBody>
      </p:sp>
    </p:spTree>
    <p:extLst>
      <p:ext uri="{BB962C8B-B14F-4D97-AF65-F5344CB8AC3E}">
        <p14:creationId xmlns:p14="http://schemas.microsoft.com/office/powerpoint/2010/main" val="18842206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EF8162-C359-45D9-AF6D-09DFD453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087"/>
            <a:ext cx="12192000" cy="95707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B0F0B6-BE08-474D-8C1D-9BF7DB289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643" y="2183859"/>
            <a:ext cx="3852153" cy="2490281"/>
          </a:xfrm>
          <a:ln>
            <a:noFill/>
            <a:prstDash val="lgDash"/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3200" b="1" dirty="0">
                <a:solidFill>
                  <a:srgbClr val="9E5E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baby’s first milk </a:t>
            </a:r>
          </a:p>
          <a:p>
            <a:pPr marL="0" indent="0" algn="ctr">
              <a:spcBef>
                <a:spcPts val="1800"/>
              </a:spcBef>
              <a:buNone/>
            </a:pPr>
            <a:endParaRPr lang="en-GB" sz="3200" b="1" dirty="0">
              <a:solidFill>
                <a:srgbClr val="9E5E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GB" sz="3200" b="1" dirty="0">
                <a:solidFill>
                  <a:srgbClr val="9E5E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it affect how they grow?</a:t>
            </a:r>
            <a:endParaRPr lang="en-GB" sz="3200" dirty="0">
              <a:solidFill>
                <a:srgbClr val="9E5EC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99916-6863-4B5D-99D4-AA2118A2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96" y="954378"/>
            <a:ext cx="8180972" cy="591162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BDDBC43-EBE0-4082-8712-AEC7C06C4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4" descr="Baby with solid fill">
            <a:extLst>
              <a:ext uri="{FF2B5EF4-FFF2-40B4-BE49-F238E27FC236}">
                <a16:creationId xmlns:a16="http://schemas.microsoft.com/office/drawing/2014/main" id="{496A1DE5-E79E-41FE-B07F-56E236699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2288" y="2918156"/>
            <a:ext cx="747713" cy="791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489292-F088-425E-8E98-372AB2C016A0}"/>
              </a:ext>
            </a:extLst>
          </p:cNvPr>
          <p:cNvSpPr txBox="1"/>
          <p:nvPr/>
        </p:nvSpPr>
        <p:spPr>
          <a:xfrm>
            <a:off x="758221" y="5318846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Alice B Kavati</a:t>
            </a:r>
          </a:p>
        </p:txBody>
      </p:sp>
    </p:spTree>
    <p:extLst>
      <p:ext uri="{BB962C8B-B14F-4D97-AF65-F5344CB8AC3E}">
        <p14:creationId xmlns:p14="http://schemas.microsoft.com/office/powerpoint/2010/main" val="2970002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DAE9-6DE9-41B0-883E-D5B224E20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4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babies born a few weeks early different?</a:t>
            </a:r>
            <a:endParaRPr lang="en-GB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11">
            <a:extLst>
              <a:ext uri="{FF2B5EF4-FFF2-40B4-BE49-F238E27FC236}">
                <a16:creationId xmlns:a16="http://schemas.microsoft.com/office/drawing/2014/main" id="{7751567F-C420-43B8-B4DA-19A02A5A62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1475" y="1835149"/>
          <a:ext cx="7486650" cy="444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4822FD9-9F6E-4B76-A43E-26FA4D0A8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9A9F0-3016-4CAB-BEE2-184E2EBE7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3910" y="2047876"/>
            <a:ext cx="2847079" cy="3533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62B61E-D535-4D0E-B902-20F1407A7F08}"/>
              </a:ext>
            </a:extLst>
          </p:cNvPr>
          <p:cNvSpPr txBox="1"/>
          <p:nvPr/>
        </p:nvSpPr>
        <p:spPr>
          <a:xfrm>
            <a:off x="8653910" y="5581650"/>
            <a:ext cx="2302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Untitled. Daisy Lapara, Pexels.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Creative Commons Public Domain</a:t>
            </a:r>
          </a:p>
        </p:txBody>
      </p:sp>
    </p:spTree>
    <p:extLst>
      <p:ext uri="{BB962C8B-B14F-4D97-AF65-F5344CB8AC3E}">
        <p14:creationId xmlns:p14="http://schemas.microsoft.com/office/powerpoint/2010/main" val="1584164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36039-0A69-4CBA-BF3E-6DA87C7D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01225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birth and risk of overweight in childhood</a:t>
            </a:r>
            <a:endParaRPr lang="en-GB" sz="32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C58C753-78B8-4BD2-8511-41B6B17CF2EA}"/>
              </a:ext>
            </a:extLst>
          </p:cNvPr>
          <p:cNvGraphicFramePr/>
          <p:nvPr/>
        </p:nvGraphicFramePr>
        <p:xfrm>
          <a:off x="1228725" y="1690688"/>
          <a:ext cx="9563099" cy="480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3" descr="Plant with solid fill">
            <a:extLst>
              <a:ext uri="{FF2B5EF4-FFF2-40B4-BE49-F238E27FC236}">
                <a16:creationId xmlns:a16="http://schemas.microsoft.com/office/drawing/2014/main" id="{6D30956A-A6BB-4A6F-AC71-57851E855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00176" y="2171700"/>
            <a:ext cx="914400" cy="914400"/>
          </a:xfrm>
          <a:prstGeom prst="rect">
            <a:avLst/>
          </a:prstGeom>
        </p:spPr>
      </p:pic>
      <p:pic>
        <p:nvPicPr>
          <p:cNvPr id="7" name="Graphic 6" descr="Child with balloon with solid fill">
            <a:extLst>
              <a:ext uri="{FF2B5EF4-FFF2-40B4-BE49-F238E27FC236}">
                <a16:creationId xmlns:a16="http://schemas.microsoft.com/office/drawing/2014/main" id="{EF368EB0-9DB7-4FBB-BEB5-EE6076B17A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52600" y="3634581"/>
            <a:ext cx="914400" cy="914400"/>
          </a:xfrm>
          <a:prstGeom prst="rect">
            <a:avLst/>
          </a:prstGeom>
        </p:spPr>
      </p:pic>
      <p:pic>
        <p:nvPicPr>
          <p:cNvPr id="9" name="Graphic 8" descr="Needle with solid fill">
            <a:extLst>
              <a:ext uri="{FF2B5EF4-FFF2-40B4-BE49-F238E27FC236}">
                <a16:creationId xmlns:a16="http://schemas.microsoft.com/office/drawing/2014/main" id="{94CD2E19-D74A-4516-89E3-1829A080B8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14475" y="5097462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2EA9B0-A4D2-413E-B5A9-56B8616845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9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7C92-8480-4865-B27C-1266C498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966"/>
            <a:ext cx="10515600" cy="1195861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the type of milk affect the way a baby born early grows?</a:t>
            </a:r>
            <a:br>
              <a:rPr lang="en-GB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866DD2-C5E1-4DFC-A2D0-E0D83E08C6A1}"/>
              </a:ext>
            </a:extLst>
          </p:cNvPr>
          <p:cNvSpPr txBox="1"/>
          <p:nvPr/>
        </p:nvSpPr>
        <p:spPr>
          <a:xfrm>
            <a:off x="1238039" y="2125256"/>
            <a:ext cx="3381408" cy="458587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of Feeding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Formula milk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Breastmilk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Mixed feeding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1C90E-E979-471D-BAAB-78620CD80FAB}"/>
              </a:ext>
            </a:extLst>
          </p:cNvPr>
          <p:cNvSpPr txBox="1"/>
          <p:nvPr/>
        </p:nvSpPr>
        <p:spPr>
          <a:xfrm>
            <a:off x="7512447" y="2125256"/>
            <a:ext cx="3922043" cy="45550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Growth Measurements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 circumference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Length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Lean 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Fat mass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96955-3F45-496C-AA69-D23D94436569}"/>
              </a:ext>
            </a:extLst>
          </p:cNvPr>
          <p:cNvSpPr txBox="1"/>
          <p:nvPr/>
        </p:nvSpPr>
        <p:spPr>
          <a:xfrm>
            <a:off x="915909" y="1541957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70E92E-95D2-4702-9BF1-103368A84CCD}"/>
              </a:ext>
            </a:extLst>
          </p:cNvPr>
          <p:cNvSpPr txBox="1"/>
          <p:nvPr/>
        </p:nvSpPr>
        <p:spPr>
          <a:xfrm>
            <a:off x="3459322" y="1541957"/>
            <a:ext cx="2134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 (40 weeks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5EF769-6838-4461-A653-9123FBD95799}"/>
              </a:ext>
            </a:extLst>
          </p:cNvPr>
          <p:cNvSpPr txBox="1"/>
          <p:nvPr/>
        </p:nvSpPr>
        <p:spPr>
          <a:xfrm>
            <a:off x="6743647" y="1541957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month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F145DF-C9A8-4E32-8241-B108A042566B}"/>
              </a:ext>
            </a:extLst>
          </p:cNvPr>
          <p:cNvSpPr txBox="1"/>
          <p:nvPr/>
        </p:nvSpPr>
        <p:spPr>
          <a:xfrm>
            <a:off x="9683383" y="1539624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 months</a:t>
            </a:r>
          </a:p>
        </p:txBody>
      </p:sp>
      <p:pic>
        <p:nvPicPr>
          <p:cNvPr id="37" name="Graphic 36" descr="Brain with solid fill">
            <a:extLst>
              <a:ext uri="{FF2B5EF4-FFF2-40B4-BE49-F238E27FC236}">
                <a16:creationId xmlns:a16="http://schemas.microsoft.com/office/drawing/2014/main" id="{D7DA3360-DAD8-4404-A915-6D4003BF0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7480" y="2645660"/>
            <a:ext cx="670441" cy="519044"/>
          </a:xfrm>
          <a:prstGeom prst="rect">
            <a:avLst/>
          </a:prstGeom>
        </p:spPr>
      </p:pic>
      <p:pic>
        <p:nvPicPr>
          <p:cNvPr id="39" name="Graphic 38" descr="Ruler with solid fill">
            <a:extLst>
              <a:ext uri="{FF2B5EF4-FFF2-40B4-BE49-F238E27FC236}">
                <a16:creationId xmlns:a16="http://schemas.microsoft.com/office/drawing/2014/main" id="{6EE6F563-ABAE-426F-A284-E81F6844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5640" y="3380612"/>
            <a:ext cx="553775" cy="553775"/>
          </a:xfrm>
          <a:prstGeom prst="rect">
            <a:avLst/>
          </a:prstGeom>
        </p:spPr>
      </p:pic>
      <p:pic>
        <p:nvPicPr>
          <p:cNvPr id="41" name="Graphic 40" descr="Cow with solid fill">
            <a:extLst>
              <a:ext uri="{FF2B5EF4-FFF2-40B4-BE49-F238E27FC236}">
                <a16:creationId xmlns:a16="http://schemas.microsoft.com/office/drawing/2014/main" id="{DC077656-8899-4861-B8B5-455D75660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09901" y="2645660"/>
            <a:ext cx="542924" cy="542924"/>
          </a:xfrm>
          <a:prstGeom prst="rect">
            <a:avLst/>
          </a:prstGeom>
        </p:spPr>
      </p:pic>
      <p:pic>
        <p:nvPicPr>
          <p:cNvPr id="43" name="Content Placeholder 8">
            <a:extLst>
              <a:ext uri="{FF2B5EF4-FFF2-40B4-BE49-F238E27FC236}">
                <a16:creationId xmlns:a16="http://schemas.microsoft.com/office/drawing/2014/main" id="{771F958C-EF1D-40DF-B5EF-791E170A5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50981" t="46540" r="45157" b="46817"/>
          <a:stretch/>
        </p:blipFill>
        <p:spPr>
          <a:xfrm>
            <a:off x="9141658" y="5061429"/>
            <a:ext cx="663620" cy="548169"/>
          </a:xfr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56E4493-4163-4DE6-AADC-E5C741202A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2527" y="6063525"/>
            <a:ext cx="528109" cy="3706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8AE11ED-F6D3-49A0-8C00-FA5F5A491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5596" y="4257854"/>
            <a:ext cx="663620" cy="4801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4A66038-4491-4544-8BCF-C758E8D5B1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1437" y="3414643"/>
            <a:ext cx="542591" cy="51974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C943596-7BCA-4FFA-8FB4-534E1CE057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8273" y="4217979"/>
            <a:ext cx="542591" cy="5199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E5B235-F92C-4940-8C18-E83F0962B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4787" y="4279692"/>
            <a:ext cx="542591" cy="548688"/>
          </a:xfrm>
          <a:prstGeom prst="rect">
            <a:avLst/>
          </a:prstGeom>
        </p:spPr>
      </p:pic>
      <p:sp>
        <p:nvSpPr>
          <p:cNvPr id="54" name="Arrow: Right 53">
            <a:extLst>
              <a:ext uri="{FF2B5EF4-FFF2-40B4-BE49-F238E27FC236}">
                <a16:creationId xmlns:a16="http://schemas.microsoft.com/office/drawing/2014/main" id="{5F9C566B-35E1-4C22-B638-CC180D4B7B96}"/>
              </a:ext>
            </a:extLst>
          </p:cNvPr>
          <p:cNvSpPr/>
          <p:nvPr/>
        </p:nvSpPr>
        <p:spPr>
          <a:xfrm>
            <a:off x="2122224" y="1718477"/>
            <a:ext cx="978408" cy="13423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C909862-24D1-44D5-9FE7-899D01AF65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54878" y="1678822"/>
            <a:ext cx="827323" cy="15163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1E7ABFD-30E4-434C-B8F5-4CE98FA652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62975" y="1678822"/>
            <a:ext cx="863180" cy="1501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2B2BDCD-E703-4E8F-9E7B-EFF2C2154B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9175" y="3998928"/>
            <a:ext cx="2543175" cy="2807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FCDFDC9-D350-4D77-9516-604C203D6A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91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6FB70-98FF-46EF-A3F0-CC4A239F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58" y="170830"/>
            <a:ext cx="10515600" cy="70993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this important and what do I hope to find out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B8C3F4-8B35-41EB-8426-697476518D3B}"/>
              </a:ext>
            </a:extLst>
          </p:cNvPr>
          <p:cNvSpPr/>
          <p:nvPr/>
        </p:nvSpPr>
        <p:spPr>
          <a:xfrm>
            <a:off x="3938043" y="5289875"/>
            <a:ext cx="4203781" cy="1516318"/>
          </a:xfrm>
          <a:prstGeom prst="ellipse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5E6EA0-0E10-409B-96C3-B59C4E2B0211}"/>
              </a:ext>
            </a:extLst>
          </p:cNvPr>
          <p:cNvSpPr txBox="1"/>
          <p:nvPr/>
        </p:nvSpPr>
        <p:spPr>
          <a:xfrm>
            <a:off x="4633909" y="5587776"/>
            <a:ext cx="292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Ethnicity, maternal health and infant body composition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2652EA-AD57-418C-AF02-31AB7EB975F4}"/>
              </a:ext>
            </a:extLst>
          </p:cNvPr>
          <p:cNvSpPr/>
          <p:nvPr/>
        </p:nvSpPr>
        <p:spPr>
          <a:xfrm>
            <a:off x="22986" y="2822716"/>
            <a:ext cx="3811567" cy="1930980"/>
          </a:xfrm>
          <a:prstGeom prst="ellipse">
            <a:avLst/>
          </a:prstGeom>
          <a:solidFill>
            <a:srgbClr val="E3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C85456-6FD0-4803-8171-D834209E4C23}"/>
              </a:ext>
            </a:extLst>
          </p:cNvPr>
          <p:cNvSpPr txBox="1"/>
          <p:nvPr/>
        </p:nvSpPr>
        <p:spPr>
          <a:xfrm>
            <a:off x="268699" y="3395929"/>
            <a:ext cx="3320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well does this group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babies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grow in Leicester?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B810D9-3192-4A88-B21E-8A87563BB160}"/>
              </a:ext>
            </a:extLst>
          </p:cNvPr>
          <p:cNvSpPr/>
          <p:nvPr/>
        </p:nvSpPr>
        <p:spPr>
          <a:xfrm>
            <a:off x="7886577" y="3031321"/>
            <a:ext cx="4282437" cy="1930980"/>
          </a:xfrm>
          <a:prstGeom prst="ellipse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Does the type of milk  affect body composition and growth?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BA9F5F-8871-46BC-9DD1-F88A8E4F6E2E}"/>
              </a:ext>
            </a:extLst>
          </p:cNvPr>
          <p:cNvSpPr/>
          <p:nvPr/>
        </p:nvSpPr>
        <p:spPr>
          <a:xfrm>
            <a:off x="3834553" y="956604"/>
            <a:ext cx="4286250" cy="1575684"/>
          </a:xfrm>
          <a:prstGeom prst="ellipse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Certain patterns of early growth are linked to an increased risk overweight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B13AEC-9D5A-44AB-A0D7-241648A508B7}"/>
              </a:ext>
            </a:extLst>
          </p:cNvPr>
          <p:cNvCxnSpPr>
            <a:cxnSpLocks/>
            <a:stCxn id="19" idx="5"/>
            <a:endCxn id="18" idx="1"/>
          </p:cNvCxnSpPr>
          <p:nvPr/>
        </p:nvCxnSpPr>
        <p:spPr>
          <a:xfrm>
            <a:off x="7493096" y="2301534"/>
            <a:ext cx="1020629" cy="101257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57595A-068E-4043-BDB6-6C3BD87DA012}"/>
              </a:ext>
            </a:extLst>
          </p:cNvPr>
          <p:cNvCxnSpPr>
            <a:cxnSpLocks/>
            <a:stCxn id="19" idx="3"/>
            <a:endCxn id="14" idx="7"/>
          </p:cNvCxnSpPr>
          <p:nvPr/>
        </p:nvCxnSpPr>
        <p:spPr>
          <a:xfrm flipH="1">
            <a:off x="3276362" y="2301534"/>
            <a:ext cx="1185898" cy="80396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37DB1A-4BF7-40BF-AF75-90EA3C06EDE7}"/>
              </a:ext>
            </a:extLst>
          </p:cNvPr>
          <p:cNvCxnSpPr>
            <a:cxnSpLocks/>
            <a:stCxn id="14" idx="5"/>
            <a:endCxn id="4" idx="1"/>
          </p:cNvCxnSpPr>
          <p:nvPr/>
        </p:nvCxnSpPr>
        <p:spPr>
          <a:xfrm>
            <a:off x="3276362" y="4470911"/>
            <a:ext cx="1277310" cy="104102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9679DCA-AA51-4FCD-B500-E6EBFA17309D}"/>
              </a:ext>
            </a:extLst>
          </p:cNvPr>
          <p:cNvCxnSpPr>
            <a:cxnSpLocks/>
            <a:stCxn id="18" idx="3"/>
            <a:endCxn id="4" idx="7"/>
          </p:cNvCxnSpPr>
          <p:nvPr/>
        </p:nvCxnSpPr>
        <p:spPr>
          <a:xfrm flipH="1">
            <a:off x="7526195" y="4679516"/>
            <a:ext cx="987530" cy="83241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5C034ADF-02DA-4DF2-8ACA-6F5678394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034" y="2714625"/>
            <a:ext cx="3356474" cy="243558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658179B-ACB2-4044-B0FF-56F5696D4ACE}"/>
              </a:ext>
            </a:extLst>
          </p:cNvPr>
          <p:cNvSpPr txBox="1"/>
          <p:nvPr/>
        </p:nvSpPr>
        <p:spPr>
          <a:xfrm>
            <a:off x="0" y="6372606"/>
            <a:ext cx="3133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Leicester Clock Tower.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NotfromUtrech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Creative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Commons Attribution Share alike.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EB442B6-4DAD-4BAC-9D5A-6E40B31B7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9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2976A6-97E7-49DE-9EAC-8362297DD45D}"/>
              </a:ext>
            </a:extLst>
          </p:cNvPr>
          <p:cNvSpPr/>
          <p:nvPr/>
        </p:nvSpPr>
        <p:spPr>
          <a:xfrm>
            <a:off x="752475" y="800099"/>
            <a:ext cx="4848225" cy="3152775"/>
          </a:xfrm>
          <a:prstGeom prst="ellipse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for listening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B0B3A3-C51F-4C87-8789-7D691E48F281}"/>
              </a:ext>
            </a:extLst>
          </p:cNvPr>
          <p:cNvSpPr/>
          <p:nvPr/>
        </p:nvSpPr>
        <p:spPr>
          <a:xfrm>
            <a:off x="6096000" y="2828926"/>
            <a:ext cx="4752975" cy="2990850"/>
          </a:xfrm>
          <a:prstGeom prst="ellipse">
            <a:avLst/>
          </a:prstGeom>
          <a:solidFill>
            <a:srgbClr val="E3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you like to find out more?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contact 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abk9@leicester.ac.uk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C881F-05ED-4A45-BD5A-5D305065C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5" y="0"/>
            <a:ext cx="804742" cy="804742"/>
          </a:xfrm>
          <a:prstGeom prst="rect">
            <a:avLst/>
          </a:prstGeom>
        </p:spPr>
      </p:pic>
      <p:sp>
        <p:nvSpPr>
          <p:cNvPr id="14" name="Smiley Face 13">
            <a:extLst>
              <a:ext uri="{FF2B5EF4-FFF2-40B4-BE49-F238E27FC236}">
                <a16:creationId xmlns:a16="http://schemas.microsoft.com/office/drawing/2014/main" id="{54C1D523-E4FD-4987-886C-3B421296BFAF}"/>
              </a:ext>
            </a:extLst>
          </p:cNvPr>
          <p:cNvSpPr/>
          <p:nvPr/>
        </p:nvSpPr>
        <p:spPr>
          <a:xfrm>
            <a:off x="2719387" y="2886076"/>
            <a:ext cx="914400" cy="914400"/>
          </a:xfrm>
          <a:prstGeom prst="smileyFace">
            <a:avLst/>
          </a:prstGeom>
          <a:solidFill>
            <a:srgbClr val="9E5E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047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C9C85FA-D97D-4E1D-877D-ED35F67E2288}"/>
              </a:ext>
            </a:extLst>
          </p:cNvPr>
          <p:cNvGraphicFramePr>
            <a:graphicFrameLocks noGrp="1"/>
          </p:cNvGraphicFramePr>
          <p:nvPr/>
        </p:nvGraphicFramePr>
        <p:xfrm>
          <a:off x="758112" y="915610"/>
          <a:ext cx="10675776" cy="4739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8171">
                  <a:extLst>
                    <a:ext uri="{9D8B030D-6E8A-4147-A177-3AD203B41FA5}">
                      <a16:colId xmlns:a16="http://schemas.microsoft.com/office/drawing/2014/main" val="2980236607"/>
                    </a:ext>
                  </a:extLst>
                </a:gridCol>
                <a:gridCol w="5904345">
                  <a:extLst>
                    <a:ext uri="{9D8B030D-6E8A-4147-A177-3AD203B41FA5}">
                      <a16:colId xmlns:a16="http://schemas.microsoft.com/office/drawing/2014/main" val="564629478"/>
                    </a:ext>
                  </a:extLst>
                </a:gridCol>
                <a:gridCol w="3363260">
                  <a:extLst>
                    <a:ext uri="{9D8B030D-6E8A-4147-A177-3AD203B41FA5}">
                      <a16:colId xmlns:a16="http://schemas.microsoft.com/office/drawing/2014/main" val="4243778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16.30 – 17.00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Arrival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8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17.00 – 17.05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Welcome and 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Elizabeth Draper, Head of Department of Population Health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81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17.05 – 17.15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Early birth and health challenges in Leicester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Elaine Boyle, LCFC Professor of Child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42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17.15 – 17.25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Parents’ perspectives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Nafeesah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Tutla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GB" sz="1400" b="1" kern="1200" dirty="0">
                          <a:solidFill>
                            <a:srgbClr val="7030A0"/>
                          </a:solidFill>
                          <a:effectLst/>
                        </a:rPr>
                        <a:t>Leicester Mammas and LLR Maternity &amp; Neonatal Voices Partnership</a:t>
                      </a:r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43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17.25 – 17.55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Should our baby be born early? What say do we have?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Frances Mielewczyk, Researcher, LCFC Research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08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Who supports breastfeeding for babies born a few weeks early?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Vimbai Mamombe, PhD Student and Research 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90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you feed your baby who arrives a little early – does it affect how they grow and develop?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Alice Kavati, Advanced Neonatal Nurse Practitioner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28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do mum’s health and baby’s early life experiences impact immunity?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Will Dodwell, Paediatrician in Training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2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17.55 – 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0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Please join us for drinks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7693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C74D950-BC54-4939-9D8A-753A6FCC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9212"/>
            <a:ext cx="10515600" cy="145619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8F45C7"/>
                </a:solidFill>
              </a:rPr>
              <a:t>Programme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EE7A3-868F-4833-9DB5-9D1644A56401}"/>
              </a:ext>
            </a:extLst>
          </p:cNvPr>
          <p:cNvSpPr txBox="1"/>
          <p:nvPr/>
        </p:nvSpPr>
        <p:spPr>
          <a:xfrm>
            <a:off x="758112" y="5728998"/>
            <a:ext cx="10675776" cy="646331"/>
          </a:xfrm>
          <a:prstGeom prst="rect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We are delighted to welcome representatives from ADAPT, Leicester Mammas and the Leicester, Leicestershire and </a:t>
            </a:r>
            <a:r>
              <a:rPr lang="en-GB">
                <a:solidFill>
                  <a:srgbClr val="7030A0"/>
                </a:solidFill>
              </a:rPr>
              <a:t>Rutland Maternity </a:t>
            </a:r>
            <a:r>
              <a:rPr lang="en-GB" dirty="0">
                <a:solidFill>
                  <a:srgbClr val="7030A0"/>
                </a:solidFill>
              </a:rPr>
              <a:t>and Neonatal Voices Partnership </a:t>
            </a:r>
          </a:p>
        </p:txBody>
      </p:sp>
    </p:spTree>
    <p:extLst>
      <p:ext uri="{BB962C8B-B14F-4D97-AF65-F5344CB8AC3E}">
        <p14:creationId xmlns:p14="http://schemas.microsoft.com/office/powerpoint/2010/main" val="3066481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C48E9-BB58-4042-91B2-AD676330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76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Leicester compared with England as a whole</a:t>
            </a:r>
          </a:p>
        </p:txBody>
      </p:sp>
      <p:pic>
        <p:nvPicPr>
          <p:cNvPr id="7" name="Graphic 6" descr="Baby with solid fill">
            <a:extLst>
              <a:ext uri="{FF2B5EF4-FFF2-40B4-BE49-F238E27FC236}">
                <a16:creationId xmlns:a16="http://schemas.microsoft.com/office/drawing/2014/main" id="{68D50CE9-987D-4596-AB8A-C050CC3B2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9075" y="1490090"/>
            <a:ext cx="914400" cy="914400"/>
          </a:xfrm>
          <a:prstGeom prst="rect">
            <a:avLst/>
          </a:prstGeom>
        </p:spPr>
      </p:pic>
      <p:pic>
        <p:nvPicPr>
          <p:cNvPr id="11" name="Graphic 10" descr="Children with solid fill">
            <a:extLst>
              <a:ext uri="{FF2B5EF4-FFF2-40B4-BE49-F238E27FC236}">
                <a16:creationId xmlns:a16="http://schemas.microsoft.com/office/drawing/2014/main" id="{CD19202B-B0F5-484B-90A8-AD7563E36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4675" y="3762956"/>
            <a:ext cx="914400" cy="914400"/>
          </a:xfrm>
          <a:prstGeom prst="rect">
            <a:avLst/>
          </a:prstGeom>
        </p:spPr>
      </p:pic>
      <p:pic>
        <p:nvPicPr>
          <p:cNvPr id="13" name="Graphic 12" descr="Man and woman with solid fill">
            <a:extLst>
              <a:ext uri="{FF2B5EF4-FFF2-40B4-BE49-F238E27FC236}">
                <a16:creationId xmlns:a16="http://schemas.microsoft.com/office/drawing/2014/main" id="{F9879724-0915-492E-9931-E9144AFAE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27" y="3919730"/>
            <a:ext cx="523767" cy="523767"/>
          </a:xfrm>
          <a:prstGeom prst="rect">
            <a:avLst/>
          </a:prstGeom>
        </p:spPr>
      </p:pic>
      <p:pic>
        <p:nvPicPr>
          <p:cNvPr id="15" name="Graphic 14" descr="Suburban scene with solid fill">
            <a:extLst>
              <a:ext uri="{FF2B5EF4-FFF2-40B4-BE49-F238E27FC236}">
                <a16:creationId xmlns:a16="http://schemas.microsoft.com/office/drawing/2014/main" id="{BC9D3D95-F4C8-4D34-8375-401675BD2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94872" y="3674746"/>
            <a:ext cx="554086" cy="554086"/>
          </a:xfrm>
          <a:prstGeom prst="rect">
            <a:avLst/>
          </a:prstGeom>
        </p:spPr>
      </p:pic>
      <p:pic>
        <p:nvPicPr>
          <p:cNvPr id="9" name="Graphic 8" descr="Pregnant lady with solid fill">
            <a:extLst>
              <a:ext uri="{FF2B5EF4-FFF2-40B4-BE49-F238E27FC236}">
                <a16:creationId xmlns:a16="http://schemas.microsoft.com/office/drawing/2014/main" id="{8E93DB37-69F0-4EED-AA4F-75BEF0FC6E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27114" y="1518421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0807BF-1DF7-4ACD-8FB5-A903718DEC90}"/>
              </a:ext>
            </a:extLst>
          </p:cNvPr>
          <p:cNvSpPr txBox="1"/>
          <p:nvPr/>
        </p:nvSpPr>
        <p:spPr>
          <a:xfrm>
            <a:off x="1691949" y="395028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4" name="Graphic 23" descr="Children with solid fill">
            <a:extLst>
              <a:ext uri="{FF2B5EF4-FFF2-40B4-BE49-F238E27FC236}">
                <a16:creationId xmlns:a16="http://schemas.microsoft.com/office/drawing/2014/main" id="{CAB600AC-1BC4-4835-9B7D-5BC2661469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19793" y="4057284"/>
            <a:ext cx="449549" cy="449549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CF8BAD1-85B4-4E7C-AEC8-9ADEA4FEE868}"/>
              </a:ext>
            </a:extLst>
          </p:cNvPr>
          <p:cNvSpPr/>
          <p:nvPr/>
        </p:nvSpPr>
        <p:spPr>
          <a:xfrm>
            <a:off x="569879" y="4506833"/>
            <a:ext cx="2773295" cy="1151625"/>
          </a:xfrm>
          <a:prstGeom prst="roundRect">
            <a:avLst/>
          </a:prstGeom>
          <a:solidFill>
            <a:srgbClr val="EA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Deaths in first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Low vaccination rates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F05B405-63BB-443B-9FC9-9C87F7BB417E}"/>
              </a:ext>
            </a:extLst>
          </p:cNvPr>
          <p:cNvSpPr/>
          <p:nvPr/>
        </p:nvSpPr>
        <p:spPr>
          <a:xfrm>
            <a:off x="8516731" y="4506833"/>
            <a:ext cx="2892926" cy="1151625"/>
          </a:xfrm>
          <a:prstGeom prst="roundRect">
            <a:avLst/>
          </a:prstGeom>
          <a:solidFill>
            <a:srgbClr val="EA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Low income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Reduced life expectancy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15F0CDF-7155-4DC6-949D-D2D1BA828807}"/>
              </a:ext>
            </a:extLst>
          </p:cNvPr>
          <p:cNvSpPr/>
          <p:nvPr/>
        </p:nvSpPr>
        <p:spPr>
          <a:xfrm>
            <a:off x="1954031" y="2057819"/>
            <a:ext cx="2773295" cy="1705137"/>
          </a:xfrm>
          <a:prstGeom prst="roundRect">
            <a:avLst/>
          </a:prstGeom>
          <a:solidFill>
            <a:srgbClr val="EA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Teenage pregnancy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Smoking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Suboptimal BMI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Obesity in pregnancy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Stillbirth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09F6645-4750-4173-A1B7-D0DD3E5C75D5}"/>
              </a:ext>
            </a:extLst>
          </p:cNvPr>
          <p:cNvSpPr/>
          <p:nvPr/>
        </p:nvSpPr>
        <p:spPr>
          <a:xfrm>
            <a:off x="7097103" y="2090505"/>
            <a:ext cx="2979252" cy="1325562"/>
          </a:xfrm>
          <a:prstGeom prst="roundRect">
            <a:avLst/>
          </a:prstGeom>
          <a:solidFill>
            <a:srgbClr val="EA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Premature birth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Low birth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Deaths in the first month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32184D0-0219-4A41-A983-20937D6A24F7}"/>
              </a:ext>
            </a:extLst>
          </p:cNvPr>
          <p:cNvSpPr/>
          <p:nvPr/>
        </p:nvSpPr>
        <p:spPr>
          <a:xfrm>
            <a:off x="4745064" y="4506833"/>
            <a:ext cx="2369777" cy="1986189"/>
          </a:xfrm>
          <a:prstGeom prst="roundRect">
            <a:avLst>
              <a:gd name="adj" fmla="val 16667"/>
            </a:avLst>
          </a:prstGeom>
          <a:solidFill>
            <a:srgbClr val="EA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Child deaths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Childhood 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Dental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ED attendances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7030A0"/>
                </a:solidFill>
              </a:rPr>
              <a:t>School readiness</a:t>
            </a:r>
          </a:p>
        </p:txBody>
      </p:sp>
      <p:pic>
        <p:nvPicPr>
          <p:cNvPr id="5" name="Graphic 4" descr="Baby crawling with solid fill">
            <a:extLst>
              <a:ext uri="{FF2B5EF4-FFF2-40B4-BE49-F238E27FC236}">
                <a16:creationId xmlns:a16="http://schemas.microsoft.com/office/drawing/2014/main" id="{EAC4E5E0-19A0-46D9-9CAE-A8D420A334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50376" y="3844610"/>
            <a:ext cx="741131" cy="741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F5720F-0BF8-46D9-8990-54B9F49104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6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EF8162-C359-45D9-AF6D-09DFD4536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087"/>
            <a:ext cx="12192000" cy="95707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B0F0B6-BE08-474D-8C1D-9BF7DB289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821" y="2183860"/>
            <a:ext cx="3852153" cy="2490281"/>
          </a:xfrm>
          <a:ln>
            <a:noFill/>
            <a:prstDash val="lgDash"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b="1" dirty="0">
                <a:solidFill>
                  <a:srgbClr val="9E5E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mum’s health and babies’ early life experiences affect immunity?</a:t>
            </a:r>
            <a:endParaRPr lang="en-GB" sz="2800" dirty="0">
              <a:solidFill>
                <a:srgbClr val="9E5ECE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99916-6863-4B5D-99D4-AA2118A2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96" y="954378"/>
            <a:ext cx="8180972" cy="591162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BDDBC43-EBE0-4082-8712-AEC7C06C4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5AB50F-D48F-4E6F-86DC-3F30388D0CAD}"/>
              </a:ext>
            </a:extLst>
          </p:cNvPr>
          <p:cNvSpPr txBox="1"/>
          <p:nvPr/>
        </p:nvSpPr>
        <p:spPr>
          <a:xfrm>
            <a:off x="758221" y="5318846"/>
            <a:ext cx="2456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Will Dodwell</a:t>
            </a:r>
          </a:p>
        </p:txBody>
      </p:sp>
    </p:spTree>
    <p:extLst>
      <p:ext uri="{BB962C8B-B14F-4D97-AF65-F5344CB8AC3E}">
        <p14:creationId xmlns:p14="http://schemas.microsoft.com/office/powerpoint/2010/main" val="3252323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DAE9-6DE9-41B0-883E-D5B224E2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Infant Health Outcomes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11">
            <a:extLst>
              <a:ext uri="{FF2B5EF4-FFF2-40B4-BE49-F238E27FC236}">
                <a16:creationId xmlns:a16="http://schemas.microsoft.com/office/drawing/2014/main" id="{7751567F-C420-43B8-B4DA-19A02A5A62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4822FD9-9F6E-4B76-A43E-26FA4D0A8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71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E293F2-BECF-DC0B-822B-7BA0C43FF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733" y="920382"/>
            <a:ext cx="10340090" cy="50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342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9D31AE-48F6-51A4-A677-151F0671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Design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731DA5-FF49-AF10-A0D7-F1BEB28F63C9}"/>
              </a:ext>
            </a:extLst>
          </p:cNvPr>
          <p:cNvGrpSpPr/>
          <p:nvPr/>
        </p:nvGrpSpPr>
        <p:grpSpPr>
          <a:xfrm>
            <a:off x="990495" y="1752374"/>
            <a:ext cx="10211009" cy="4145362"/>
            <a:chOff x="984815" y="1618862"/>
            <a:chExt cx="9148027" cy="37419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A081B1-5006-B296-D66F-D0B227D93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89" t="39009" r="85362" b="34785"/>
            <a:stretch/>
          </p:blipFill>
          <p:spPr>
            <a:xfrm>
              <a:off x="1599374" y="3061975"/>
              <a:ext cx="516835" cy="8216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A4BF5F-C532-EFE7-B6F7-7C9E167EF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06" t="4772" r="64788" b="76735"/>
            <a:stretch/>
          </p:blipFill>
          <p:spPr>
            <a:xfrm>
              <a:off x="2874694" y="1965570"/>
              <a:ext cx="477078" cy="5797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C05597-8568-7AF1-5363-949EABE9A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962" r="46334" b="76628"/>
            <a:stretch/>
          </p:blipFill>
          <p:spPr>
            <a:xfrm>
              <a:off x="6469470" y="1854813"/>
              <a:ext cx="662609" cy="7327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1E467D-7CA6-754C-ECB9-EA9013145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987" t="62274" r="64336" b="14355"/>
            <a:stretch/>
          </p:blipFill>
          <p:spPr>
            <a:xfrm>
              <a:off x="5087949" y="4404982"/>
              <a:ext cx="543341" cy="7327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6B2EA0-089E-47C5-2C9F-2D02338FA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275" r="28197" b="75783"/>
            <a:stretch/>
          </p:blipFill>
          <p:spPr>
            <a:xfrm>
              <a:off x="7971650" y="1951374"/>
              <a:ext cx="874643" cy="75923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C449CC8-A481-722E-E3B1-5D4F62460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06" t="4772" r="64788" b="76735"/>
            <a:stretch/>
          </p:blipFill>
          <p:spPr>
            <a:xfrm>
              <a:off x="5081196" y="1988632"/>
              <a:ext cx="477078" cy="5797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E436DA-DB02-ACEC-7ADE-E996E3AF0F4F}"/>
                </a:ext>
              </a:extLst>
            </p:cNvPr>
            <p:cNvSpPr txBox="1"/>
            <p:nvPr/>
          </p:nvSpPr>
          <p:spPr>
            <a:xfrm>
              <a:off x="984815" y="3893580"/>
              <a:ext cx="1603513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Recruit 160-200 infants born between 34 and 42 weeks GA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B59468-E157-8E57-1507-31756228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189" t="39009" r="85362" b="34785"/>
            <a:stretch/>
          </p:blipFill>
          <p:spPr>
            <a:xfrm>
              <a:off x="3846442" y="3018182"/>
              <a:ext cx="516835" cy="821635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BF8C942-02BF-0CFA-D2F8-096FEFFDA992}"/>
                </a:ext>
              </a:extLst>
            </p:cNvPr>
            <p:cNvCxnSpPr>
              <a:cxnSpLocks/>
            </p:cNvCxnSpPr>
            <p:nvPr/>
          </p:nvCxnSpPr>
          <p:spPr>
            <a:xfrm>
              <a:off x="2099997" y="3467181"/>
              <a:ext cx="1806081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FAC024-558B-4104-FFC8-E0FEF61A2109}"/>
                </a:ext>
              </a:extLst>
            </p:cNvPr>
            <p:cNvSpPr txBox="1"/>
            <p:nvPr/>
          </p:nvSpPr>
          <p:spPr>
            <a:xfrm>
              <a:off x="3246044" y="3887030"/>
              <a:ext cx="16035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Day 5 of life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18D8B7-A77D-61B3-F746-5E4CC2780FA2}"/>
                </a:ext>
              </a:extLst>
            </p:cNvPr>
            <p:cNvSpPr txBox="1"/>
            <p:nvPr/>
          </p:nvSpPr>
          <p:spPr>
            <a:xfrm>
              <a:off x="2201280" y="1623777"/>
              <a:ext cx="16035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Cord blood sample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C2E235-B736-1309-49E0-BE477F60B376}"/>
                </a:ext>
              </a:extLst>
            </p:cNvPr>
            <p:cNvSpPr txBox="1"/>
            <p:nvPr/>
          </p:nvSpPr>
          <p:spPr>
            <a:xfrm>
              <a:off x="4423659" y="1618862"/>
              <a:ext cx="16035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Heel prick sample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91F188A-5AA4-CDCA-9206-6EDE8CF12CC2}"/>
                </a:ext>
              </a:extLst>
            </p:cNvPr>
            <p:cNvCxnSpPr>
              <a:cxnSpLocks/>
            </p:cNvCxnSpPr>
            <p:nvPr/>
          </p:nvCxnSpPr>
          <p:spPr>
            <a:xfrm>
              <a:off x="5593996" y="2298646"/>
              <a:ext cx="866352" cy="346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E86427A-D34C-8D48-A30B-41EF85024EC5}"/>
                </a:ext>
              </a:extLst>
            </p:cNvPr>
            <p:cNvCxnSpPr>
              <a:cxnSpLocks/>
            </p:cNvCxnSpPr>
            <p:nvPr/>
          </p:nvCxnSpPr>
          <p:spPr>
            <a:xfrm>
              <a:off x="7105298" y="2310755"/>
              <a:ext cx="866352" cy="346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F4C0B8B-653F-F975-BD48-91BC6713C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318" t="62274" r="47747" b="14355"/>
            <a:stretch/>
          </p:blipFill>
          <p:spPr>
            <a:xfrm>
              <a:off x="6522624" y="4427900"/>
              <a:ext cx="457200" cy="73273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B7F5D24-3BF4-525B-B744-3E310B349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108" t="62274" r="28290" b="14355"/>
            <a:stretch/>
          </p:blipFill>
          <p:spPr>
            <a:xfrm>
              <a:off x="8044985" y="4418656"/>
              <a:ext cx="766979" cy="732733"/>
            </a:xfrm>
            <a:prstGeom prst="rect">
              <a:avLst/>
            </a:prstGeom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BFD6137-E625-69E6-549F-539192AF3B4D}"/>
                </a:ext>
              </a:extLst>
            </p:cNvPr>
            <p:cNvCxnSpPr>
              <a:cxnSpLocks/>
            </p:cNvCxnSpPr>
            <p:nvPr/>
          </p:nvCxnSpPr>
          <p:spPr>
            <a:xfrm>
              <a:off x="7105298" y="4767880"/>
              <a:ext cx="866352" cy="346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2607057-3CAF-F00A-1D1F-4FEBE5AC4E49}"/>
                </a:ext>
              </a:extLst>
            </p:cNvPr>
            <p:cNvCxnSpPr>
              <a:cxnSpLocks/>
            </p:cNvCxnSpPr>
            <p:nvPr/>
          </p:nvCxnSpPr>
          <p:spPr>
            <a:xfrm>
              <a:off x="5603118" y="4767880"/>
              <a:ext cx="866352" cy="346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EF07E9D-0FFC-3AAE-0028-AE8E55A37EF4}"/>
                </a:ext>
              </a:extLst>
            </p:cNvPr>
            <p:cNvSpPr txBox="1"/>
            <p:nvPr/>
          </p:nvSpPr>
          <p:spPr>
            <a:xfrm>
              <a:off x="6121327" y="1621472"/>
              <a:ext cx="26504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Immune cell isolation and analysis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B4642F5-8E12-D0FF-D223-49A003231A1C}"/>
                </a:ext>
              </a:extLst>
            </p:cNvPr>
            <p:cNvSpPr txBox="1"/>
            <p:nvPr/>
          </p:nvSpPr>
          <p:spPr>
            <a:xfrm>
              <a:off x="4489934" y="5053067"/>
              <a:ext cx="16035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Stool sample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E2BF84-98ED-31DA-4ABB-8BA8C080A230}"/>
                </a:ext>
              </a:extLst>
            </p:cNvPr>
            <p:cNvSpPr txBox="1"/>
            <p:nvPr/>
          </p:nvSpPr>
          <p:spPr>
            <a:xfrm>
              <a:off x="6460348" y="5053067"/>
              <a:ext cx="201847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Microbiome analysis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AB98DF5-33F6-F656-70CC-BAF88112EC8F}"/>
                </a:ext>
              </a:extLst>
            </p:cNvPr>
            <p:cNvCxnSpPr>
              <a:cxnSpLocks/>
            </p:cNvCxnSpPr>
            <p:nvPr/>
          </p:nvCxnSpPr>
          <p:spPr>
            <a:xfrm>
              <a:off x="4327200" y="3456662"/>
              <a:ext cx="799200" cy="9684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C7CC649-C2F4-D407-EEEE-659B42C2E7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8800" y="2509200"/>
              <a:ext cx="798975" cy="9675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1B586BD-00AC-142C-48CD-5685E33E4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7200" y="2505600"/>
              <a:ext cx="798975" cy="9675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A564184-A7C0-C022-88F3-EEB7C111908B}"/>
                </a:ext>
              </a:extLst>
            </p:cNvPr>
            <p:cNvCxnSpPr>
              <a:cxnSpLocks/>
            </p:cNvCxnSpPr>
            <p:nvPr/>
          </p:nvCxnSpPr>
          <p:spPr>
            <a:xfrm>
              <a:off x="4327664" y="3467181"/>
              <a:ext cx="1806081" cy="0"/>
            </a:xfrm>
            <a:prstGeom prst="straightConnector1">
              <a:avLst/>
            </a:prstGeom>
            <a:ln w="31750">
              <a:solidFill>
                <a:schemeClr val="tx1">
                  <a:alpha val="99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Graphic 66" descr="School girl outline">
              <a:extLst>
                <a:ext uri="{FF2B5EF4-FFF2-40B4-BE49-F238E27FC236}">
                  <a16:creationId xmlns:a16="http://schemas.microsoft.com/office/drawing/2014/main" id="{E5CE687F-4DBC-3663-6D27-C53FE2D2C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98875" y="2979180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Man with kid outline">
              <a:extLst>
                <a:ext uri="{FF2B5EF4-FFF2-40B4-BE49-F238E27FC236}">
                  <a16:creationId xmlns:a16="http://schemas.microsoft.com/office/drawing/2014/main" id="{061E6143-C2F4-D5D4-D197-3C204B977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8400" y="3036490"/>
              <a:ext cx="914400" cy="914400"/>
            </a:xfrm>
            <a:prstGeom prst="rect">
              <a:avLst/>
            </a:prstGeom>
            <a:effectLst>
              <a:outerShdw blurRad="50800" dist="50800" dir="5400000" algn="ctr" rotWithShape="0">
                <a:schemeClr val="bg1"/>
              </a:outerShdw>
            </a:effectLst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638D046-797D-83CE-18E6-5F1FA3BBB075}"/>
                </a:ext>
              </a:extLst>
            </p:cNvPr>
            <p:cNvCxnSpPr>
              <a:cxnSpLocks/>
            </p:cNvCxnSpPr>
            <p:nvPr/>
          </p:nvCxnSpPr>
          <p:spPr>
            <a:xfrm>
              <a:off x="6892794" y="3487560"/>
              <a:ext cx="1806081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26006BB-FE1E-03BB-E528-21E66FAC464F}"/>
                </a:ext>
              </a:extLst>
            </p:cNvPr>
            <p:cNvSpPr txBox="1"/>
            <p:nvPr/>
          </p:nvSpPr>
          <p:spPr>
            <a:xfrm>
              <a:off x="5569910" y="3918747"/>
              <a:ext cx="1874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Follow up at 2 years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23042A7-4408-9BC9-D757-2E0B540E2310}"/>
                </a:ext>
              </a:extLst>
            </p:cNvPr>
            <p:cNvSpPr txBox="1"/>
            <p:nvPr/>
          </p:nvSpPr>
          <p:spPr>
            <a:xfrm>
              <a:off x="8258576" y="3918747"/>
              <a:ext cx="1874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Follow up at 5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3578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65282BB-045F-74D0-21D0-5A7ED6B7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35AF8-BEC9-906D-CEE2-B1AE7C04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648" y="1599870"/>
            <a:ext cx="6032157" cy="48930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14CD9-52C7-9D8D-61C8-5E8F55A9C7EA}"/>
              </a:ext>
            </a:extLst>
          </p:cNvPr>
          <p:cNvSpPr/>
          <p:nvPr/>
        </p:nvSpPr>
        <p:spPr>
          <a:xfrm>
            <a:off x="2481648" y="4164227"/>
            <a:ext cx="1818503" cy="145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CBEFA-EB02-2384-780D-EED71175CC87}"/>
              </a:ext>
            </a:extLst>
          </p:cNvPr>
          <p:cNvSpPr txBox="1"/>
          <p:nvPr/>
        </p:nvSpPr>
        <p:spPr>
          <a:xfrm>
            <a:off x="2336954" y="4164227"/>
            <a:ext cx="160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0.1ml of blood for RNA seq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D1589B-90D3-EF26-6431-E8108375BF2C}"/>
              </a:ext>
            </a:extLst>
          </p:cNvPr>
          <p:cNvSpPr/>
          <p:nvPr/>
        </p:nvSpPr>
        <p:spPr>
          <a:xfrm>
            <a:off x="4090086" y="2187146"/>
            <a:ext cx="963828" cy="46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AFB81-D39A-68F6-2327-A89B4425F6CC}"/>
              </a:ext>
            </a:extLst>
          </p:cNvPr>
          <p:cNvSpPr txBox="1"/>
          <p:nvPr/>
        </p:nvSpPr>
        <p:spPr>
          <a:xfrm>
            <a:off x="3940467" y="2033257"/>
            <a:ext cx="160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1ml of blood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3957C-B8FD-49EA-2BAC-0C5A21EE5377}"/>
              </a:ext>
            </a:extLst>
          </p:cNvPr>
          <p:cNvSpPr/>
          <p:nvPr/>
        </p:nvSpPr>
        <p:spPr>
          <a:xfrm>
            <a:off x="4300151" y="4155344"/>
            <a:ext cx="1197575" cy="532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0C5AB-B594-8AA6-E33D-CA763F19411E}"/>
              </a:ext>
            </a:extLst>
          </p:cNvPr>
          <p:cNvSpPr txBox="1"/>
          <p:nvPr/>
        </p:nvSpPr>
        <p:spPr>
          <a:xfrm>
            <a:off x="4116635" y="4155344"/>
            <a:ext cx="160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0.9ml blood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A1F15C-6C39-30B4-C467-565E46DD4C5D}"/>
              </a:ext>
            </a:extLst>
          </p:cNvPr>
          <p:cNvSpPr/>
          <p:nvPr/>
        </p:nvSpPr>
        <p:spPr>
          <a:xfrm>
            <a:off x="7871254" y="2743200"/>
            <a:ext cx="902043" cy="1421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316928-4F1E-3D68-50B4-DB89D2D02007}"/>
              </a:ext>
            </a:extLst>
          </p:cNvPr>
          <p:cNvSpPr txBox="1"/>
          <p:nvPr/>
        </p:nvSpPr>
        <p:spPr>
          <a:xfrm>
            <a:off x="7805440" y="2732630"/>
            <a:ext cx="160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Plasma proteins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7C920-765E-AB2D-9993-CA29FCBB168D}"/>
              </a:ext>
            </a:extLst>
          </p:cNvPr>
          <p:cNvSpPr txBox="1"/>
          <p:nvPr/>
        </p:nvSpPr>
        <p:spPr>
          <a:xfrm>
            <a:off x="7871254" y="3755997"/>
            <a:ext cx="179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Plasma metabolites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BD80E3-FC8D-3A7B-9244-44D1140439E9}"/>
              </a:ext>
            </a:extLst>
          </p:cNvPr>
          <p:cNvSpPr/>
          <p:nvPr/>
        </p:nvSpPr>
        <p:spPr>
          <a:xfrm>
            <a:off x="7431932" y="3156626"/>
            <a:ext cx="564204" cy="471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F2D710-70AC-52CF-F062-796AF6D4DBAE}"/>
              </a:ext>
            </a:extLst>
          </p:cNvPr>
          <p:cNvSpPr/>
          <p:nvPr/>
        </p:nvSpPr>
        <p:spPr>
          <a:xfrm>
            <a:off x="7871254" y="4463121"/>
            <a:ext cx="831044" cy="161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458BA7-D405-57EC-F8D9-4D63CB519638}"/>
              </a:ext>
            </a:extLst>
          </p:cNvPr>
          <p:cNvSpPr txBox="1"/>
          <p:nvPr/>
        </p:nvSpPr>
        <p:spPr>
          <a:xfrm>
            <a:off x="7871254" y="4514787"/>
            <a:ext cx="179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Gene regulation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842E81-C77C-9EEE-CFED-A545508E46E0}"/>
              </a:ext>
            </a:extLst>
          </p:cNvPr>
          <p:cNvSpPr txBox="1"/>
          <p:nvPr/>
        </p:nvSpPr>
        <p:spPr>
          <a:xfrm>
            <a:off x="7867066" y="5353068"/>
            <a:ext cx="3057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Immune cell frequencies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4965A7-D40D-BB9D-BB4B-97F092505450}"/>
              </a:ext>
            </a:extLst>
          </p:cNvPr>
          <p:cNvSpPr txBox="1"/>
          <p:nvPr/>
        </p:nvSpPr>
        <p:spPr>
          <a:xfrm>
            <a:off x="7867066" y="4938579"/>
            <a:ext cx="1790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DNA changes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E205A7-152D-DE0B-4242-BC413344AD1D}"/>
              </a:ext>
            </a:extLst>
          </p:cNvPr>
          <p:cNvSpPr/>
          <p:nvPr/>
        </p:nvSpPr>
        <p:spPr>
          <a:xfrm>
            <a:off x="6586780" y="3246895"/>
            <a:ext cx="605368" cy="381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8244CD-434A-6C67-ECD0-1C7E2CB2895E}"/>
              </a:ext>
            </a:extLst>
          </p:cNvPr>
          <p:cNvSpPr txBox="1"/>
          <p:nvPr/>
        </p:nvSpPr>
        <p:spPr>
          <a:xfrm>
            <a:off x="6107194" y="3384430"/>
            <a:ext cx="160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0.3ml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54BE1D-64F7-DD8C-FD5C-8A7590E5E410}"/>
              </a:ext>
            </a:extLst>
          </p:cNvPr>
          <p:cNvSpPr/>
          <p:nvPr/>
        </p:nvSpPr>
        <p:spPr>
          <a:xfrm>
            <a:off x="5935851" y="5749871"/>
            <a:ext cx="1256297" cy="821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EC6F6D-B5B2-D42A-0A77-C5EAE4500FE1}"/>
              </a:ext>
            </a:extLst>
          </p:cNvPr>
          <p:cNvSpPr/>
          <p:nvPr/>
        </p:nvSpPr>
        <p:spPr>
          <a:xfrm>
            <a:off x="6563999" y="5092467"/>
            <a:ext cx="534225" cy="176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AC78CE-0301-E01A-3CE6-23C30E83625C}"/>
              </a:ext>
            </a:extLst>
          </p:cNvPr>
          <p:cNvSpPr txBox="1"/>
          <p:nvPr/>
        </p:nvSpPr>
        <p:spPr>
          <a:xfrm>
            <a:off x="6114431" y="4957914"/>
            <a:ext cx="160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0.6ml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B6FD0B-A7B3-5A5B-455A-4E65AE54B460}"/>
              </a:ext>
            </a:extLst>
          </p:cNvPr>
          <p:cNvSpPr txBox="1"/>
          <p:nvPr/>
        </p:nvSpPr>
        <p:spPr>
          <a:xfrm>
            <a:off x="7867066" y="5737775"/>
            <a:ext cx="3057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Immune cell function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11986-8A6B-0105-9312-28188E888702}"/>
              </a:ext>
            </a:extLst>
          </p:cNvPr>
          <p:cNvSpPr/>
          <p:nvPr/>
        </p:nvSpPr>
        <p:spPr>
          <a:xfrm>
            <a:off x="4625788" y="4822564"/>
            <a:ext cx="1481406" cy="838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75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DAE9-6DE9-41B0-883E-D5B224E2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</a:t>
            </a:r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GB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GB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11">
            <a:extLst>
              <a:ext uri="{FF2B5EF4-FFF2-40B4-BE49-F238E27FC236}">
                <a16:creationId xmlns:a16="http://schemas.microsoft.com/office/drawing/2014/main" id="{7751567F-C420-43B8-B4DA-19A02A5A62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4822FD9-9F6E-4B76-A43E-26FA4D0A8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029" y="2046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34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9F65-0DF4-48ED-92E3-121DADEF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Questions or Comments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3A032-4421-4044-A788-F85DC9106560}"/>
              </a:ext>
            </a:extLst>
          </p:cNvPr>
          <p:cNvSpPr/>
          <p:nvPr/>
        </p:nvSpPr>
        <p:spPr>
          <a:xfrm>
            <a:off x="4996070" y="2105561"/>
            <a:ext cx="19382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???</a:t>
            </a:r>
            <a:endParaRPr lang="en-GB" sz="8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89400-3BF9-4F91-AAA0-7C79C850F256}"/>
              </a:ext>
            </a:extLst>
          </p:cNvPr>
          <p:cNvSpPr txBox="1"/>
          <p:nvPr/>
        </p:nvSpPr>
        <p:spPr>
          <a:xfrm>
            <a:off x="2917174" y="64892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</a:rPr>
              <a:t>Thank you for listening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314755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C9C85FA-D97D-4E1D-877D-ED35F67E2288}"/>
              </a:ext>
            </a:extLst>
          </p:cNvPr>
          <p:cNvGraphicFramePr>
            <a:graphicFrameLocks noGrp="1"/>
          </p:cNvGraphicFramePr>
          <p:nvPr/>
        </p:nvGraphicFramePr>
        <p:xfrm>
          <a:off x="758112" y="915610"/>
          <a:ext cx="10675776" cy="4739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08171">
                  <a:extLst>
                    <a:ext uri="{9D8B030D-6E8A-4147-A177-3AD203B41FA5}">
                      <a16:colId xmlns:a16="http://schemas.microsoft.com/office/drawing/2014/main" val="2980236607"/>
                    </a:ext>
                  </a:extLst>
                </a:gridCol>
                <a:gridCol w="5904345">
                  <a:extLst>
                    <a:ext uri="{9D8B030D-6E8A-4147-A177-3AD203B41FA5}">
                      <a16:colId xmlns:a16="http://schemas.microsoft.com/office/drawing/2014/main" val="564629478"/>
                    </a:ext>
                  </a:extLst>
                </a:gridCol>
                <a:gridCol w="3363260">
                  <a:extLst>
                    <a:ext uri="{9D8B030D-6E8A-4147-A177-3AD203B41FA5}">
                      <a16:colId xmlns:a16="http://schemas.microsoft.com/office/drawing/2014/main" val="4243778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16.30 – 17.00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Arrival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8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17.00 – 17.05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Welcome and Introduction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Elizabeth Draper, Head of Department of Population Health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81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17.05 – 17.15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Early birth and health challenges in Leicester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Elaine Boyle, LCFC Professor of Child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42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17.15 – 17.25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Parents’ perspectives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Nafeesah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7030A0"/>
                          </a:solidFill>
                        </a:rPr>
                        <a:t>Tutla</a:t>
                      </a:r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en-GB" sz="1400" b="1" kern="1200" dirty="0">
                          <a:solidFill>
                            <a:srgbClr val="7030A0"/>
                          </a:solidFill>
                          <a:effectLst/>
                        </a:rPr>
                        <a:t>Leicester Mammas and LLR Maternity &amp; Neonatal Voices Partnership</a:t>
                      </a:r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43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17.25 – 17.55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Should our baby be born early? What say do we have?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Frances Mielewczyk, Researcher, LCFC Research Programme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088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Who supports breastfeeding for babies born a few weeks early?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Vimbai Mamombe, PhD Student and Research Assistant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906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you feed your baby who arrives a little early – does it affect how they grow and develop?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Alice Kavati, Advanced Neonatal Nurse Practitioner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128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GB" sz="1400" b="1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How do mum’s health and baby’s early life experiences impact immunity?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Will Dodwell, Paediatrician in Training and PhD Student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2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17.55 – 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Close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20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18.00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rgbClr val="7030A0"/>
                          </a:solidFill>
                        </a:rPr>
                        <a:t>Please join us for drinks and refreshments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77693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EC74D950-BC54-4939-9D8A-753A6FCC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9212"/>
            <a:ext cx="10515600" cy="145619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8F45C7"/>
                </a:solidFill>
              </a:rPr>
              <a:t>Programme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EE7A3-868F-4833-9DB5-9D1644A56401}"/>
              </a:ext>
            </a:extLst>
          </p:cNvPr>
          <p:cNvSpPr txBox="1"/>
          <p:nvPr/>
        </p:nvSpPr>
        <p:spPr>
          <a:xfrm>
            <a:off x="758112" y="5728998"/>
            <a:ext cx="10675776" cy="646331"/>
          </a:xfrm>
          <a:prstGeom prst="rect">
            <a:avLst/>
          </a:prstGeom>
          <a:solidFill>
            <a:srgbClr val="EAD5F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We are delighted to welcome representatives from ADAPT, Leicester Mammas and the Leicester, Leicestershire and </a:t>
            </a:r>
            <a:r>
              <a:rPr lang="en-GB">
                <a:solidFill>
                  <a:srgbClr val="7030A0"/>
                </a:solidFill>
              </a:rPr>
              <a:t>Rutland Maternity </a:t>
            </a:r>
            <a:r>
              <a:rPr lang="en-GB" dirty="0">
                <a:solidFill>
                  <a:srgbClr val="7030A0"/>
                </a:solidFill>
              </a:rPr>
              <a:t>and Neonatal Voices Partnership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607B6-B399-4DC4-BB15-1DD7FD6F0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715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393D-D47E-4FA7-82C2-405BD3B54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We need your help!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214F5C-4008-437C-9F19-D14BD489E865}"/>
              </a:ext>
            </a:extLst>
          </p:cNvPr>
          <p:cNvSpPr/>
          <p:nvPr/>
        </p:nvSpPr>
        <p:spPr>
          <a:xfrm>
            <a:off x="1293744" y="1583635"/>
            <a:ext cx="2451652" cy="2186609"/>
          </a:xfrm>
          <a:prstGeom prst="roundRect">
            <a:avLst/>
          </a:prstGeom>
          <a:solidFill>
            <a:srgbClr val="CFAFE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7030A0"/>
                </a:solidFill>
              </a:rPr>
              <a:t>The best research is guided by the people for whom it is most relevant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5F690A-54FA-40C6-A411-866B84B2A372}"/>
              </a:ext>
            </a:extLst>
          </p:cNvPr>
          <p:cNvSpPr/>
          <p:nvPr/>
        </p:nvSpPr>
        <p:spPr>
          <a:xfrm>
            <a:off x="4147930" y="1583635"/>
            <a:ext cx="3233530" cy="2205451"/>
          </a:xfrm>
          <a:prstGeom prst="roundRect">
            <a:avLst/>
          </a:prstGeom>
          <a:solidFill>
            <a:srgbClr val="CFAFE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We need to know if our research is important, understandable and acceptable to parents and families in Leicester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1E00C6-235A-4486-8622-D470E63D5361}"/>
              </a:ext>
            </a:extLst>
          </p:cNvPr>
          <p:cNvSpPr/>
          <p:nvPr/>
        </p:nvSpPr>
        <p:spPr>
          <a:xfrm>
            <a:off x="7818784" y="1583635"/>
            <a:ext cx="3233529" cy="2186608"/>
          </a:xfrm>
          <a:prstGeom prst="roundRect">
            <a:avLst/>
          </a:prstGeom>
          <a:solidFill>
            <a:srgbClr val="CFAF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We are looking for parents and members of the public in Leicester to help us refine our research, review our study documents and help us make sure it </a:t>
            </a:r>
            <a:r>
              <a:rPr lang="en-GB">
                <a:solidFill>
                  <a:srgbClr val="7030A0"/>
                </a:solidFill>
              </a:rPr>
              <a:t>will all work </a:t>
            </a:r>
            <a:r>
              <a:rPr lang="en-GB" dirty="0">
                <a:solidFill>
                  <a:srgbClr val="7030A0"/>
                </a:solidFill>
              </a:rPr>
              <a:t>in practice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D2D43A-0927-4A7C-89AA-22423B53D143}"/>
              </a:ext>
            </a:extLst>
          </p:cNvPr>
          <p:cNvSpPr/>
          <p:nvPr/>
        </p:nvSpPr>
        <p:spPr>
          <a:xfrm>
            <a:off x="1669773" y="3949148"/>
            <a:ext cx="9090992" cy="914400"/>
          </a:xfrm>
          <a:prstGeom prst="roundRect">
            <a:avLst/>
          </a:prstGeom>
          <a:solidFill>
            <a:srgbClr val="7030A0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If you are interested and can spare a small amount of time to help us, please let me know NOW or BY EMAIL or BY PHONE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363F48-F467-46B3-9A49-45CBCAA155B3}"/>
              </a:ext>
            </a:extLst>
          </p:cNvPr>
          <p:cNvSpPr/>
          <p:nvPr/>
        </p:nvSpPr>
        <p:spPr>
          <a:xfrm>
            <a:off x="3745396" y="5042452"/>
            <a:ext cx="4664765" cy="155609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Elaine Boyle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eb124@leicester.ac.uk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0116 252 5447</a:t>
            </a:r>
          </a:p>
        </p:txBody>
      </p:sp>
    </p:spTree>
    <p:extLst>
      <p:ext uri="{BB962C8B-B14F-4D97-AF65-F5344CB8AC3E}">
        <p14:creationId xmlns:p14="http://schemas.microsoft.com/office/powerpoint/2010/main" val="64668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0957" y="187004"/>
            <a:ext cx="9144000" cy="761301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</a:rPr>
              <a:t>What influences child health?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4392" y="2810735"/>
            <a:ext cx="5477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CHILDREN &amp; FAMILIES</a:t>
            </a:r>
            <a:r>
              <a:rPr lang="en-GB" sz="12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5559" y="1485449"/>
            <a:ext cx="344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Social deprivation</a:t>
            </a:r>
          </a:p>
        </p:txBody>
      </p:sp>
      <p:sp>
        <p:nvSpPr>
          <p:cNvPr id="17" name="Rectangle 16"/>
          <p:cNvSpPr/>
          <p:nvPr/>
        </p:nvSpPr>
        <p:spPr>
          <a:xfrm rot="2479406">
            <a:off x="8896720" y="1390653"/>
            <a:ext cx="1159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Ethnic mix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554566" y="6194432"/>
            <a:ext cx="72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Health care inequalities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64702" y="2604883"/>
            <a:ext cx="4907521" cy="3004069"/>
          </a:xfrm>
          <a:prstGeom prst="roundRect">
            <a:avLst/>
          </a:prstGeom>
          <a:solidFill>
            <a:srgbClr val="8F45C7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8F45C7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 rot="19484999">
            <a:off x="2122256" y="1251717"/>
            <a:ext cx="13024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Child poverty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10874" y="4425256"/>
            <a:ext cx="14969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F45C7"/>
                </a:solidFill>
              </a:rPr>
              <a:t>CHILD</a:t>
            </a:r>
          </a:p>
        </p:txBody>
      </p:sp>
      <p:cxnSp>
        <p:nvCxnSpPr>
          <p:cNvPr id="66" name="Straight Connector 65"/>
          <p:cNvCxnSpPr>
            <a:cxnSpLocks/>
            <a:endCxn id="48" idx="2"/>
          </p:cNvCxnSpPr>
          <p:nvPr/>
        </p:nvCxnSpPr>
        <p:spPr>
          <a:xfrm>
            <a:off x="6108767" y="2617775"/>
            <a:ext cx="9696" cy="299117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40181" y="2609838"/>
            <a:ext cx="238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MOTHER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21616" y="2604883"/>
            <a:ext cx="2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BABY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999212" y="2852966"/>
            <a:ext cx="2636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Low birth weight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Neonatal illness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Perinatal &amp; infant mortality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Early feeding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Growth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426304" y="2852966"/>
            <a:ext cx="2878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Antenatal care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Multiple birth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Pregnancy complications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Premature labour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Mode of delivery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Infant feeding choice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4E2CC0-2A49-47EA-BC6D-312D2A33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41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0957" y="187004"/>
            <a:ext cx="9144000" cy="761301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</a:rPr>
              <a:t>What influences child health?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4392" y="2810735"/>
            <a:ext cx="5477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CHILDREN &amp; FAMILIES</a:t>
            </a:r>
            <a:r>
              <a:rPr lang="en-GB" sz="12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10919" y="1009750"/>
            <a:ext cx="8033657" cy="5678013"/>
            <a:chOff x="-209800" y="2274850"/>
            <a:chExt cx="2558198" cy="3113154"/>
          </a:xfrm>
          <a:noFill/>
        </p:grpSpPr>
        <p:sp>
          <p:nvSpPr>
            <p:cNvPr id="8" name="Rounded Rectangle 7"/>
            <p:cNvSpPr/>
            <p:nvPr/>
          </p:nvSpPr>
          <p:spPr>
            <a:xfrm>
              <a:off x="-209800" y="2274850"/>
              <a:ext cx="2558198" cy="311315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>
                <a:solidFill>
                  <a:srgbClr val="7030A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049" y="2913251"/>
              <a:ext cx="2086569" cy="2117170"/>
            </a:xfrm>
            <a:prstGeom prst="roundRect">
              <a:avLst/>
            </a:prstGeom>
            <a:solidFill>
              <a:srgbClr val="CFAF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350" dirty="0">
                  <a:solidFill>
                    <a:srgbClr val="7030A0"/>
                  </a:solidFill>
                </a:rPr>
                <a:t>p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415559" y="1485449"/>
            <a:ext cx="344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Social deprivation</a:t>
            </a:r>
          </a:p>
        </p:txBody>
      </p:sp>
      <p:sp>
        <p:nvSpPr>
          <p:cNvPr id="17" name="Rectangle 16"/>
          <p:cNvSpPr/>
          <p:nvPr/>
        </p:nvSpPr>
        <p:spPr>
          <a:xfrm rot="2479406">
            <a:off x="8896720" y="1390653"/>
            <a:ext cx="1159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Ethnic mix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554566" y="6194432"/>
            <a:ext cx="72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Health care inequalities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64702" y="2604883"/>
            <a:ext cx="4907521" cy="3004069"/>
          </a:xfrm>
          <a:prstGeom prst="roundRect">
            <a:avLst/>
          </a:prstGeom>
          <a:solidFill>
            <a:srgbClr val="8F45C7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8F45C7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47481" y="2236412"/>
            <a:ext cx="490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MATERNAL WELLBEING </a:t>
            </a:r>
          </a:p>
        </p:txBody>
      </p:sp>
      <p:sp>
        <p:nvSpPr>
          <p:cNvPr id="51" name="TextBox 50"/>
          <p:cNvSpPr txBox="1"/>
          <p:nvPr/>
        </p:nvSpPr>
        <p:spPr>
          <a:xfrm rot="18479698">
            <a:off x="2406696" y="2388783"/>
            <a:ext cx="1584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b="1" dirty="0">
                <a:solidFill>
                  <a:srgbClr val="7030A0"/>
                </a:solidFill>
              </a:rPr>
              <a:t>Teenage pregnancy</a:t>
            </a:r>
          </a:p>
        </p:txBody>
      </p:sp>
      <p:sp>
        <p:nvSpPr>
          <p:cNvPr id="53" name="TextBox 52"/>
          <p:cNvSpPr txBox="1"/>
          <p:nvPr/>
        </p:nvSpPr>
        <p:spPr>
          <a:xfrm rot="19484999">
            <a:off x="2122256" y="1251717"/>
            <a:ext cx="13024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Child poverty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10874" y="4425256"/>
            <a:ext cx="14969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F45C7"/>
                </a:solidFill>
              </a:rPr>
              <a:t>CHILD</a:t>
            </a:r>
          </a:p>
        </p:txBody>
      </p:sp>
      <p:sp>
        <p:nvSpPr>
          <p:cNvPr id="58" name="TextBox 57"/>
          <p:cNvSpPr txBox="1"/>
          <p:nvPr/>
        </p:nvSpPr>
        <p:spPr>
          <a:xfrm flipH="1">
            <a:off x="2749123" y="3601285"/>
            <a:ext cx="5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Diet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79433" y="5594253"/>
            <a:ext cx="303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Physical and mental health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615768" y="4347273"/>
            <a:ext cx="60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BMI</a:t>
            </a:r>
          </a:p>
        </p:txBody>
      </p:sp>
      <p:sp>
        <p:nvSpPr>
          <p:cNvPr id="61" name="TextBox 60"/>
          <p:cNvSpPr txBox="1"/>
          <p:nvPr/>
        </p:nvSpPr>
        <p:spPr>
          <a:xfrm rot="19070850" flipH="1">
            <a:off x="8245062" y="528525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Smoking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2692158" y="4369937"/>
            <a:ext cx="95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Alcohol</a:t>
            </a:r>
          </a:p>
        </p:txBody>
      </p:sp>
      <p:sp>
        <p:nvSpPr>
          <p:cNvPr id="63" name="TextBox 62"/>
          <p:cNvSpPr txBox="1"/>
          <p:nvPr/>
        </p:nvSpPr>
        <p:spPr>
          <a:xfrm flipH="1">
            <a:off x="8520347" y="3524794"/>
            <a:ext cx="7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Drugs</a:t>
            </a:r>
          </a:p>
        </p:txBody>
      </p:sp>
      <p:sp>
        <p:nvSpPr>
          <p:cNvPr id="64" name="TextBox 63"/>
          <p:cNvSpPr txBox="1"/>
          <p:nvPr/>
        </p:nvSpPr>
        <p:spPr>
          <a:xfrm rot="2491083" flipH="1">
            <a:off x="2672759" y="532452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Education</a:t>
            </a:r>
          </a:p>
        </p:txBody>
      </p:sp>
      <p:cxnSp>
        <p:nvCxnSpPr>
          <p:cNvPr id="66" name="Straight Connector 65"/>
          <p:cNvCxnSpPr>
            <a:cxnSpLocks/>
            <a:endCxn id="48" idx="2"/>
          </p:cNvCxnSpPr>
          <p:nvPr/>
        </p:nvCxnSpPr>
        <p:spPr>
          <a:xfrm>
            <a:off x="6108767" y="2617775"/>
            <a:ext cx="9696" cy="299117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40181" y="2609838"/>
            <a:ext cx="238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MOTHER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21616" y="2604883"/>
            <a:ext cx="2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BABY</a:t>
            </a:r>
          </a:p>
        </p:txBody>
      </p:sp>
      <p:sp>
        <p:nvSpPr>
          <p:cNvPr id="75" name="TextBox 74"/>
          <p:cNvSpPr txBox="1"/>
          <p:nvPr/>
        </p:nvSpPr>
        <p:spPr>
          <a:xfrm rot="2906357">
            <a:off x="8257518" y="2457482"/>
            <a:ext cx="114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Support networks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999212" y="2852966"/>
            <a:ext cx="2636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Low birth weight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Neonatal illness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Perinatal &amp; infant mortality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Early feeding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Growth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426304" y="2852966"/>
            <a:ext cx="2878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Antenatal care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Multiple birth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Pregnancy complications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Premature labour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Mode of delivery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Infant feeding choice</a:t>
            </a:r>
          </a:p>
        </p:txBody>
      </p:sp>
      <p:sp>
        <p:nvSpPr>
          <p:cNvPr id="100" name="Right Arrow 99"/>
          <p:cNvSpPr/>
          <p:nvPr/>
        </p:nvSpPr>
        <p:spPr>
          <a:xfrm>
            <a:off x="3474468" y="3784043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ight Arrow 100"/>
          <p:cNvSpPr/>
          <p:nvPr/>
        </p:nvSpPr>
        <p:spPr>
          <a:xfrm rot="10800000">
            <a:off x="8353122" y="3819274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197CE20-77B6-4ABA-A230-90C2E7F8D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7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0957" y="187004"/>
            <a:ext cx="9144000" cy="761301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</a:rPr>
              <a:t>What influences child health in Leicester?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4392" y="2810735"/>
            <a:ext cx="5477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CHILDREN &amp; FAMILIES</a:t>
            </a:r>
            <a:r>
              <a:rPr lang="en-GB" sz="12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10919" y="1009750"/>
            <a:ext cx="8033657" cy="5678013"/>
            <a:chOff x="-209800" y="2274850"/>
            <a:chExt cx="2558198" cy="3113154"/>
          </a:xfrm>
          <a:solidFill>
            <a:srgbClr val="8F45C7"/>
          </a:solidFill>
        </p:grpSpPr>
        <p:sp>
          <p:nvSpPr>
            <p:cNvPr id="8" name="Rounded Rectangle 7"/>
            <p:cNvSpPr/>
            <p:nvPr/>
          </p:nvSpPr>
          <p:spPr>
            <a:xfrm>
              <a:off x="-209800" y="2274850"/>
              <a:ext cx="2558198" cy="3113154"/>
            </a:xfrm>
            <a:prstGeom prst="roundRect">
              <a:avLst/>
            </a:prstGeom>
            <a:grp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>
                <a:solidFill>
                  <a:srgbClr val="7030A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049" y="2913251"/>
              <a:ext cx="2086569" cy="2117170"/>
            </a:xfrm>
            <a:prstGeom prst="roundRect">
              <a:avLst/>
            </a:prstGeom>
            <a:solidFill>
              <a:srgbClr val="CFAFE7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350" dirty="0">
                  <a:solidFill>
                    <a:srgbClr val="7030A0"/>
                  </a:solidFill>
                </a:rPr>
                <a:t>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92470" y="1009749"/>
            <a:ext cx="738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LEICESTER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64702" y="2604883"/>
            <a:ext cx="4907521" cy="3004069"/>
          </a:xfrm>
          <a:prstGeom prst="roundRect">
            <a:avLst/>
          </a:prstGeom>
          <a:solidFill>
            <a:srgbClr val="8F45C7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8F45C7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47481" y="2236412"/>
            <a:ext cx="490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MATERNAL WELLBEING </a:t>
            </a:r>
          </a:p>
        </p:txBody>
      </p:sp>
      <p:sp>
        <p:nvSpPr>
          <p:cNvPr id="51" name="TextBox 50"/>
          <p:cNvSpPr txBox="1"/>
          <p:nvPr/>
        </p:nvSpPr>
        <p:spPr>
          <a:xfrm rot="18479698">
            <a:off x="2406696" y="2388783"/>
            <a:ext cx="1584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b="1" dirty="0">
                <a:solidFill>
                  <a:srgbClr val="7030A0"/>
                </a:solidFill>
              </a:rPr>
              <a:t>Teenage pregnancy</a:t>
            </a:r>
          </a:p>
        </p:txBody>
      </p:sp>
      <p:sp>
        <p:nvSpPr>
          <p:cNvPr id="58" name="TextBox 57"/>
          <p:cNvSpPr txBox="1"/>
          <p:nvPr/>
        </p:nvSpPr>
        <p:spPr>
          <a:xfrm flipH="1">
            <a:off x="2749123" y="3601285"/>
            <a:ext cx="5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Diet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79433" y="5594253"/>
            <a:ext cx="303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Physical and mental health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615768" y="4347273"/>
            <a:ext cx="60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BMI</a:t>
            </a:r>
          </a:p>
        </p:txBody>
      </p:sp>
      <p:sp>
        <p:nvSpPr>
          <p:cNvPr id="61" name="TextBox 60"/>
          <p:cNvSpPr txBox="1"/>
          <p:nvPr/>
        </p:nvSpPr>
        <p:spPr>
          <a:xfrm rot="19070850" flipH="1">
            <a:off x="8245062" y="528525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Smoking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2692158" y="4369937"/>
            <a:ext cx="95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Alcohol</a:t>
            </a:r>
          </a:p>
        </p:txBody>
      </p:sp>
      <p:sp>
        <p:nvSpPr>
          <p:cNvPr id="63" name="TextBox 62"/>
          <p:cNvSpPr txBox="1"/>
          <p:nvPr/>
        </p:nvSpPr>
        <p:spPr>
          <a:xfrm flipH="1">
            <a:off x="8520347" y="3524794"/>
            <a:ext cx="7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Drugs</a:t>
            </a:r>
          </a:p>
        </p:txBody>
      </p:sp>
      <p:sp>
        <p:nvSpPr>
          <p:cNvPr id="64" name="TextBox 63"/>
          <p:cNvSpPr txBox="1"/>
          <p:nvPr/>
        </p:nvSpPr>
        <p:spPr>
          <a:xfrm rot="2491083" flipH="1">
            <a:off x="2672759" y="532452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Education</a:t>
            </a:r>
          </a:p>
        </p:txBody>
      </p:sp>
      <p:cxnSp>
        <p:nvCxnSpPr>
          <p:cNvPr id="66" name="Straight Connector 65"/>
          <p:cNvCxnSpPr>
            <a:cxnSpLocks/>
          </p:cNvCxnSpPr>
          <p:nvPr/>
        </p:nvCxnSpPr>
        <p:spPr>
          <a:xfrm>
            <a:off x="6108767" y="2617775"/>
            <a:ext cx="0" cy="299117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40181" y="2609838"/>
            <a:ext cx="238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MOTHER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21616" y="2604883"/>
            <a:ext cx="2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BABY</a:t>
            </a:r>
          </a:p>
        </p:txBody>
      </p:sp>
      <p:sp>
        <p:nvSpPr>
          <p:cNvPr id="75" name="TextBox 74"/>
          <p:cNvSpPr txBox="1"/>
          <p:nvPr/>
        </p:nvSpPr>
        <p:spPr>
          <a:xfrm rot="2906357">
            <a:off x="8257518" y="2457482"/>
            <a:ext cx="114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Support networks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999212" y="2852966"/>
            <a:ext cx="2636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Low birth weight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Neonatal illness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Perinatal &amp; infant mortality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Early feeding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Growth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426304" y="2852966"/>
            <a:ext cx="2878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Antenatal care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Multiple birth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Pregnancy complications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Premature labour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Mode of delivery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Infant feeding choice</a:t>
            </a:r>
          </a:p>
        </p:txBody>
      </p:sp>
      <p:sp>
        <p:nvSpPr>
          <p:cNvPr id="100" name="Right Arrow 99"/>
          <p:cNvSpPr/>
          <p:nvPr/>
        </p:nvSpPr>
        <p:spPr>
          <a:xfrm>
            <a:off x="3474468" y="3848756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ight Arrow 100"/>
          <p:cNvSpPr/>
          <p:nvPr/>
        </p:nvSpPr>
        <p:spPr>
          <a:xfrm rot="10800000">
            <a:off x="8374556" y="3876441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4D3467-BAAD-4C79-B627-B86A5FB1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9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0957" y="187004"/>
            <a:ext cx="9144000" cy="761301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</a:rPr>
              <a:t>What influences child health in Leicester?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64392" y="2810735"/>
            <a:ext cx="5477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70C0"/>
                </a:solidFill>
              </a:rPr>
              <a:t>CHILDREN &amp; FAMILIES</a:t>
            </a:r>
            <a:r>
              <a:rPr lang="en-GB" sz="12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010919" y="1009750"/>
            <a:ext cx="8033657" cy="5678013"/>
            <a:chOff x="-209800" y="2274850"/>
            <a:chExt cx="2558198" cy="3113154"/>
          </a:xfrm>
          <a:solidFill>
            <a:srgbClr val="8F45C7"/>
          </a:solidFill>
        </p:grpSpPr>
        <p:sp>
          <p:nvSpPr>
            <p:cNvPr id="8" name="Rounded Rectangle 7"/>
            <p:cNvSpPr/>
            <p:nvPr/>
          </p:nvSpPr>
          <p:spPr>
            <a:xfrm>
              <a:off x="-209800" y="2274850"/>
              <a:ext cx="2558198" cy="3113154"/>
            </a:xfrm>
            <a:prstGeom prst="roundRect">
              <a:avLst/>
            </a:prstGeom>
            <a:grp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>
                <a:solidFill>
                  <a:srgbClr val="7030A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049" y="2913251"/>
              <a:ext cx="2086569" cy="2117170"/>
            </a:xfrm>
            <a:prstGeom prst="roundRect">
              <a:avLst/>
            </a:prstGeom>
            <a:solidFill>
              <a:srgbClr val="CFAFE7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350" dirty="0">
                  <a:solidFill>
                    <a:srgbClr val="7030A0"/>
                  </a:solidFill>
                </a:rPr>
                <a:t>p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92470" y="1009749"/>
            <a:ext cx="7387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LEICESTER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5559" y="1485449"/>
            <a:ext cx="3446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Social deprivation</a:t>
            </a:r>
          </a:p>
        </p:txBody>
      </p:sp>
      <p:sp>
        <p:nvSpPr>
          <p:cNvPr id="17" name="Rectangle 16"/>
          <p:cNvSpPr/>
          <p:nvPr/>
        </p:nvSpPr>
        <p:spPr>
          <a:xfrm rot="2479406">
            <a:off x="8896720" y="1390653"/>
            <a:ext cx="1159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Ethnic mix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554566" y="6194432"/>
            <a:ext cx="72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Health care inequalities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664702" y="2604883"/>
            <a:ext cx="4907521" cy="3004069"/>
          </a:xfrm>
          <a:prstGeom prst="roundRect">
            <a:avLst/>
          </a:prstGeom>
          <a:solidFill>
            <a:srgbClr val="8F45C7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8F45C7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47481" y="2236412"/>
            <a:ext cx="490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MATERNAL WELLBEING </a:t>
            </a:r>
          </a:p>
        </p:txBody>
      </p:sp>
      <p:sp>
        <p:nvSpPr>
          <p:cNvPr id="51" name="TextBox 50"/>
          <p:cNvSpPr txBox="1"/>
          <p:nvPr/>
        </p:nvSpPr>
        <p:spPr>
          <a:xfrm rot="18479698">
            <a:off x="2406696" y="2388783"/>
            <a:ext cx="1584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b="1" dirty="0">
                <a:solidFill>
                  <a:srgbClr val="7030A0"/>
                </a:solidFill>
              </a:rPr>
              <a:t>Teenage pregnancy</a:t>
            </a:r>
          </a:p>
        </p:txBody>
      </p:sp>
      <p:sp>
        <p:nvSpPr>
          <p:cNvPr id="53" name="TextBox 52"/>
          <p:cNvSpPr txBox="1"/>
          <p:nvPr/>
        </p:nvSpPr>
        <p:spPr>
          <a:xfrm rot="19484999">
            <a:off x="2122256" y="1251717"/>
            <a:ext cx="13024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GB" sz="2400" b="1" dirty="0">
                <a:solidFill>
                  <a:schemeClr val="bg1"/>
                </a:solidFill>
              </a:rPr>
              <a:t>Child poverty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10874" y="4425256"/>
            <a:ext cx="14969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F45C7"/>
                </a:solidFill>
              </a:rPr>
              <a:t>CHILD</a:t>
            </a:r>
          </a:p>
        </p:txBody>
      </p:sp>
      <p:sp>
        <p:nvSpPr>
          <p:cNvPr id="58" name="TextBox 57"/>
          <p:cNvSpPr txBox="1"/>
          <p:nvPr/>
        </p:nvSpPr>
        <p:spPr>
          <a:xfrm flipH="1">
            <a:off x="2749123" y="3601285"/>
            <a:ext cx="5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Diet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779433" y="5594253"/>
            <a:ext cx="303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Physical and mental health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615768" y="4347273"/>
            <a:ext cx="60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BMI</a:t>
            </a:r>
          </a:p>
        </p:txBody>
      </p:sp>
      <p:sp>
        <p:nvSpPr>
          <p:cNvPr id="61" name="TextBox 60"/>
          <p:cNvSpPr txBox="1"/>
          <p:nvPr/>
        </p:nvSpPr>
        <p:spPr>
          <a:xfrm rot="19070850" flipH="1">
            <a:off x="8245062" y="528525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Smoking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2692158" y="4369937"/>
            <a:ext cx="95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Alcohol</a:t>
            </a:r>
          </a:p>
        </p:txBody>
      </p:sp>
      <p:sp>
        <p:nvSpPr>
          <p:cNvPr id="63" name="TextBox 62"/>
          <p:cNvSpPr txBox="1"/>
          <p:nvPr/>
        </p:nvSpPr>
        <p:spPr>
          <a:xfrm flipH="1">
            <a:off x="8520347" y="3524794"/>
            <a:ext cx="7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Drugs</a:t>
            </a:r>
          </a:p>
        </p:txBody>
      </p:sp>
      <p:sp>
        <p:nvSpPr>
          <p:cNvPr id="64" name="TextBox 63"/>
          <p:cNvSpPr txBox="1"/>
          <p:nvPr/>
        </p:nvSpPr>
        <p:spPr>
          <a:xfrm rot="2491083" flipH="1">
            <a:off x="2672759" y="5324520"/>
            <a:ext cx="113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Education</a:t>
            </a:r>
          </a:p>
        </p:txBody>
      </p:sp>
      <p:cxnSp>
        <p:nvCxnSpPr>
          <p:cNvPr id="66" name="Straight Connector 65"/>
          <p:cNvCxnSpPr>
            <a:cxnSpLocks/>
            <a:endCxn id="48" idx="2"/>
          </p:cNvCxnSpPr>
          <p:nvPr/>
        </p:nvCxnSpPr>
        <p:spPr>
          <a:xfrm>
            <a:off x="6108767" y="2617775"/>
            <a:ext cx="9696" cy="299117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640181" y="2609838"/>
            <a:ext cx="238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MOTHER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21616" y="2604883"/>
            <a:ext cx="220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EAD5FF"/>
                </a:solidFill>
              </a:rPr>
              <a:t>BABY</a:t>
            </a:r>
          </a:p>
        </p:txBody>
      </p:sp>
      <p:sp>
        <p:nvSpPr>
          <p:cNvPr id="75" name="TextBox 74"/>
          <p:cNvSpPr txBox="1"/>
          <p:nvPr/>
        </p:nvSpPr>
        <p:spPr>
          <a:xfrm rot="2906357">
            <a:off x="8257518" y="2457482"/>
            <a:ext cx="114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Support networks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999212" y="2852966"/>
            <a:ext cx="2636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Low birth weight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Neonatal illness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Perinatal &amp; infant mortality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Early feeding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Growth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426304" y="2852966"/>
            <a:ext cx="2878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Antenatal care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Multiple birth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Pregnancy complications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Premature labour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Mode of delivery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Infant feeding choice</a:t>
            </a:r>
          </a:p>
        </p:txBody>
      </p:sp>
      <p:sp>
        <p:nvSpPr>
          <p:cNvPr id="100" name="Right Arrow 99"/>
          <p:cNvSpPr/>
          <p:nvPr/>
        </p:nvSpPr>
        <p:spPr>
          <a:xfrm>
            <a:off x="3454986" y="3784482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ight Arrow 100"/>
          <p:cNvSpPr/>
          <p:nvPr/>
        </p:nvSpPr>
        <p:spPr>
          <a:xfrm rot="10800000">
            <a:off x="8318070" y="3819975"/>
            <a:ext cx="418812" cy="426599"/>
          </a:xfrm>
          <a:prstGeom prst="rightArrow">
            <a:avLst>
              <a:gd name="adj1" fmla="val 50000"/>
              <a:gd name="adj2" fmla="val 59357"/>
            </a:avLst>
          </a:prstGeom>
          <a:solidFill>
            <a:srgbClr val="EAD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A129B0-904B-459C-B4DA-D1599486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258" y="0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38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3740</Words>
  <Application>Microsoft Office PowerPoint</Application>
  <PresentationFormat>Widescreen</PresentationFormat>
  <Paragraphs>684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1_Office Theme</vt:lpstr>
      <vt:lpstr>Welcome</vt:lpstr>
      <vt:lpstr>Programme</vt:lpstr>
      <vt:lpstr>PowerPoint Presentation</vt:lpstr>
      <vt:lpstr>What is the LCFC Programme of Research?</vt:lpstr>
      <vt:lpstr>Leicester compared with England as a whole</vt:lpstr>
      <vt:lpstr>What influences child health?</vt:lpstr>
      <vt:lpstr>What influences child health?</vt:lpstr>
      <vt:lpstr>What influences child health in Leicester?</vt:lpstr>
      <vt:lpstr>What influences child health in Leicester?</vt:lpstr>
      <vt:lpstr>What influences child health in Leicester?</vt:lpstr>
      <vt:lpstr>What influences child health in Leicester?</vt:lpstr>
      <vt:lpstr>Born just a few weeks early: does it matter?</vt:lpstr>
      <vt:lpstr>Born just a few weeks early: does it matter?</vt:lpstr>
      <vt:lpstr>Born just a few weeks early: does it matter?</vt:lpstr>
      <vt:lpstr>Born just a few weeks early: does it matter?</vt:lpstr>
      <vt:lpstr>Born just a few weeks early: does it matter?</vt:lpstr>
      <vt:lpstr>Late preterm and early term babies</vt:lpstr>
      <vt:lpstr>LCFC Research Programme</vt:lpstr>
      <vt:lpstr>LCFC Research Programme in Child Health</vt:lpstr>
      <vt:lpstr>LCFC Research Programme in Child Health</vt:lpstr>
      <vt:lpstr>Programme</vt:lpstr>
      <vt:lpstr>PowerPoint Presentation</vt:lpstr>
      <vt:lpstr>Why are babies born 2-6 weeks early?</vt:lpstr>
      <vt:lpstr>How is the decision made?</vt:lpstr>
      <vt:lpstr>What do parents want?</vt:lpstr>
      <vt:lpstr>What do we need to know?</vt:lpstr>
      <vt:lpstr>How will we try to find out?</vt:lpstr>
      <vt:lpstr>What do we hope to achieve?</vt:lpstr>
      <vt:lpstr>Would you like to take part?</vt:lpstr>
      <vt:lpstr>Programme</vt:lpstr>
      <vt:lpstr>PowerPoint Presentation</vt:lpstr>
      <vt:lpstr>Why this subject?</vt:lpstr>
      <vt:lpstr>Breastfeeding is regarded as the best source of nutrition for babies </vt:lpstr>
      <vt:lpstr>About the Late preterm babies</vt:lpstr>
      <vt:lpstr>Late preterm compared to term births </vt:lpstr>
      <vt:lpstr>Who interacts with breastfeeding in a hospital  setting?</vt:lpstr>
      <vt:lpstr>Health care professionals and care of late preterm babies</vt:lpstr>
      <vt:lpstr>PowerPoint Presentation</vt:lpstr>
      <vt:lpstr>Qualitative research project  </vt:lpstr>
      <vt:lpstr>10. Discussion</vt:lpstr>
      <vt:lpstr>Thank You Ndatenda Siyabonga </vt:lpstr>
      <vt:lpstr>Programme</vt:lpstr>
      <vt:lpstr>PowerPoint Presentation</vt:lpstr>
      <vt:lpstr>Are babies born a few weeks early different?</vt:lpstr>
      <vt:lpstr>Early birth and risk of overweight in childhood</vt:lpstr>
      <vt:lpstr>Does the type of milk affect the way a baby born early grows? </vt:lpstr>
      <vt:lpstr>Why is this important and what do I hope to find out</vt:lpstr>
      <vt:lpstr>PowerPoint Presentation</vt:lpstr>
      <vt:lpstr>Programme</vt:lpstr>
      <vt:lpstr>PowerPoint Presentation</vt:lpstr>
      <vt:lpstr>Infant Health Outcomes</vt:lpstr>
      <vt:lpstr>PowerPoint Presentation</vt:lpstr>
      <vt:lpstr>Study Design</vt:lpstr>
      <vt:lpstr>Analysis</vt:lpstr>
      <vt:lpstr>What do we aim to learn?</vt:lpstr>
      <vt:lpstr>Questions or Comments</vt:lpstr>
      <vt:lpstr>Programme</vt:lpstr>
      <vt:lpstr>We need your help!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Boyle, Elaine (Prof.)</dc:creator>
  <cp:lastModifiedBy>Mulvaney, Caroline (Dr.)</cp:lastModifiedBy>
  <cp:revision>60</cp:revision>
  <dcterms:created xsi:type="dcterms:W3CDTF">2023-11-15T19:03:57Z</dcterms:created>
  <dcterms:modified xsi:type="dcterms:W3CDTF">2024-04-17T14:52:21Z</dcterms:modified>
</cp:coreProperties>
</file>