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80" r:id="rId5"/>
  </p:sldMasterIdLst>
  <p:notesMasterIdLst>
    <p:notesMasterId r:id="rId11"/>
  </p:notesMasterIdLst>
  <p:sldIdLst>
    <p:sldId id="256" r:id="rId6"/>
    <p:sldId id="257" r:id="rId7"/>
    <p:sldId id="258" r:id="rId8"/>
    <p:sldId id="259" r:id="rId9"/>
    <p:sldId id="260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3">
          <p15:clr>
            <a:srgbClr val="A4A3A4"/>
          </p15:clr>
        </p15:guide>
        <p15:guide id="2" pos="27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=""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59454" autoAdjust="0"/>
  </p:normalViewPr>
  <p:slideViewPr>
    <p:cSldViewPr snapToGrid="0" snapToObjects="1" showGuides="1">
      <p:cViewPr varScale="1">
        <p:scale>
          <a:sx n="90" d="100"/>
          <a:sy n="90" d="100"/>
        </p:scale>
        <p:origin x="1836" y="84"/>
      </p:cViewPr>
      <p:guideLst>
        <p:guide orient="horz" pos="1583"/>
        <p:guide pos="27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101" d="100"/>
          <a:sy n="101" d="100"/>
        </p:scale>
        <p:origin x="-2504" y="-12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1D7CF-5F4D-5148-AB1A-A05EF0B57D46}" type="datetimeFigureOut">
              <a:rPr lang="en-US" smtClean="0"/>
              <a:t>6/14/2021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2C7E9-CA6E-C945-826B-68C1FAB00F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2C7E9-CA6E-C945-826B-68C1FAB00F4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12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2C7E9-CA6E-C945-826B-68C1FAB00F4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737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ubhead/image fixed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2349500" y="1652629"/>
            <a:ext cx="4445000" cy="1812846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187200" rIns="360000" bIns="187200">
            <a:normAutofit/>
          </a:bodyPr>
          <a:lstStyle>
            <a:lvl1pPr algn="l">
              <a:defRPr b="1" baseline="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349500" y="3456905"/>
            <a:ext cx="4445000" cy="747388"/>
          </a:xfrm>
          <a:prstGeom prst="rect">
            <a:avLst/>
          </a:prstGeom>
          <a:solidFill>
            <a:schemeClr val="bg2"/>
          </a:solidFill>
        </p:spPr>
        <p:txBody>
          <a:bodyPr lIns="360000" tIns="187200" rIns="360000" bIns="187200" anchor="ctr" anchorCtr="0">
            <a:noAutofit/>
          </a:bodyPr>
          <a:lstStyle>
            <a:lvl1pPr marL="0" indent="0">
              <a:buNone/>
              <a:defRPr sz="2000" b="0" i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pic>
        <p:nvPicPr>
          <p:cNvPr id="7" name="Picture 6" descr="&quot;&quot;">
            <a:extLst>
              <a:ext uri="{FF2B5EF4-FFF2-40B4-BE49-F238E27FC236}">
                <a16:creationId xmlns:a16="http://schemas.microsoft.com/office/drawing/2014/main" id="{2D45F4CB-A079-3949-B6FF-655AAA2362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D7509D-096F-DB43-9709-E0C38A96B3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739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multiple images 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43300" y="1304475"/>
            <a:ext cx="3149600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543300" y="2381697"/>
            <a:ext cx="3149600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Subtitle</a:t>
            </a:r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3543300" y="2928877"/>
            <a:ext cx="3149600" cy="1578036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6" name="Picture Placeholder 5" descr="&quot;&quot;">
            <a:extLs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009900" cy="49784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7" name="Picture Placeholder 5" descr="&quot;&quot;">
            <a:extLs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31025" y="279401"/>
            <a:ext cx="1946275" cy="253507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8" name="Picture Placeholder 5" descr="&quot;&quot;">
            <a:extLs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31025" y="3263900"/>
            <a:ext cx="2212975" cy="150336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pic>
        <p:nvPicPr>
          <p:cNvPr id="11" name="Picture 10" descr="&quot;&quot;">
            <a:extLs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6800" y="4870451"/>
            <a:ext cx="1358900" cy="148085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AAC969B-9F13-034E-B663-52115B22C2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291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/Multiple images 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14172" y="1201059"/>
            <a:ext cx="3149600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14172" y="1866748"/>
            <a:ext cx="2916428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Subhead</a:t>
            </a: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614172" y="2349500"/>
            <a:ext cx="2916428" cy="2449513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0" name="Picture 9" descr="&quot;&quot;">
            <a:extLs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9" name="Picture Placeholder 2" descr="&quot;&quot;">
            <a:extLs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45000" y="1201059"/>
            <a:ext cx="4699000" cy="17453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/>
          <a:lstStyle>
            <a:lvl1pPr marL="0" indent="0">
              <a:buNone/>
              <a:defRPr sz="1600">
                <a:latin typeface="+mj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14" name="Picture Placeholder 4" descr="&quot;&quot;">
            <a:extLs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57600" y="3136900"/>
            <a:ext cx="2089150" cy="20066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15" name="Picture Placeholder 4" descr="&quot;&quot;">
            <a:extLs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956300" y="3136900"/>
            <a:ext cx="2984500" cy="163036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8C1839C-E96C-4544-9ABF-388A484FA9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744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Multiple images 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14172" y="1188588"/>
            <a:ext cx="3149600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14172" y="1866748"/>
            <a:ext cx="2916428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Subhead</a:t>
            </a:r>
            <a:endParaRPr lang="en-US" dirty="0"/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614172" y="2349500"/>
            <a:ext cx="2916428" cy="2449513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0" name="Picture 9" descr="&quot;&quot;">
            <a:extLs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3" name="Picture Placeholder 2" descr="&quot;&quot;">
            <a:extLs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02500" y="1201059"/>
            <a:ext cx="1841500" cy="31296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5" name="Picture Placeholder 4" descr="&quot;&quot;">
            <a:extLs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33900" y="1201738"/>
            <a:ext cx="2540000" cy="20066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12" name="Picture Placeholder 4" descr="&quot;&quot;">
            <a:extLs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860800" y="3441700"/>
            <a:ext cx="3213100" cy="17018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6CC22BD-2E67-5141-997D-78A8A2FD82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09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Bullet lis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14172" y="1192213"/>
            <a:ext cx="7907528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614172" y="1846108"/>
            <a:ext cx="7907528" cy="3016406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0" name="Picture 9" descr="&quot;&quot;">
            <a:extLs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008E442-552C-ED40-8CDA-74FA4F65F6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72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ubhead/Bullet lis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14172" y="1192213"/>
            <a:ext cx="7907528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14172" y="1752448"/>
            <a:ext cx="7907528" cy="431952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614172" y="2309706"/>
            <a:ext cx="7907528" cy="2552807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0" name="Picture 9" descr="&quot;&quot;">
            <a:extLs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008E442-552C-ED40-8CDA-74FA4F65F6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375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14172" y="1192213"/>
            <a:ext cx="7907528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14172" y="1752448"/>
            <a:ext cx="7907528" cy="431952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614172" y="2258906"/>
            <a:ext cx="7907528" cy="2717907"/>
          </a:xfrm>
          <a:prstGeom prst="rect">
            <a:avLst/>
          </a:prstGeom>
        </p:spPr>
        <p:txBody>
          <a:bodyPr lIns="0" numCol="2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Bullet list two columns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0" name="Picture 9" descr="&quot;&quot;">
            <a:extLs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3F1E7E8-C77B-9449-9C41-C649D6B2CD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904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14172" y="1192213"/>
            <a:ext cx="7907528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14172" y="1752448"/>
            <a:ext cx="7907528" cy="431952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614172" y="2258906"/>
            <a:ext cx="7907528" cy="2717907"/>
          </a:xfrm>
          <a:prstGeom prst="rect">
            <a:avLst/>
          </a:prstGeom>
        </p:spPr>
        <p:txBody>
          <a:bodyPr lIns="0" numCol="3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Bullet list three columns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0" name="Picture 9" descr="&quot;&quot;">
            <a:extLs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6527F58-0398-A947-8487-9CAB1F0888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741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14172" y="1188588"/>
            <a:ext cx="7915656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14172" y="1790548"/>
            <a:ext cx="3632200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614172" y="2182707"/>
            <a:ext cx="3970528" cy="2794106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4724400" y="1790548"/>
            <a:ext cx="3632200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4724400" y="2182707"/>
            <a:ext cx="3970528" cy="2794106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0" name="Picture 9" descr="&quot;&quot;">
            <a:extLs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697C437-15B1-6B4E-820F-F4B9AC40F9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576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14172" y="1192213"/>
            <a:ext cx="7907528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pic>
        <p:nvPicPr>
          <p:cNvPr id="10" name="Picture 9" descr="&quot;&quot;">
            <a:extLs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2605B3C-76AB-7C44-89B6-69DB9CE35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833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eft/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14172" y="1188588"/>
            <a:ext cx="3149600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14172" y="2196948"/>
            <a:ext cx="3632200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subhead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4559300" y="1203220"/>
            <a:ext cx="4216400" cy="3698980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0" name="Picture 9" descr="&quot;&quot;">
            <a:extLs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633F8C1-4EA3-184A-9B17-D7331273E9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214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ubhead/image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 descr="&quot;&quot;">
            <a:extLst>
              <a:ext uri="{FF2B5EF4-FFF2-40B4-BE49-F238E27FC236}">
                <a16:creationId xmlns:a16="http://schemas.microsoft.com/office/drawing/2014/main" id="{5A51C806-9317-4444-AF29-F6B5A5D8C4D1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7485"/>
            <a:ext cx="9144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12" name="Picture Placeholder 11" descr="&quot;&quot;">
            <a:extLs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5602" y="349201"/>
            <a:ext cx="7915275" cy="61912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r>
              <a:rPr lang="en-US" dirty="0"/>
              <a:t>For ‘UoLRedBandlogo_ppt16.9.png’ image only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F7845BF4-8026-1E44-A3DE-346D30878D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9500" y="1652629"/>
            <a:ext cx="4445000" cy="1812846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187200" rIns="360000" bIns="187200">
            <a:normAutofit/>
          </a:bodyPr>
          <a:lstStyle>
            <a:lvl1pPr algn="l">
              <a:defRPr b="1" baseline="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7BFA3A2-9D92-1B4F-B794-2224C00088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6D07975E-86A5-A84B-8D50-C0E44AE0D5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9500" y="3456905"/>
            <a:ext cx="4445000" cy="747388"/>
          </a:xfrm>
          <a:prstGeom prst="rect">
            <a:avLst/>
          </a:prstGeom>
          <a:solidFill>
            <a:schemeClr val="bg2"/>
          </a:solidFill>
        </p:spPr>
        <p:txBody>
          <a:bodyPr lIns="360000" tIns="187200" rIns="360000" bIns="187200" anchor="ctr" anchorCtr="0">
            <a:noAutofit/>
          </a:bodyPr>
          <a:lstStyle>
            <a:lvl1pPr marL="0" indent="0">
              <a:buNone/>
              <a:defRPr sz="2000" b="0" i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4925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eft/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14172" y="1188588"/>
            <a:ext cx="3149600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14172" y="2193971"/>
            <a:ext cx="3632200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Subhead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614172" y="2586130"/>
            <a:ext cx="3970528" cy="2390683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3" name="Picture Placeholder 2" descr="&quot;&quot;">
            <a:extLs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1201738"/>
            <a:ext cx="4572000" cy="35655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pic>
        <p:nvPicPr>
          <p:cNvPr id="10" name="Picture 9" descr="&quot;&quot;">
            <a:extLs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D5A5362-FC22-DF4B-9E6F-A0E1C0DD1A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0205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ontent/Grey logo b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366713"/>
            <a:ext cx="8445500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342900" y="914401"/>
            <a:ext cx="8445500" cy="3060700"/>
          </a:xfrm>
          <a:prstGeom prst="rect">
            <a:avLst/>
          </a:prstGeom>
        </p:spPr>
        <p:txBody>
          <a:bodyPr lIns="0"/>
          <a:lstStyle>
            <a:lvl1pPr marL="162000" indent="-162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>
                <a:latin typeface="+mj-lt"/>
              </a:defRPr>
            </a:lvl1pPr>
            <a:lvl2pPr marL="417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>
                <a:latin typeface="+mj-lt"/>
              </a:defRPr>
            </a:lvl2pPr>
            <a:lvl3pPr marL="568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>
                <a:latin typeface="+mj-lt"/>
              </a:defRPr>
            </a:lvl3pPr>
            <a:lvl4pPr marL="7740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>
                <a:latin typeface="+mj-lt"/>
              </a:defRPr>
            </a:lvl4pPr>
            <a:lvl5pPr marL="9432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2" name="Picture 1" descr="&quot;&quot;">
            <a:extLs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" y="4292600"/>
            <a:ext cx="8446008" cy="52730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8585B-3519-EA4C-8EFE-828830A1A9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4175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Grey logo b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366713"/>
            <a:ext cx="8445500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pic>
        <p:nvPicPr>
          <p:cNvPr id="2" name="Picture 1" descr="&quot;&quot;">
            <a:extLs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" y="4292600"/>
            <a:ext cx="8446008" cy="527304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79F5E8-6F33-6448-9D61-25C04DA7CE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1517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ubhead/image fixed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2349500" y="1652629"/>
            <a:ext cx="4445000" cy="1812846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187200" rIns="360000" bIns="187200">
            <a:normAutofit/>
          </a:bodyPr>
          <a:lstStyle>
            <a:lvl1pPr algn="l">
              <a:defRPr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349500" y="3456905"/>
            <a:ext cx="4445000" cy="747388"/>
          </a:xfrm>
          <a:prstGeom prst="rect">
            <a:avLst/>
          </a:prstGeom>
          <a:solidFill>
            <a:schemeClr val="bg2"/>
          </a:solidFill>
        </p:spPr>
        <p:txBody>
          <a:bodyPr lIns="360000" tIns="187200" rIns="360000" bIns="187200" anchor="ctr" anchorCtr="0">
            <a:noAutofit/>
          </a:bodyPr>
          <a:lstStyle>
            <a:lvl1pPr marL="0" indent="0">
              <a:buNone/>
              <a:defRPr sz="2000" b="0" i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pic>
        <p:nvPicPr>
          <p:cNvPr id="7" name="Picture 6" descr="&quot;&quot;">
            <a:extLst>
              <a:ext uri="{FF2B5EF4-FFF2-40B4-BE49-F238E27FC236}">
                <a16:creationId xmlns:a16="http://schemas.microsoft.com/office/drawing/2014/main" id="{2D45F4CB-A079-3949-B6FF-655AAA2362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D7509D-096F-DB43-9709-E0C38A96B3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3846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ubhead/image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 descr="&quot;&quot;">
            <a:extLst>
              <a:ext uri="{FF2B5EF4-FFF2-40B4-BE49-F238E27FC236}">
                <a16:creationId xmlns:a16="http://schemas.microsoft.com/office/drawing/2014/main" id="{5A51C806-9317-4444-AF29-F6B5A5D8C4D1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12" name="Picture Placeholder 11" descr="&quot;&quot;">
            <a:extLs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5602" y="349201"/>
            <a:ext cx="7915275" cy="61912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r>
              <a:rPr lang="en-US" dirty="0"/>
              <a:t>For ‘UoLRedBandlogo_ppt16.9.png’ image only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F7845BF4-8026-1E44-A3DE-346D30878D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9500" y="1652629"/>
            <a:ext cx="4445000" cy="1812846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187200" rIns="360000" bIns="187200">
            <a:normAutofit/>
          </a:bodyPr>
          <a:lstStyle>
            <a:lvl1pPr algn="l">
              <a:defRPr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7BFA3A2-9D92-1B4F-B794-2224C00088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6D07975E-86A5-A84B-8D50-C0E44AE0D5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9500" y="3456905"/>
            <a:ext cx="4445000" cy="747388"/>
          </a:xfrm>
          <a:prstGeom prst="rect">
            <a:avLst/>
          </a:prstGeom>
          <a:solidFill>
            <a:schemeClr val="bg2"/>
          </a:solidFill>
        </p:spPr>
        <p:txBody>
          <a:bodyPr lIns="360000" tIns="187200" rIns="360000" bIns="187200" anchor="ctr" anchorCtr="0">
            <a:noAutofit/>
          </a:bodyPr>
          <a:lstStyle>
            <a:lvl1pPr marL="0" indent="0">
              <a:buNone/>
              <a:defRPr sz="2000" b="0" i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1450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ubhead/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F7845BF4-8026-1E44-A3DE-346D30878D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9500" y="1652629"/>
            <a:ext cx="4445000" cy="1812846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187200" rIns="360000" bIns="187200">
            <a:normAutofit/>
          </a:bodyPr>
          <a:lstStyle>
            <a:lvl1pPr algn="l">
              <a:defRPr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7BFA3A2-9D92-1B4F-B794-2224C00088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6D07975E-86A5-A84B-8D50-C0E44AE0D5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9500" y="3456905"/>
            <a:ext cx="4445000" cy="747388"/>
          </a:xfrm>
          <a:prstGeom prst="rect">
            <a:avLst/>
          </a:prstGeom>
          <a:solidFill>
            <a:schemeClr val="bg2"/>
          </a:solidFill>
        </p:spPr>
        <p:txBody>
          <a:bodyPr lIns="360000" tIns="187200" rIns="360000" bIns="187200" anchor="ctr" anchorCtr="0">
            <a:noAutofit/>
          </a:bodyPr>
          <a:lstStyle>
            <a:lvl1pPr marL="0" indent="0">
              <a:buNone/>
              <a:defRPr sz="2000" b="0" i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pic>
        <p:nvPicPr>
          <p:cNvPr id="7" name="Picture 6" descr="&quot;&quot;">
            <a:extLst>
              <a:ext uri="{FF2B5EF4-FFF2-40B4-BE49-F238E27FC236}">
                <a16:creationId xmlns:a16="http://schemas.microsoft.com/office/drawing/2014/main" id="{A9C166AB-27BD-4149-A913-0D1E5AFD4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871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/image fixed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2349500" y="1652629"/>
            <a:ext cx="4445000" cy="1812846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187200" rIns="360000" bIns="187200">
            <a:normAutofit/>
          </a:bodyPr>
          <a:lstStyle>
            <a:lvl1pPr algn="l">
              <a:defRPr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</a:t>
            </a:r>
            <a:r>
              <a:rPr lang="en-GB"/>
              <a:t>add section title</a:t>
            </a:r>
            <a:endParaRPr lang="en-US" dirty="0"/>
          </a:p>
        </p:txBody>
      </p:sp>
      <p:pic>
        <p:nvPicPr>
          <p:cNvPr id="7" name="Picture 6" descr="&quot;&quot;">
            <a:extLst>
              <a:ext uri="{FF2B5EF4-FFF2-40B4-BE49-F238E27FC236}">
                <a16:creationId xmlns:a16="http://schemas.microsoft.com/office/drawing/2014/main" id="{2D45F4CB-A079-3949-B6FF-655AAA236275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D7509D-096F-DB43-9709-E0C38A96B3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9604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 descr="&quot;&quot;">
            <a:extLs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t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12" name="Picture Placeholder 11" descr="&quot;&quot;">
            <a:extLs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5602" y="349201"/>
            <a:ext cx="7915275" cy="61912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r>
              <a:rPr lang="en-US" dirty="0"/>
              <a:t>For ‘UoLRedBandlogo_ppt16.9.png’ image only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2349500" y="1652629"/>
            <a:ext cx="4445000" cy="1812846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187200" rIns="360000" bIns="187200">
            <a:normAutofit/>
          </a:bodyPr>
          <a:lstStyle>
            <a:lvl1pPr algn="l">
              <a:defRPr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7BFA3A2-9D92-1B4F-B794-2224C00088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2772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Title (centred)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 descr="&quot;&quot;">
            <a:extLs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1003300" y="1814361"/>
            <a:ext cx="3784600" cy="1486052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187200" rIns="360000" bIns="187200">
            <a:spAutoFit/>
          </a:bodyPr>
          <a:lstStyle>
            <a:lvl1pPr algn="l">
              <a:defRPr sz="3600"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143500" y="698348"/>
            <a:ext cx="3632200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5143500" y="1090507"/>
            <a:ext cx="3632200" cy="1578036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7" name="Picture 6" descr="&quot;&quot;">
            <a:extLs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6856" y="4732631"/>
            <a:ext cx="1558544" cy="38761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95DB804-4732-0A49-92B8-34A108D7B1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0155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Title (top)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 descr="&quot;&quot;">
            <a:extLs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7" name="Title 3"/>
          <p:cNvSpPr>
            <a:spLocks noGrp="1"/>
          </p:cNvSpPr>
          <p:nvPr>
            <p:ph type="title" hasCustomPrompt="1"/>
          </p:nvPr>
        </p:nvSpPr>
        <p:spPr>
          <a:xfrm>
            <a:off x="990600" y="698348"/>
            <a:ext cx="3784600" cy="1486052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187200" rIns="360000" bIns="187200">
            <a:spAutoFit/>
          </a:bodyPr>
          <a:lstStyle>
            <a:lvl1pPr algn="l">
              <a:defRPr sz="3600"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143500" y="698348"/>
            <a:ext cx="3632200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5143500" y="1090507"/>
            <a:ext cx="3632200" cy="1578036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9" name="Picture 8" descr="&quot;&quot;">
            <a:extLs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6856" y="4732631"/>
            <a:ext cx="1558544" cy="387617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4813599-D109-184A-9D4F-10505C1375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10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ubhead/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F7845BF4-8026-1E44-A3DE-346D30878D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9500" y="1652629"/>
            <a:ext cx="4445000" cy="1812846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187200" rIns="360000" bIns="187200">
            <a:normAutofit/>
          </a:bodyPr>
          <a:lstStyle>
            <a:lvl1pPr algn="l">
              <a:defRPr b="1" baseline="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7BFA3A2-9D92-1B4F-B794-2224C00088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6D07975E-86A5-A84B-8D50-C0E44AE0D5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9500" y="3456905"/>
            <a:ext cx="4445000" cy="747388"/>
          </a:xfrm>
          <a:prstGeom prst="rect">
            <a:avLst/>
          </a:prstGeom>
          <a:solidFill>
            <a:schemeClr val="bg2"/>
          </a:solidFill>
        </p:spPr>
        <p:txBody>
          <a:bodyPr lIns="360000" tIns="187200" rIns="360000" bIns="187200" anchor="ctr" anchorCtr="0">
            <a:noAutofit/>
          </a:bodyPr>
          <a:lstStyle>
            <a:lvl1pPr marL="0" indent="0">
              <a:buNone/>
              <a:defRPr sz="2000" b="0" i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C166AB-27BD-4149-A913-0D1E5AFD4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243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Title (bottom)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 descr="&quot;&quot;">
            <a:extLs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7" name="Title 3"/>
          <p:cNvSpPr>
            <a:spLocks noGrp="1"/>
          </p:cNvSpPr>
          <p:nvPr>
            <p:ph type="title" hasCustomPrompt="1"/>
          </p:nvPr>
        </p:nvSpPr>
        <p:spPr>
          <a:xfrm>
            <a:off x="990600" y="3160561"/>
            <a:ext cx="3784600" cy="1486052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187200" rIns="360000" bIns="187200">
            <a:spAutoFit/>
          </a:bodyPr>
          <a:lstStyle>
            <a:lvl1pPr algn="l">
              <a:defRPr sz="3600"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143500" y="698348"/>
            <a:ext cx="3632200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5143500" y="1090507"/>
            <a:ext cx="3632200" cy="1578036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9" name="Picture 8" descr="&quot;&quot;">
            <a:extLs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6856" y="4732631"/>
            <a:ext cx="1558544" cy="387617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41EF440-DEC2-2642-9DB0-CDA24878B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2009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90B0D9EC-01FE-5148-B2BB-C56A9FE840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74" y="961437"/>
            <a:ext cx="3544025" cy="55399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36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143500" y="2095559"/>
            <a:ext cx="3632200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5143500" y="2487718"/>
            <a:ext cx="3632200" cy="1578036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7" name="Picture Placeholder 6" descr="&quot;&quot;">
            <a:extLs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095559"/>
            <a:ext cx="4940300" cy="252571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10" name="Picture Placeholder 9" descr="&quot;&quot;">
            <a:extLs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40300" y="0"/>
            <a:ext cx="3835400" cy="12509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pic>
        <p:nvPicPr>
          <p:cNvPr id="8" name="Picture 7" descr="&quot;&quot;">
            <a:extLs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6856" y="4732631"/>
            <a:ext cx="1558544" cy="38761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622B233-292E-9A4B-AFAC-C559E42ABD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7441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multiple images 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543300" y="1304475"/>
            <a:ext cx="3149600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543300" y="2381697"/>
            <a:ext cx="3149600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Subtitle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3543300" y="2928877"/>
            <a:ext cx="3149600" cy="1578036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6" name="Picture Placeholder 5" descr="&quot;&quot;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009900" cy="49784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7" name="Picture Placeholder 5" descr="&quot;&quot;"/>
          <p:cNvSpPr>
            <a:spLocks noGrp="1"/>
          </p:cNvSpPr>
          <p:nvPr>
            <p:ph type="pic" sz="quarter" idx="15"/>
          </p:nvPr>
        </p:nvSpPr>
        <p:spPr>
          <a:xfrm>
            <a:off x="6931025" y="279401"/>
            <a:ext cx="1946275" cy="253507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8" name="Picture Placeholder 5" descr="&quot;&quot;"/>
          <p:cNvSpPr>
            <a:spLocks noGrp="1"/>
          </p:cNvSpPr>
          <p:nvPr>
            <p:ph type="pic" sz="quarter" idx="16"/>
          </p:nvPr>
        </p:nvSpPr>
        <p:spPr>
          <a:xfrm>
            <a:off x="6931025" y="3263900"/>
            <a:ext cx="2212975" cy="150336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pic>
        <p:nvPicPr>
          <p:cNvPr id="9" name="Picture 8" descr="&quot;&quot;">
            <a:extLs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7156" y="4730483"/>
            <a:ext cx="1558544" cy="38761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943519F-C55C-0648-A62F-5D04AD3DBC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1537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/Multiple images 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14172" y="1201059"/>
            <a:ext cx="3149600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14172" y="1866748"/>
            <a:ext cx="2916428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Subhead</a:t>
            </a: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614172" y="2349500"/>
            <a:ext cx="2916428" cy="2449513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0" name="Picture 9" descr="&quot;&quot;">
            <a:extLs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9" name="Picture Placeholder 2" descr="&quot;&quot;">
            <a:extLs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45000" y="1201059"/>
            <a:ext cx="4699000" cy="17453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14" name="Picture Placeholder 4" descr="&quot;&quot;">
            <a:extLs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57600" y="3136900"/>
            <a:ext cx="2089150" cy="20066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15" name="Picture Placeholder 4" descr="&quot;&quot;">
            <a:extLs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956300" y="3136900"/>
            <a:ext cx="2984500" cy="163036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307CB6E-72C2-7544-A884-0F4A718E4E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4410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Multiple images 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14172" y="1201738"/>
            <a:ext cx="3149600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14172" y="1866748"/>
            <a:ext cx="2916428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Subhead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614172" y="2349500"/>
            <a:ext cx="2916428" cy="2449513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0" name="Picture 9" descr="&quot;&quot;">
            <a:extLs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3" name="Picture Placeholder 2" descr="&quot;&quot;">
            <a:extLs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02500" y="1201059"/>
            <a:ext cx="1841500" cy="31296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5" name="Picture Placeholder 4" descr="&quot;&quot;">
            <a:extLs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33900" y="1201738"/>
            <a:ext cx="2540000" cy="20066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12" name="Picture Placeholder 4" descr="&quot;&quot;">
            <a:extLs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860800" y="3441700"/>
            <a:ext cx="3213100" cy="17018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504453C-9E63-D142-865C-F59161D11D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6982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14172" y="1201288"/>
            <a:ext cx="7907528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14172" y="1752448"/>
            <a:ext cx="7907528" cy="431952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614172" y="2309706"/>
            <a:ext cx="7907528" cy="2552807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Bullet list two columns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0" name="Picture 9" descr="&quot;&quot;">
            <a:extLs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8A25767-1F7D-7040-BA40-A995C4D52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1990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14172" y="1201288"/>
            <a:ext cx="7907528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14172" y="1752448"/>
            <a:ext cx="7907528" cy="431952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614172" y="2258906"/>
            <a:ext cx="7907528" cy="2717907"/>
          </a:xfrm>
          <a:prstGeom prst="rect">
            <a:avLst/>
          </a:prstGeom>
        </p:spPr>
        <p:txBody>
          <a:bodyPr lIns="0" numCol="2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Bullet list three columns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0" name="Picture 9" descr="&quot;&quot;">
            <a:extLs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F565E20-2817-494B-B459-64A70D298F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1600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14172" y="1201738"/>
            <a:ext cx="7915656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14172" y="1790548"/>
            <a:ext cx="3632200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614172" y="2182707"/>
            <a:ext cx="3970528" cy="2794106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4737100" y="1790548"/>
            <a:ext cx="3632200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4737100" y="2182707"/>
            <a:ext cx="3970528" cy="2794106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0" name="Picture 9" descr="&quot;&quot;">
            <a:extLs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889AA6C-D552-954D-B080-64CBB4CC53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1721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14172" y="1201738"/>
            <a:ext cx="7915656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pic>
        <p:nvPicPr>
          <p:cNvPr id="10" name="Picture 9" descr="&quot;&quot;">
            <a:extLs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AC85C26-D4E7-3349-883B-7419398BE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0522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eft/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14172" y="1201059"/>
            <a:ext cx="3149600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14172" y="2274930"/>
            <a:ext cx="3653028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spAutoFit/>
          </a:bodyPr>
          <a:lstStyle>
            <a:lvl1pPr marL="0" indent="0">
              <a:buNone/>
              <a:defRPr sz="2000" b="0" i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Subhead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4559300" y="1192212"/>
            <a:ext cx="4267200" cy="3684587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0" name="Picture 9" descr="&quot;&quot;">
            <a:extLs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590DC9-2480-7E40-A503-6DE88A72F3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020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/image fixed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2349500" y="1652629"/>
            <a:ext cx="4445000" cy="1812846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187200" rIns="360000" bIns="187200">
            <a:normAutofit/>
          </a:bodyPr>
          <a:lstStyle>
            <a:lvl1pPr algn="l">
              <a:defRPr b="1" baseline="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pic>
        <p:nvPicPr>
          <p:cNvPr id="7" name="Picture 6" descr="&quot;&quot;">
            <a:extLst>
              <a:ext uri="{FF2B5EF4-FFF2-40B4-BE49-F238E27FC236}">
                <a16:creationId xmlns:a16="http://schemas.microsoft.com/office/drawing/2014/main" id="{2D45F4CB-A079-3949-B6FF-655AAA236275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D7509D-096F-DB43-9709-E0C38A96B3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9737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eft/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14172" y="1201059"/>
            <a:ext cx="3149600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14172" y="2193971"/>
            <a:ext cx="3632200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10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Subhead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614172" y="2586130"/>
            <a:ext cx="3970528" cy="2390683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3" name="Picture Placeholder 2" descr="&quot;&quot;">
            <a:extLs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1201738"/>
            <a:ext cx="4572000" cy="35655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pic>
        <p:nvPicPr>
          <p:cNvPr id="10" name="Picture 9" descr="&quot;&quot;">
            <a:extLs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56215E2-D643-8945-85D2-61D046A08E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6316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ontent/Grey logo b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379413"/>
            <a:ext cx="8445500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342900" y="914401"/>
            <a:ext cx="8445500" cy="3060700"/>
          </a:xfrm>
          <a:prstGeom prst="rect">
            <a:avLst/>
          </a:prstGeom>
        </p:spPr>
        <p:txBody>
          <a:bodyPr lIns="0"/>
          <a:lstStyle>
            <a:lvl1pPr marL="162000" indent="-162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>
                <a:latin typeface="+mj-lt"/>
              </a:defRPr>
            </a:lvl1pPr>
            <a:lvl2pPr marL="417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>
                <a:latin typeface="+mj-lt"/>
              </a:defRPr>
            </a:lvl2pPr>
            <a:lvl3pPr marL="568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>
                <a:latin typeface="+mj-lt"/>
              </a:defRPr>
            </a:lvl3pPr>
            <a:lvl4pPr marL="7740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>
                <a:latin typeface="+mj-lt"/>
              </a:defRPr>
            </a:lvl4pPr>
            <a:lvl5pPr marL="9432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2" name="Picture 1" descr="&quot;&quot;">
            <a:extLs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" y="4292600"/>
            <a:ext cx="8446008" cy="52730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76C0C-6ECC-1B44-8A0C-E5B787BA9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4411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Grey logo b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379413"/>
            <a:ext cx="8445500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pic>
        <p:nvPicPr>
          <p:cNvPr id="2" name="Picture 1" descr="&quot;&quot;">
            <a:extLs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" y="4292600"/>
            <a:ext cx="8446008" cy="527304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E7BCD14-5690-7845-A319-66D30543A5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907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 descr="&quot;&quot;">
            <a:extLs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t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12" name="Picture Placeholder 11" descr="&quot;&quot;">
            <a:extLs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5602" y="349201"/>
            <a:ext cx="7915275" cy="61912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r>
              <a:rPr lang="en-US" dirty="0"/>
              <a:t>For ‘UoLRedBandlogo_ppt16.9.png’ image only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2349500" y="1652629"/>
            <a:ext cx="4445000" cy="1812846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187200" rIns="360000" bIns="187200">
            <a:normAutofit/>
          </a:bodyPr>
          <a:lstStyle>
            <a:lvl1pPr algn="l">
              <a:defRPr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7BFA3A2-9D92-1B4F-B794-2224C00088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707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Title (centred)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 descr="&quot;&quot;">
            <a:extLs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7" name="Title 3"/>
          <p:cNvSpPr>
            <a:spLocks noGrp="1"/>
          </p:cNvSpPr>
          <p:nvPr>
            <p:ph type="title" hasCustomPrompt="1"/>
          </p:nvPr>
        </p:nvSpPr>
        <p:spPr>
          <a:xfrm>
            <a:off x="1003300" y="1814361"/>
            <a:ext cx="3784600" cy="1486052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187200" rIns="360000" bIns="187200">
            <a:spAutoFit/>
          </a:bodyPr>
          <a:lstStyle>
            <a:lvl1pPr algn="l">
              <a:defRPr sz="3600"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143500" y="698348"/>
            <a:ext cx="3632200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5143500" y="1090507"/>
            <a:ext cx="3632200" cy="1578036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1" name="Picture 10" descr="&quot;&quot;">
            <a:extLs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26184" y="4830142"/>
            <a:ext cx="1358900" cy="148085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5121BD-3184-7B4E-AF38-5D06A178DB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75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Title (top)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 descr="&quot;&quot;">
            <a:extLs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7" name="Title 3"/>
          <p:cNvSpPr>
            <a:spLocks noGrp="1"/>
          </p:cNvSpPr>
          <p:nvPr>
            <p:ph type="title" hasCustomPrompt="1"/>
          </p:nvPr>
        </p:nvSpPr>
        <p:spPr>
          <a:xfrm>
            <a:off x="1003300" y="698348"/>
            <a:ext cx="3784600" cy="1486052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187200" rIns="360000" bIns="187200">
            <a:spAutoFit/>
          </a:bodyPr>
          <a:lstStyle>
            <a:lvl1pPr algn="l">
              <a:defRPr sz="3600"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143500" y="698348"/>
            <a:ext cx="3632200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5143500" y="1090507"/>
            <a:ext cx="3632200" cy="1578036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1" name="Picture 10" descr="&quot;&quot;">
            <a:extLs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16800" y="4842170"/>
            <a:ext cx="1358900" cy="148085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FBFCF30-02D1-924A-9CEA-301EA5945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081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Title (bottom)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 descr="&quot;&quot;">
            <a:extLs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7" name="Title 3"/>
          <p:cNvSpPr>
            <a:spLocks noGrp="1"/>
          </p:cNvSpPr>
          <p:nvPr>
            <p:ph type="title" hasCustomPrompt="1"/>
          </p:nvPr>
        </p:nvSpPr>
        <p:spPr>
          <a:xfrm>
            <a:off x="1003300" y="3135313"/>
            <a:ext cx="3784600" cy="1486052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187200" rIns="360000" bIns="187200">
            <a:spAutoFit/>
          </a:bodyPr>
          <a:lstStyle>
            <a:lvl1pPr algn="l">
              <a:defRPr sz="3600"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143500" y="698348"/>
            <a:ext cx="3632200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5143500" y="1090507"/>
            <a:ext cx="3632200" cy="1578036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1" name="Picture 10" descr="&quot;&quot;">
            <a:extLs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16800" y="4842170"/>
            <a:ext cx="1358900" cy="148085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127B17B-3FD5-B64C-B165-99E09B79C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963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BBDC53B4-4996-8745-8E53-958C291B06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74" y="961437"/>
            <a:ext cx="3544025" cy="55399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36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143500" y="2095559"/>
            <a:ext cx="3632200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5143500" y="2487718"/>
            <a:ext cx="3632200" cy="1578036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7" name="Picture Placeholder 6" descr="&quot;&quot;">
            <a:extLs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123966"/>
            <a:ext cx="4940300" cy="252571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10" name="Picture Placeholder 9" descr="&quot;&quot;">
            <a:extLs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40300" y="0"/>
            <a:ext cx="3835400" cy="12509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pic>
        <p:nvPicPr>
          <p:cNvPr id="13" name="Picture 12" descr="&quot;&quot;">
            <a:extLs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16800" y="4842170"/>
            <a:ext cx="1358900" cy="148085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09A432-DF92-7E40-BF61-AA6C75E15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503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219760A-70CA-F344-B257-539E482A94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856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7" r:id="rId2"/>
    <p:sldLayoutId id="2147483711" r:id="rId3"/>
    <p:sldLayoutId id="2147483706" r:id="rId4"/>
    <p:sldLayoutId id="2147483701" r:id="rId5"/>
    <p:sldLayoutId id="2147483661" r:id="rId6"/>
    <p:sldLayoutId id="2147483672" r:id="rId7"/>
    <p:sldLayoutId id="2147483673" r:id="rId8"/>
    <p:sldLayoutId id="2147483649" r:id="rId9"/>
    <p:sldLayoutId id="2147483666" r:id="rId10"/>
    <p:sldLayoutId id="2147483678" r:id="rId11"/>
    <p:sldLayoutId id="2147483679" r:id="rId12"/>
    <p:sldLayoutId id="2147483700" r:id="rId13"/>
    <p:sldLayoutId id="2147483671" r:id="rId14"/>
    <p:sldLayoutId id="2147483660" r:id="rId15"/>
    <p:sldLayoutId id="2147483664" r:id="rId16"/>
    <p:sldLayoutId id="2147483674" r:id="rId17"/>
    <p:sldLayoutId id="2147483677" r:id="rId18"/>
    <p:sldLayoutId id="2147483668" r:id="rId19"/>
    <p:sldLayoutId id="2147483670" r:id="rId20"/>
    <p:sldLayoutId id="2147483675" r:id="rId21"/>
    <p:sldLayoutId id="2147483669" r:id="rId22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Georgi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Georgi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Georgi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Georgi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Georgi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22482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08" r:id="rId2"/>
    <p:sldLayoutId id="2147483712" r:id="rId3"/>
    <p:sldLayoutId id="2147483709" r:id="rId4"/>
    <p:sldLayoutId id="2147483710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Georgi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Georgi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Georgi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Georgi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Georgi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C5F21-E05A-CA4C-AF3C-FF05F8DF5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567" y="2482363"/>
            <a:ext cx="5562600" cy="1209104"/>
          </a:xfrm>
        </p:spPr>
        <p:txBody>
          <a:bodyPr/>
          <a:lstStyle/>
          <a:p>
            <a:r>
              <a:rPr lang="fr-BE" dirty="0" err="1" smtClean="0"/>
              <a:t>Covid</a:t>
            </a:r>
            <a:r>
              <a:rPr lang="fr-BE" dirty="0" smtClean="0"/>
              <a:t> in Cartoons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DD2DBA-E27D-B64D-B3AF-519FF3EC86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83367" y="3846372"/>
            <a:ext cx="4445000" cy="747388"/>
          </a:xfrm>
        </p:spPr>
        <p:txBody>
          <a:bodyPr/>
          <a:lstStyle/>
          <a:p>
            <a:r>
              <a:rPr lang="fr-BE" dirty="0" smtClean="0"/>
              <a:t>Dr Fransiska Louwagie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62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Covid</a:t>
            </a:r>
            <a:r>
              <a:rPr lang="fr-BE" dirty="0" smtClean="0"/>
              <a:t> in Cartoons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b="1" dirty="0"/>
              <a:t>Empowering a thick narrative of the crisis by promoting cultural literacy and diversity skills amongst vulnerable young people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52400" y="3551766"/>
            <a:ext cx="8873067" cy="1879601"/>
          </a:xfrm>
        </p:spPr>
        <p:txBody>
          <a:bodyPr/>
          <a:lstStyle/>
          <a:p>
            <a:pPr>
              <a:buFontTx/>
              <a:buChar char="-"/>
            </a:pPr>
            <a:r>
              <a:rPr lang="en-GB" i="1" dirty="0"/>
              <a:t>b</a:t>
            </a:r>
            <a:r>
              <a:rPr lang="en-GB" i="1" dirty="0" smtClean="0"/>
              <a:t>uild cultural </a:t>
            </a:r>
            <a:r>
              <a:rPr lang="en-GB" i="1" dirty="0"/>
              <a:t>literacy and </a:t>
            </a:r>
            <a:r>
              <a:rPr lang="en-GB" i="1" dirty="0" smtClean="0"/>
              <a:t>foster </a:t>
            </a:r>
            <a:r>
              <a:rPr lang="en-GB" i="1" dirty="0"/>
              <a:t>processes of meaning-making in relation to the current pandemic. </a:t>
            </a:r>
            <a:endParaRPr lang="en-GB" i="1" dirty="0" smtClean="0"/>
          </a:p>
          <a:p>
            <a:pPr>
              <a:buFontTx/>
              <a:buChar char="-"/>
            </a:pPr>
            <a:r>
              <a:rPr lang="en-GB" i="1" dirty="0" smtClean="0"/>
              <a:t>engage </a:t>
            </a:r>
            <a:r>
              <a:rPr lang="en-GB" i="1" dirty="0"/>
              <a:t>young people in building a critical narrative of the crisis and its impact. </a:t>
            </a:r>
            <a:endParaRPr lang="fr-BE" i="1" dirty="0"/>
          </a:p>
          <a:p>
            <a:pPr>
              <a:buFontTx/>
              <a:buChar char="-"/>
            </a:pPr>
            <a:endParaRPr lang="en-GB" i="1" dirty="0" smtClean="0"/>
          </a:p>
          <a:p>
            <a:pPr>
              <a:buFontTx/>
              <a:buChar char="-"/>
            </a:pPr>
            <a:r>
              <a:rPr lang="en-GB" i="1" dirty="0" smtClean="0"/>
              <a:t>promote a sense of belonging, agency and resilience amongst disadvantaged young people</a:t>
            </a:r>
          </a:p>
          <a:p>
            <a:pPr>
              <a:buFontTx/>
              <a:buChar char="-"/>
            </a:pPr>
            <a:r>
              <a:rPr lang="en-GB" i="1" dirty="0" smtClean="0"/>
              <a:t>promote </a:t>
            </a:r>
            <a:r>
              <a:rPr lang="en-GB" i="1" dirty="0"/>
              <a:t>an inclusive social </a:t>
            </a:r>
            <a:r>
              <a:rPr lang="en-GB" i="1" dirty="0" smtClean="0"/>
              <a:t>response </a:t>
            </a:r>
            <a:r>
              <a:rPr lang="en-GB" i="1" dirty="0"/>
              <a:t>and </a:t>
            </a:r>
            <a:r>
              <a:rPr lang="en-GB" i="1" dirty="0" smtClean="0"/>
              <a:t>curriculum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91067" y="2862844"/>
            <a:ext cx="8398934" cy="655055"/>
          </a:xfrm>
          <a:prstGeom prst="rect">
            <a:avLst/>
          </a:prstGeom>
          <a:solidFill>
            <a:schemeClr val="bg1"/>
          </a:solidFill>
        </p:spPr>
        <p:txBody>
          <a:bodyPr wrap="square" lIns="216000" tIns="187200" rIns="216000" bIns="187200" rtlCol="0">
            <a:spAutoFit/>
          </a:bodyPr>
          <a:lstStyle/>
          <a:p>
            <a:r>
              <a:rPr lang="fr-BE" i="1" dirty="0" err="1" smtClean="0">
                <a:solidFill>
                  <a:schemeClr val="accent1"/>
                </a:solidFill>
                <a:latin typeface="Arial"/>
                <a:cs typeface="Arial"/>
              </a:rPr>
              <a:t>Working</a:t>
            </a:r>
            <a:r>
              <a:rPr lang="fr-BE" i="1" dirty="0" smtClean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lang="fr-BE" i="1" dirty="0" err="1" smtClean="0">
                <a:solidFill>
                  <a:schemeClr val="accent1"/>
                </a:solidFill>
                <a:latin typeface="Arial"/>
                <a:cs typeface="Arial"/>
              </a:rPr>
              <a:t>with</a:t>
            </a:r>
            <a:r>
              <a:rPr lang="fr-BE" i="1" dirty="0" smtClean="0">
                <a:solidFill>
                  <a:schemeClr val="accent1"/>
                </a:solidFill>
                <a:latin typeface="Arial"/>
                <a:cs typeface="Arial"/>
              </a:rPr>
              <a:t> cartoons and </a:t>
            </a:r>
            <a:r>
              <a:rPr lang="fr-BE" i="1" dirty="0" err="1" smtClean="0">
                <a:solidFill>
                  <a:schemeClr val="accent1"/>
                </a:solidFill>
                <a:latin typeface="Arial"/>
                <a:cs typeface="Arial"/>
              </a:rPr>
              <a:t>political</a:t>
            </a:r>
            <a:r>
              <a:rPr lang="fr-BE" i="1" dirty="0" smtClean="0">
                <a:solidFill>
                  <a:schemeClr val="accent1"/>
                </a:solidFill>
                <a:latin typeface="Arial"/>
                <a:cs typeface="Arial"/>
              </a:rPr>
              <a:t> cartoonists to engage </a:t>
            </a:r>
            <a:r>
              <a:rPr lang="fr-BE" i="1" dirty="0" err="1" smtClean="0">
                <a:solidFill>
                  <a:schemeClr val="accent1"/>
                </a:solidFill>
                <a:latin typeface="Arial"/>
                <a:cs typeface="Arial"/>
              </a:rPr>
              <a:t>young</a:t>
            </a:r>
            <a:r>
              <a:rPr lang="fr-BE" i="1" dirty="0" smtClean="0">
                <a:solidFill>
                  <a:schemeClr val="accent1"/>
                </a:solidFill>
                <a:latin typeface="Arial"/>
                <a:cs typeface="Arial"/>
              </a:rPr>
              <a:t> people</a:t>
            </a:r>
            <a:endParaRPr lang="en-GB" i="1" dirty="0" smtClean="0">
              <a:solidFill>
                <a:schemeClr val="accent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893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Covid</a:t>
            </a:r>
            <a:r>
              <a:rPr lang="fr-BE" dirty="0" smtClean="0"/>
              <a:t> in Cartoons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614172" y="1846108"/>
            <a:ext cx="6159161" cy="3016406"/>
          </a:xfrm>
        </p:spPr>
        <p:txBody>
          <a:bodyPr/>
          <a:lstStyle/>
          <a:p>
            <a:r>
              <a:rPr lang="en-GB" dirty="0"/>
              <a:t>PI: Dr Fransiska Louwagie, University of Leicester, School of Arts, Associate Professor of French Studies</a:t>
            </a:r>
          </a:p>
          <a:p>
            <a:r>
              <a:rPr lang="en-GB" dirty="0"/>
              <a:t>Co-I: Dr Diane T. Levine, University of Leicester, Deputy Director of the Leicester Institute for Advanced Studies</a:t>
            </a:r>
          </a:p>
          <a:p>
            <a:r>
              <a:rPr lang="fr-BE" dirty="0"/>
              <a:t>Research Associates: Dr Kara Blackmore; Dr Sarah Weidman</a:t>
            </a:r>
            <a:endParaRPr lang="en-GB" dirty="0"/>
          </a:p>
          <a:p>
            <a:r>
              <a:rPr lang="en-GB" dirty="0"/>
              <a:t>External Partners: Cartooning for Peace; Shout Out UK</a:t>
            </a:r>
          </a:p>
          <a:p>
            <a:r>
              <a:rPr lang="fr-BE" dirty="0"/>
              <a:t>Admin, impact and Communication: Charlotte King (LIAS)</a:t>
            </a:r>
            <a:endParaRPr lang="en-GB" dirty="0"/>
          </a:p>
          <a:p>
            <a:r>
              <a:rPr lang="en-GB" dirty="0"/>
              <a:t>4 January 2021-3 July 2022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0" name="Picture 2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32" y="2948334"/>
            <a:ext cx="2370667" cy="81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artooning for Pe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75" y="3938589"/>
            <a:ext cx="706755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27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Covid</a:t>
            </a:r>
            <a:r>
              <a:rPr lang="fr-BE" dirty="0" smtClean="0"/>
              <a:t> in cartoons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BE" dirty="0" err="1" smtClean="0"/>
              <a:t>Minicourse</a:t>
            </a:r>
            <a:r>
              <a:rPr lang="fr-BE" dirty="0" smtClean="0"/>
              <a:t> for </a:t>
            </a:r>
            <a:r>
              <a:rPr lang="fr-BE" dirty="0" err="1" smtClean="0"/>
              <a:t>target</a:t>
            </a:r>
            <a:r>
              <a:rPr lang="fr-BE" dirty="0" smtClean="0"/>
              <a:t> </a:t>
            </a:r>
            <a:r>
              <a:rPr lang="fr-BE" dirty="0" err="1" smtClean="0"/>
              <a:t>schools</a:t>
            </a:r>
            <a:r>
              <a:rPr lang="fr-BE" dirty="0" smtClean="0"/>
              <a:t>: 800 to 1,000 </a:t>
            </a:r>
            <a:r>
              <a:rPr lang="fr-BE" dirty="0" err="1" smtClean="0"/>
              <a:t>students</a:t>
            </a:r>
            <a:r>
              <a:rPr lang="fr-BE" dirty="0" smtClean="0"/>
              <a:t> (15 to 18 </a:t>
            </a:r>
            <a:r>
              <a:rPr lang="fr-BE" dirty="0" err="1" smtClean="0"/>
              <a:t>years</a:t>
            </a:r>
            <a:r>
              <a:rPr lang="fr-BE" dirty="0" smtClean="0"/>
              <a:t> </a:t>
            </a:r>
            <a:r>
              <a:rPr lang="fr-BE" dirty="0" err="1" smtClean="0"/>
              <a:t>old</a:t>
            </a:r>
            <a:r>
              <a:rPr lang="fr-BE" dirty="0" smtClean="0"/>
              <a:t>)</a:t>
            </a:r>
          </a:p>
          <a:p>
            <a:r>
              <a:rPr lang="fr-BE" dirty="0" smtClean="0"/>
              <a:t>Open Access </a:t>
            </a:r>
            <a:r>
              <a:rPr lang="fr-BE" dirty="0" err="1" smtClean="0"/>
              <a:t>resources</a:t>
            </a:r>
            <a:endParaRPr lang="fr-BE" dirty="0" smtClean="0"/>
          </a:p>
          <a:p>
            <a:r>
              <a:rPr lang="fr-BE" dirty="0" smtClean="0"/>
              <a:t>Questionnaires and focus groups</a:t>
            </a:r>
          </a:p>
          <a:p>
            <a:r>
              <a:rPr lang="fr-BE" dirty="0" smtClean="0"/>
              <a:t>Collaborations </a:t>
            </a:r>
            <a:r>
              <a:rPr lang="fr-BE" dirty="0" err="1" smtClean="0"/>
              <a:t>with</a:t>
            </a:r>
            <a:r>
              <a:rPr lang="fr-BE" dirty="0" smtClean="0"/>
              <a:t> international cartoonists (</a:t>
            </a:r>
            <a:r>
              <a:rPr lang="fr-BE" dirty="0" err="1" smtClean="0"/>
              <a:t>co-creation</a:t>
            </a:r>
            <a:r>
              <a:rPr lang="fr-BE" dirty="0" smtClean="0"/>
              <a:t> of </a:t>
            </a:r>
            <a:r>
              <a:rPr lang="fr-BE" dirty="0" err="1" smtClean="0"/>
              <a:t>resources</a:t>
            </a:r>
            <a:r>
              <a:rPr lang="fr-BE" dirty="0" smtClean="0"/>
              <a:t>)</a:t>
            </a:r>
          </a:p>
          <a:p>
            <a:r>
              <a:rPr lang="fr-BE" dirty="0" smtClean="0"/>
              <a:t>Research publications</a:t>
            </a:r>
          </a:p>
          <a:p>
            <a:r>
              <a:rPr lang="fr-BE" dirty="0" smtClean="0"/>
              <a:t>Collaborations </a:t>
            </a:r>
            <a:r>
              <a:rPr lang="fr-BE" dirty="0" err="1" smtClean="0"/>
              <a:t>with</a:t>
            </a:r>
            <a:r>
              <a:rPr lang="fr-BE" dirty="0" smtClean="0"/>
              <a:t> relevant </a:t>
            </a:r>
            <a:r>
              <a:rPr lang="fr-BE" dirty="0" err="1" smtClean="0"/>
              <a:t>research</a:t>
            </a:r>
            <a:r>
              <a:rPr lang="fr-BE" dirty="0" smtClean="0"/>
              <a:t> and public engagement </a:t>
            </a:r>
            <a:r>
              <a:rPr lang="fr-BE" dirty="0" err="1" smtClean="0"/>
              <a:t>projects</a:t>
            </a:r>
            <a:r>
              <a:rPr lang="fr-BE" dirty="0" smtClean="0"/>
              <a:t> </a:t>
            </a:r>
            <a:r>
              <a:rPr lang="fr-BE" dirty="0"/>
              <a:t>(online exhibition, </a:t>
            </a:r>
            <a:r>
              <a:rPr lang="fr-BE" dirty="0" err="1"/>
              <a:t>anthology</a:t>
            </a:r>
            <a:r>
              <a:rPr lang="fr-BE" dirty="0"/>
              <a:t>, end-of-</a:t>
            </a:r>
            <a:r>
              <a:rPr lang="fr-BE" dirty="0" err="1"/>
              <a:t>project</a:t>
            </a:r>
            <a:r>
              <a:rPr lang="fr-BE" dirty="0"/>
              <a:t> film</a:t>
            </a:r>
            <a:r>
              <a:rPr lang="fr-BE" dirty="0" smtClean="0"/>
              <a:t>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604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Experiences</a:t>
            </a:r>
            <a:r>
              <a:rPr lang="fr-BE" dirty="0" smtClean="0"/>
              <a:t> and narratives of the </a:t>
            </a:r>
            <a:r>
              <a:rPr lang="fr-BE" dirty="0" err="1" smtClean="0"/>
              <a:t>pandemic</a:t>
            </a:r>
            <a:endParaRPr lang="en-GB" dirty="0"/>
          </a:p>
        </p:txBody>
      </p:sp>
      <p:pic>
        <p:nvPicPr>
          <p:cNvPr id="4" name="Picture 3" title="Experiences and narratives of the pandemi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34" y="1862283"/>
            <a:ext cx="3352800" cy="1832791"/>
          </a:xfrm>
          <a:prstGeom prst="rect">
            <a:avLst/>
          </a:prstGeom>
        </p:spPr>
      </p:pic>
      <p:pic>
        <p:nvPicPr>
          <p:cNvPr id="1026" name="Picture 2" descr="Paresh (Inde / India), The Khaleej Tim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992" y="1862283"/>
            <a:ext cx="3561008" cy="203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6.googleusercontent.com/Wt-uZvo6IlO_AXx_qx_9BBtVpNRqxW5haL3dqvZfhTRVnvsVaRVQTwP4hvrAxab8UqMnAbgDOtuCgv7Sn_bjY1WGv95qpeZvkMcvg_TcDYqsMa9MskgWPZn-XwjbNjquL6GkL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934" y="3200255"/>
            <a:ext cx="2670174" cy="198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12190"/>
      </p:ext>
    </p:extLst>
  </p:cSld>
  <p:clrMapOvr>
    <a:masterClrMapping/>
  </p:clrMapOvr>
</p:sld>
</file>

<file path=ppt/theme/theme1.xml><?xml version="1.0" encoding="utf-8"?>
<a:theme xmlns:a="http://schemas.openxmlformats.org/drawingml/2006/main" name="UoL Powerpoint Guidelines Accessibility Design">
  <a:themeElements>
    <a:clrScheme name="UoL CofC Colour Palette">
      <a:dk1>
        <a:srgbClr val="3C3C3C"/>
      </a:dk1>
      <a:lt1>
        <a:srgbClr val="E6E6E6"/>
      </a:lt1>
      <a:dk2>
        <a:srgbClr val="3C3C3C"/>
      </a:dk2>
      <a:lt2>
        <a:srgbClr val="E6E6E6"/>
      </a:lt2>
      <a:accent1>
        <a:srgbClr val="E4042C"/>
      </a:accent1>
      <a:accent2>
        <a:srgbClr val="E37606"/>
      </a:accent2>
      <a:accent3>
        <a:srgbClr val="07A75A"/>
      </a:accent3>
      <a:accent4>
        <a:srgbClr val="0096D2"/>
      </a:accent4>
      <a:accent5>
        <a:srgbClr val="5A4BC2"/>
      </a:accent5>
      <a:accent6>
        <a:srgbClr val="141E46"/>
      </a:accent6>
      <a:hlink>
        <a:srgbClr val="0096D2"/>
      </a:hlink>
      <a:folHlink>
        <a:srgbClr val="0096D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</a:spPr>
      <a:bodyPr wrap="square" lIns="216000" tIns="187200" rIns="216000" bIns="187200" rtlCol="0">
        <a:spAutoFit/>
      </a:bodyPr>
      <a:lstStyle>
        <a:defPPr>
          <a:defRPr sz="4400" b="1" i="0" dirty="0" smtClean="0">
            <a:solidFill>
              <a:schemeClr val="accent1"/>
            </a:solidFill>
            <a:latin typeface="Arial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UoL CofC Colour Palette">
      <a:dk1>
        <a:srgbClr val="3C3C3C"/>
      </a:dk1>
      <a:lt1>
        <a:srgbClr val="E6E6E6"/>
      </a:lt1>
      <a:dk2>
        <a:srgbClr val="3C3C3C"/>
      </a:dk2>
      <a:lt2>
        <a:srgbClr val="E6E6E6"/>
      </a:lt2>
      <a:accent1>
        <a:srgbClr val="E4042C"/>
      </a:accent1>
      <a:accent2>
        <a:srgbClr val="E37606"/>
      </a:accent2>
      <a:accent3>
        <a:srgbClr val="07A75A"/>
      </a:accent3>
      <a:accent4>
        <a:srgbClr val="0096D2"/>
      </a:accent4>
      <a:accent5>
        <a:srgbClr val="5A4BC2"/>
      </a:accent5>
      <a:accent6>
        <a:srgbClr val="141E46"/>
      </a:accent6>
      <a:hlink>
        <a:srgbClr val="0096D2"/>
      </a:hlink>
      <a:folHlink>
        <a:srgbClr val="0096D2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</a:spPr>
      <a:bodyPr wrap="square" lIns="216000" tIns="187200" rIns="216000" bIns="187200" rtlCol="0">
        <a:spAutoFit/>
      </a:bodyPr>
      <a:lstStyle>
        <a:defPPr>
          <a:defRPr sz="4400" b="1" i="0" dirty="0" smtClean="0">
            <a:solidFill>
              <a:schemeClr val="accent1"/>
            </a:solidFill>
            <a:latin typeface="Arial"/>
            <a:cs typeface="Arial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29F9906F84F04094CE5CD4728D492D" ma:contentTypeVersion="11" ma:contentTypeDescription="Create a new document." ma:contentTypeScope="" ma:versionID="d8405a51cd8e7340846183e6d812064a">
  <xsd:schema xmlns:xsd="http://www.w3.org/2001/XMLSchema" xmlns:xs="http://www.w3.org/2001/XMLSchema" xmlns:p="http://schemas.microsoft.com/office/2006/metadata/properties" xmlns:ns2="67a03111-f570-43e0-9b48-49049b7e86ee" xmlns:ns3="e7a5fc8e-e677-41ca-8019-df913e37547c" targetNamespace="http://schemas.microsoft.com/office/2006/metadata/properties" ma:root="true" ma:fieldsID="3efbf6a554415c45fb1c2221561ca4d5" ns2:_="" ns3:_="">
    <xsd:import namespace="67a03111-f570-43e0-9b48-49049b7e86ee"/>
    <xsd:import namespace="e7a5fc8e-e677-41ca-8019-df913e3754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a03111-f570-43e0-9b48-49049b7e86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a5fc8e-e677-41ca-8019-df913e37547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40D3D49-08C7-4C62-95E0-9AF127B9D1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a03111-f570-43e0-9b48-49049b7e86ee"/>
    <ds:schemaRef ds:uri="e7a5fc8e-e677-41ca-8019-df913e3754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A78EDE-5FEE-4D4A-A6CE-BA46B95F7B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01B442-2BF3-4C0A-81AF-DB2C966119F3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e7a5fc8e-e677-41ca-8019-df913e37547c"/>
    <ds:schemaRef ds:uri="http://purl.org/dc/dcmitype/"/>
    <ds:schemaRef ds:uri="http://schemas.openxmlformats.org/package/2006/metadata/core-properties"/>
    <ds:schemaRef ds:uri="67a03111-f570-43e0-9b48-49049b7e86ee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UoL Powerpoint Guidelines Accessibility Design.potx</Template>
  <TotalTime>7814</TotalTime>
  <Words>228</Words>
  <Application>Microsoft Office PowerPoint</Application>
  <PresentationFormat>On-screen Show (16:9)</PresentationFormat>
  <Paragraphs>27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Georgia</vt:lpstr>
      <vt:lpstr>Lucida Grande</vt:lpstr>
      <vt:lpstr>Times New Roman</vt:lpstr>
      <vt:lpstr>UoL Powerpoint Guidelines Accessibility Design</vt:lpstr>
      <vt:lpstr>1_Office Theme</vt:lpstr>
      <vt:lpstr>Covid in Cartoons</vt:lpstr>
      <vt:lpstr>Covid in Cartoons</vt:lpstr>
      <vt:lpstr>Covid in Cartoons</vt:lpstr>
      <vt:lpstr>Covid in cartoons</vt:lpstr>
      <vt:lpstr>Experiences and narratives of the pandemic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</dc:creator>
  <cp:lastModifiedBy>Weatherhead, Daniel J.</cp:lastModifiedBy>
  <cp:revision>365</cp:revision>
  <cp:lastPrinted>2020-07-06T08:56:06Z</cp:lastPrinted>
  <dcterms:created xsi:type="dcterms:W3CDTF">2020-04-08T13:53:01Z</dcterms:created>
  <dcterms:modified xsi:type="dcterms:W3CDTF">2021-06-14T10:00:57Z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0x010100CB29F9906F84F04094CE5CD4728D492D</vt:lpwstr>
  </property>
</Properties>
</file>