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slideLayouts/slideLayout24.xml" ContentType="application/vnd.openxmlformats-officedocument.presentationml.slideLayout+xml"/>
  <Override PartName="/ppt/theme/theme15.xml" ContentType="application/vnd.openxmlformats-officedocument.theme+xml"/>
  <Override PartName="/ppt/slideLayouts/slideLayout25.xml" ContentType="application/vnd.openxmlformats-officedocument.presentationml.slideLayout+xml"/>
  <Override PartName="/ppt/theme/theme16.xml" ContentType="application/vnd.openxmlformats-officedocument.theme+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theme/theme19.xml" ContentType="application/vnd.openxmlformats-officedocument.theme+xml"/>
  <Override PartName="/ppt/slideLayouts/slideLayout2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9" r:id="rId10"/>
    <p:sldMasterId id="2147483691" r:id="rId11"/>
    <p:sldMasterId id="2147483693" r:id="rId12"/>
    <p:sldMasterId id="2147483695" r:id="rId13"/>
    <p:sldMasterId id="2147483697" r:id="rId14"/>
    <p:sldMasterId id="2147483701" r:id="rId15"/>
    <p:sldMasterId id="2147483703" r:id="rId16"/>
    <p:sldMasterId id="2147483705" r:id="rId17"/>
    <p:sldMasterId id="2147483707" r:id="rId18"/>
    <p:sldMasterId id="2147483709" r:id="rId19"/>
    <p:sldMasterId id="2147483711" r:id="rId20"/>
  </p:sldMasterIdLst>
  <p:notesMasterIdLst>
    <p:notesMasterId r:id="rId78"/>
  </p:notesMasterIdLst>
  <p:sldIdLst>
    <p:sldId id="257" r:id="rId21"/>
    <p:sldId id="258" r:id="rId22"/>
    <p:sldId id="259" r:id="rId23"/>
    <p:sldId id="261" r:id="rId24"/>
    <p:sldId id="262" r:id="rId25"/>
    <p:sldId id="331" r:id="rId26"/>
    <p:sldId id="264" r:id="rId27"/>
    <p:sldId id="265" r:id="rId28"/>
    <p:sldId id="266" r:id="rId29"/>
    <p:sldId id="267" r:id="rId30"/>
    <p:sldId id="268" r:id="rId31"/>
    <p:sldId id="270" r:id="rId32"/>
    <p:sldId id="271" r:id="rId33"/>
    <p:sldId id="272" r:id="rId34"/>
    <p:sldId id="269" r:id="rId35"/>
    <p:sldId id="323" r:id="rId36"/>
    <p:sldId id="330" r:id="rId37"/>
    <p:sldId id="263" r:id="rId38"/>
    <p:sldId id="280" r:id="rId39"/>
    <p:sldId id="281" r:id="rId40"/>
    <p:sldId id="282" r:id="rId41"/>
    <p:sldId id="283" r:id="rId42"/>
    <p:sldId id="284" r:id="rId43"/>
    <p:sldId id="286" r:id="rId44"/>
    <p:sldId id="287" r:id="rId45"/>
    <p:sldId id="288" r:id="rId46"/>
    <p:sldId id="289" r:id="rId47"/>
    <p:sldId id="290" r:id="rId48"/>
    <p:sldId id="291" r:id="rId49"/>
    <p:sldId id="326" r:id="rId50"/>
    <p:sldId id="273" r:id="rId51"/>
    <p:sldId id="329" r:id="rId52"/>
    <p:sldId id="324" r:id="rId53"/>
    <p:sldId id="294" r:id="rId54"/>
    <p:sldId id="296" r:id="rId55"/>
    <p:sldId id="297" r:id="rId56"/>
    <p:sldId id="298" r:id="rId57"/>
    <p:sldId id="311" r:id="rId58"/>
    <p:sldId id="313" r:id="rId59"/>
    <p:sldId id="314" r:id="rId60"/>
    <p:sldId id="316" r:id="rId61"/>
    <p:sldId id="322" r:id="rId62"/>
    <p:sldId id="299" r:id="rId63"/>
    <p:sldId id="333" r:id="rId64"/>
    <p:sldId id="307" r:id="rId65"/>
    <p:sldId id="334" r:id="rId66"/>
    <p:sldId id="318" r:id="rId67"/>
    <p:sldId id="328" r:id="rId68"/>
    <p:sldId id="327" r:id="rId69"/>
    <p:sldId id="319" r:id="rId70"/>
    <p:sldId id="335" r:id="rId71"/>
    <p:sldId id="301" r:id="rId72"/>
    <p:sldId id="303" r:id="rId73"/>
    <p:sldId id="304" r:id="rId74"/>
    <p:sldId id="310" r:id="rId75"/>
    <p:sldId id="308" r:id="rId76"/>
    <p:sldId id="309"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9CDE5"/>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77009" autoAdjust="0"/>
  </p:normalViewPr>
  <p:slideViewPr>
    <p:cSldViewPr>
      <p:cViewPr varScale="1">
        <p:scale>
          <a:sx n="93" d="100"/>
          <a:sy n="93" d="100"/>
        </p:scale>
        <p:origin x="2124" y="96"/>
      </p:cViewPr>
      <p:guideLst>
        <p:guide orient="horz" pos="2160"/>
        <p:guide pos="2880"/>
      </p:guideLst>
    </p:cSldViewPr>
  </p:slideViewPr>
  <p:notesTextViewPr>
    <p:cViewPr>
      <p:scale>
        <a:sx n="1" d="1"/>
        <a:sy n="1" d="1"/>
      </p:scale>
      <p:origin x="0" y="0"/>
    </p:cViewPr>
  </p:notesTextViewPr>
  <p:sorterViewPr>
    <p:cViewPr>
      <p:scale>
        <a:sx n="50" d="100"/>
        <a:sy n="50" d="100"/>
      </p:scale>
      <p:origin x="0" y="3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erek\Dropbox\talks\EUROSOTL-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Engaging with </a:t>
            </a:r>
            <a:r>
              <a:rPr lang="en-GB" dirty="0" smtClean="0"/>
              <a:t>others academically</a:t>
            </a:r>
            <a:endParaRPr lang="en-GB" dirty="0"/>
          </a:p>
        </c:rich>
      </c:tx>
      <c:layout>
        <c:manualLayout>
          <c:xMode val="edge"/>
          <c:yMode val="edge"/>
          <c:x val="0.24623839462883465"/>
          <c:y val="2.9394882050142578E-2"/>
        </c:manualLayout>
      </c:layout>
      <c:overlay val="0"/>
    </c:title>
    <c:autoTitleDeleted val="0"/>
    <c:plotArea>
      <c:layout/>
      <c:barChart>
        <c:barDir val="bar"/>
        <c:grouping val="clustered"/>
        <c:varyColors val="0"/>
        <c:ser>
          <c:idx val="0"/>
          <c:order val="0"/>
          <c:tx>
            <c:strRef>
              <c:f>Sheet1!$B$53</c:f>
              <c:strCache>
                <c:ptCount val="1"/>
                <c:pt idx="0">
                  <c:v>Change in Confidence</c:v>
                </c:pt>
              </c:strCache>
            </c:strRef>
          </c:tx>
          <c:invertIfNegative val="0"/>
          <c:cat>
            <c:strRef>
              <c:f>Sheet1!$A$54:$A$63</c:f>
              <c:strCache>
                <c:ptCount val="10"/>
                <c:pt idx="0">
                  <c:v>Much less, 1</c:v>
                </c:pt>
                <c:pt idx="1">
                  <c:v>2</c:v>
                </c:pt>
                <c:pt idx="2">
                  <c:v>3</c:v>
                </c:pt>
                <c:pt idx="3">
                  <c:v>4</c:v>
                </c:pt>
                <c:pt idx="4">
                  <c:v>No Change, 5</c:v>
                </c:pt>
                <c:pt idx="5">
                  <c:v>6</c:v>
                </c:pt>
                <c:pt idx="6">
                  <c:v>7</c:v>
                </c:pt>
                <c:pt idx="7">
                  <c:v>8</c:v>
                </c:pt>
                <c:pt idx="8">
                  <c:v>9</c:v>
                </c:pt>
                <c:pt idx="9">
                  <c:v>Much more, 10</c:v>
                </c:pt>
              </c:strCache>
            </c:strRef>
          </c:cat>
          <c:val>
            <c:numRef>
              <c:f>Sheet1!$B$54:$B$63</c:f>
              <c:numCache>
                <c:formatCode>General</c:formatCode>
                <c:ptCount val="10"/>
                <c:pt idx="0">
                  <c:v>1</c:v>
                </c:pt>
                <c:pt idx="1">
                  <c:v>0</c:v>
                </c:pt>
                <c:pt idx="2">
                  <c:v>1</c:v>
                </c:pt>
                <c:pt idx="3">
                  <c:v>1</c:v>
                </c:pt>
                <c:pt idx="4">
                  <c:v>4</c:v>
                </c:pt>
                <c:pt idx="5">
                  <c:v>4</c:v>
                </c:pt>
                <c:pt idx="6">
                  <c:v>5</c:v>
                </c:pt>
                <c:pt idx="7">
                  <c:v>6</c:v>
                </c:pt>
                <c:pt idx="8">
                  <c:v>9</c:v>
                </c:pt>
                <c:pt idx="9">
                  <c:v>4</c:v>
                </c:pt>
              </c:numCache>
            </c:numRef>
          </c:val>
        </c:ser>
        <c:ser>
          <c:idx val="1"/>
          <c:order val="1"/>
          <c:tx>
            <c:strRef>
              <c:f>Sheet1!$C$53</c:f>
              <c:strCache>
                <c:ptCount val="1"/>
                <c:pt idx="0">
                  <c:v>Change in Competence</c:v>
                </c:pt>
              </c:strCache>
            </c:strRef>
          </c:tx>
          <c:invertIfNegative val="0"/>
          <c:cat>
            <c:strRef>
              <c:f>Sheet1!$A$54:$A$63</c:f>
              <c:strCache>
                <c:ptCount val="10"/>
                <c:pt idx="0">
                  <c:v>Much less, 1</c:v>
                </c:pt>
                <c:pt idx="1">
                  <c:v>2</c:v>
                </c:pt>
                <c:pt idx="2">
                  <c:v>3</c:v>
                </c:pt>
                <c:pt idx="3">
                  <c:v>4</c:v>
                </c:pt>
                <c:pt idx="4">
                  <c:v>No Change, 5</c:v>
                </c:pt>
                <c:pt idx="5">
                  <c:v>6</c:v>
                </c:pt>
                <c:pt idx="6">
                  <c:v>7</c:v>
                </c:pt>
                <c:pt idx="7">
                  <c:v>8</c:v>
                </c:pt>
                <c:pt idx="8">
                  <c:v>9</c:v>
                </c:pt>
                <c:pt idx="9">
                  <c:v>Much more, 10</c:v>
                </c:pt>
              </c:strCache>
            </c:strRef>
          </c:cat>
          <c:val>
            <c:numRef>
              <c:f>Sheet1!$C$54:$C$63</c:f>
              <c:numCache>
                <c:formatCode>General</c:formatCode>
                <c:ptCount val="10"/>
                <c:pt idx="0">
                  <c:v>0</c:v>
                </c:pt>
                <c:pt idx="1">
                  <c:v>0</c:v>
                </c:pt>
                <c:pt idx="2">
                  <c:v>0</c:v>
                </c:pt>
                <c:pt idx="3">
                  <c:v>0</c:v>
                </c:pt>
                <c:pt idx="4">
                  <c:v>3</c:v>
                </c:pt>
                <c:pt idx="5">
                  <c:v>3</c:v>
                </c:pt>
                <c:pt idx="6">
                  <c:v>10</c:v>
                </c:pt>
                <c:pt idx="7">
                  <c:v>9</c:v>
                </c:pt>
                <c:pt idx="8">
                  <c:v>4</c:v>
                </c:pt>
                <c:pt idx="9">
                  <c:v>5</c:v>
                </c:pt>
              </c:numCache>
            </c:numRef>
          </c:val>
        </c:ser>
        <c:dLbls>
          <c:showLegendKey val="0"/>
          <c:showVal val="0"/>
          <c:showCatName val="0"/>
          <c:showSerName val="0"/>
          <c:showPercent val="0"/>
          <c:showBubbleSize val="0"/>
        </c:dLbls>
        <c:gapWidth val="150"/>
        <c:axId val="297884408"/>
        <c:axId val="297884792"/>
      </c:barChart>
      <c:catAx>
        <c:axId val="297884408"/>
        <c:scaling>
          <c:orientation val="maxMin"/>
        </c:scaling>
        <c:delete val="0"/>
        <c:axPos val="l"/>
        <c:numFmt formatCode="General" sourceLinked="0"/>
        <c:majorTickMark val="out"/>
        <c:minorTickMark val="none"/>
        <c:tickLblPos val="nextTo"/>
        <c:crossAx val="297884792"/>
        <c:crosses val="autoZero"/>
        <c:auto val="1"/>
        <c:lblAlgn val="ctr"/>
        <c:lblOffset val="100"/>
        <c:noMultiLvlLbl val="0"/>
      </c:catAx>
      <c:valAx>
        <c:axId val="297884792"/>
        <c:scaling>
          <c:orientation val="minMax"/>
        </c:scaling>
        <c:delete val="1"/>
        <c:axPos val="t"/>
        <c:majorGridlines/>
        <c:title>
          <c:tx>
            <c:rich>
              <a:bodyPr/>
              <a:lstStyle/>
              <a:p>
                <a:pPr>
                  <a:defRPr/>
                </a:pPr>
                <a:r>
                  <a:rPr lang="en-GB" dirty="0" smtClean="0"/>
                  <a:t>Number of students</a:t>
                </a:r>
                <a:endParaRPr lang="en-GB" dirty="0"/>
              </a:p>
            </c:rich>
          </c:tx>
          <c:layout>
            <c:manualLayout>
              <c:xMode val="edge"/>
              <c:yMode val="edge"/>
              <c:x val="0.46750201084380716"/>
              <c:y val="0.85653596628798345"/>
            </c:manualLayout>
          </c:layout>
          <c:overlay val="0"/>
        </c:title>
        <c:numFmt formatCode="General" sourceLinked="1"/>
        <c:majorTickMark val="out"/>
        <c:minorTickMark val="none"/>
        <c:tickLblPos val="nextTo"/>
        <c:crossAx val="297884408"/>
        <c:crosses val="autoZero"/>
        <c:crossBetween val="between"/>
        <c:majorUnit val="5"/>
      </c:valAx>
    </c:plotArea>
    <c:legend>
      <c:legendPos val="b"/>
      <c:layout>
        <c:manualLayout>
          <c:xMode val="edge"/>
          <c:yMode val="edge"/>
          <c:x val="0.11430884987600617"/>
          <c:y val="0.91140914898344627"/>
          <c:w val="0.76513835982009581"/>
          <c:h val="8.8590851016553715E-2"/>
        </c:manualLayou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B2FC3-BCDB-4254-A779-FCB817382A4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10B88921-007E-496F-BB97-42EF2D3B39C5}">
      <dgm:prSet phldrT="[Text]" custT="1"/>
      <dgm:spPr/>
      <dgm:t>
        <a:bodyPr lIns="0" tIns="0" rIns="0" bIns="0"/>
        <a:lstStyle/>
        <a:p>
          <a:endParaRPr lang="en-GB" sz="1400" dirty="0"/>
        </a:p>
      </dgm:t>
    </dgm:pt>
    <dgm:pt modelId="{ED21021A-EA99-4534-90A5-088365496FC6}" type="parTrans" cxnId="{137DE4FF-8EEF-403D-BDF0-61C324573F64}">
      <dgm:prSet/>
      <dgm:spPr/>
      <dgm:t>
        <a:bodyPr/>
        <a:lstStyle/>
        <a:p>
          <a:endParaRPr lang="en-GB"/>
        </a:p>
      </dgm:t>
    </dgm:pt>
    <dgm:pt modelId="{E86CB0F3-4D98-4449-B463-BB2AF4A3C8F4}" type="sibTrans" cxnId="{137DE4FF-8EEF-403D-BDF0-61C324573F64}">
      <dgm:prSet/>
      <dgm:spPr/>
      <dgm:t>
        <a:bodyPr/>
        <a:lstStyle/>
        <a:p>
          <a:endParaRPr lang="en-GB"/>
        </a:p>
      </dgm:t>
    </dgm:pt>
    <dgm:pt modelId="{6B5FD4FD-D46E-4C1C-9032-CD3A6EED810F}">
      <dgm:prSet phldrT="[Text]" custT="1"/>
      <dgm:spPr/>
      <dgm:t>
        <a:bodyPr/>
        <a:lstStyle/>
        <a:p>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Reflect/</a:t>
          </a:r>
        </a:p>
        <a:p>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Review</a:t>
          </a:r>
          <a:endParaRPr lang="en-GB"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8D0DCA87-CCA5-4328-BDB7-FD56575B05DE}" type="parTrans" cxnId="{DC4AD2EB-E1E3-4286-9835-9F984DB704BC}">
      <dgm:prSet/>
      <dgm:spPr/>
      <dgm:t>
        <a:bodyPr/>
        <a:lstStyle/>
        <a:p>
          <a:endParaRPr lang="en-GB"/>
        </a:p>
      </dgm:t>
    </dgm:pt>
    <dgm:pt modelId="{16C8AA30-4960-4DF6-8A70-813DD3CCCBE5}" type="sibTrans" cxnId="{DC4AD2EB-E1E3-4286-9835-9F984DB704BC}">
      <dgm:prSet/>
      <dgm:spPr/>
      <dgm:t>
        <a:bodyPr/>
        <a:lstStyle/>
        <a:p>
          <a:endParaRPr lang="en-GB"/>
        </a:p>
      </dgm:t>
    </dgm:pt>
    <dgm:pt modelId="{42860BA7-A63A-4CDA-B79C-B2645B2895EA}">
      <dgm:prSet phldrT="[Text]" custT="1"/>
      <dgm:spPr/>
      <dgm:t>
        <a:bodyPr lIns="0" rIns="0"/>
        <a:lstStyle/>
        <a:p>
          <a:endParaRPr lang="en-GB" sz="2000" dirty="0">
            <a:latin typeface="Tahoma" panose="020B0604030504040204" pitchFamily="34" charset="0"/>
            <a:ea typeface="Tahoma" panose="020B0604030504040204" pitchFamily="34" charset="0"/>
            <a:cs typeface="Tahoma" panose="020B0604030504040204" pitchFamily="34" charset="0"/>
          </a:endParaRPr>
        </a:p>
      </dgm:t>
    </dgm:pt>
    <dgm:pt modelId="{8434D878-0E8B-426B-8689-FFC7A3BC955B}" type="parTrans" cxnId="{CE08BDC4-3982-46F2-815E-BDEB47AFBBC3}">
      <dgm:prSet/>
      <dgm:spPr/>
      <dgm:t>
        <a:bodyPr/>
        <a:lstStyle/>
        <a:p>
          <a:endParaRPr lang="en-GB"/>
        </a:p>
      </dgm:t>
    </dgm:pt>
    <dgm:pt modelId="{91BDCA25-FE99-449F-9B7F-C2AAFB978738}" type="sibTrans" cxnId="{CE08BDC4-3982-46F2-815E-BDEB47AFBBC3}">
      <dgm:prSet/>
      <dgm:spPr/>
      <dgm:t>
        <a:bodyPr/>
        <a:lstStyle/>
        <a:p>
          <a:endParaRPr lang="en-GB"/>
        </a:p>
      </dgm:t>
    </dgm:pt>
    <dgm:pt modelId="{A1A04AF7-A55D-44B4-A631-E3589A404BC8}">
      <dgm:prSet phldrT="[Text]" custT="1"/>
      <dgm:spPr/>
      <dgm:t>
        <a:bodyPr/>
        <a:lstStyle/>
        <a:p>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Plan/ Try out/ Test</a:t>
          </a:r>
          <a:endParaRPr lang="en-GB"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1B618C4-21CF-4036-BB06-21790BA4958D}" type="parTrans" cxnId="{2E66F677-5DD5-4855-B0C5-082C931E5028}">
      <dgm:prSet/>
      <dgm:spPr/>
      <dgm:t>
        <a:bodyPr/>
        <a:lstStyle/>
        <a:p>
          <a:endParaRPr lang="en-GB"/>
        </a:p>
      </dgm:t>
    </dgm:pt>
    <dgm:pt modelId="{36DB8925-1A7D-4FC7-A7CE-2CFC9EC28DDC}" type="sibTrans" cxnId="{2E66F677-5DD5-4855-B0C5-082C931E5028}">
      <dgm:prSet/>
      <dgm:spPr/>
      <dgm:t>
        <a:bodyPr/>
        <a:lstStyle/>
        <a:p>
          <a:endParaRPr lang="en-GB"/>
        </a:p>
      </dgm:t>
    </dgm:pt>
    <dgm:pt modelId="{5C916B8C-AD2C-48A1-8A42-99EF5E7939EA}" type="pres">
      <dgm:prSet presAssocID="{68EB2FC3-BCDB-4254-A779-FCB817382A4B}" presName="cycle" presStyleCnt="0">
        <dgm:presLayoutVars>
          <dgm:dir/>
          <dgm:resizeHandles val="exact"/>
        </dgm:presLayoutVars>
      </dgm:prSet>
      <dgm:spPr/>
      <dgm:t>
        <a:bodyPr/>
        <a:lstStyle/>
        <a:p>
          <a:endParaRPr lang="en-GB"/>
        </a:p>
      </dgm:t>
    </dgm:pt>
    <dgm:pt modelId="{08889BA9-F42F-451F-9A6C-735866168B39}" type="pres">
      <dgm:prSet presAssocID="{10B88921-007E-496F-BB97-42EF2D3B39C5}" presName="node" presStyleLbl="node1" presStyleIdx="0" presStyleCnt="4">
        <dgm:presLayoutVars>
          <dgm:bulletEnabled val="1"/>
        </dgm:presLayoutVars>
      </dgm:prSet>
      <dgm:spPr/>
      <dgm:t>
        <a:bodyPr/>
        <a:lstStyle/>
        <a:p>
          <a:endParaRPr lang="en-GB"/>
        </a:p>
      </dgm:t>
    </dgm:pt>
    <dgm:pt modelId="{0237DBA1-D98D-4EA8-98E0-86DC1154A519}" type="pres">
      <dgm:prSet presAssocID="{E86CB0F3-4D98-4449-B463-BB2AF4A3C8F4}" presName="sibTrans" presStyleLbl="sibTrans2D1" presStyleIdx="0" presStyleCnt="4"/>
      <dgm:spPr/>
      <dgm:t>
        <a:bodyPr/>
        <a:lstStyle/>
        <a:p>
          <a:endParaRPr lang="en-GB"/>
        </a:p>
      </dgm:t>
    </dgm:pt>
    <dgm:pt modelId="{082CB0BF-D9BB-44C2-A914-910748C95ED0}" type="pres">
      <dgm:prSet presAssocID="{E86CB0F3-4D98-4449-B463-BB2AF4A3C8F4}" presName="connectorText" presStyleLbl="sibTrans2D1" presStyleIdx="0" presStyleCnt="4"/>
      <dgm:spPr/>
      <dgm:t>
        <a:bodyPr/>
        <a:lstStyle/>
        <a:p>
          <a:endParaRPr lang="en-GB"/>
        </a:p>
      </dgm:t>
    </dgm:pt>
    <dgm:pt modelId="{7F306B03-3159-4350-B7F9-7A6843AAF2A3}" type="pres">
      <dgm:prSet presAssocID="{6B5FD4FD-D46E-4C1C-9032-CD3A6EED810F}" presName="node" presStyleLbl="node1" presStyleIdx="1" presStyleCnt="4">
        <dgm:presLayoutVars>
          <dgm:bulletEnabled val="1"/>
        </dgm:presLayoutVars>
      </dgm:prSet>
      <dgm:spPr/>
      <dgm:t>
        <a:bodyPr/>
        <a:lstStyle/>
        <a:p>
          <a:endParaRPr lang="en-GB"/>
        </a:p>
      </dgm:t>
    </dgm:pt>
    <dgm:pt modelId="{937CDEF8-0BF8-4BFB-B87E-51C3D9EC8D11}" type="pres">
      <dgm:prSet presAssocID="{16C8AA30-4960-4DF6-8A70-813DD3CCCBE5}" presName="sibTrans" presStyleLbl="sibTrans2D1" presStyleIdx="1" presStyleCnt="4"/>
      <dgm:spPr/>
      <dgm:t>
        <a:bodyPr/>
        <a:lstStyle/>
        <a:p>
          <a:endParaRPr lang="en-GB"/>
        </a:p>
      </dgm:t>
    </dgm:pt>
    <dgm:pt modelId="{E71DB82C-8852-4AC2-9ADA-EBEA0D2E9835}" type="pres">
      <dgm:prSet presAssocID="{16C8AA30-4960-4DF6-8A70-813DD3CCCBE5}" presName="connectorText" presStyleLbl="sibTrans2D1" presStyleIdx="1" presStyleCnt="4"/>
      <dgm:spPr/>
      <dgm:t>
        <a:bodyPr/>
        <a:lstStyle/>
        <a:p>
          <a:endParaRPr lang="en-GB"/>
        </a:p>
      </dgm:t>
    </dgm:pt>
    <dgm:pt modelId="{20272431-5235-495F-AF42-1AFE1BBFDFF3}" type="pres">
      <dgm:prSet presAssocID="{42860BA7-A63A-4CDA-B79C-B2645B2895EA}" presName="node" presStyleLbl="node1" presStyleIdx="2" presStyleCnt="4" custScaleX="104286">
        <dgm:presLayoutVars>
          <dgm:bulletEnabled val="1"/>
        </dgm:presLayoutVars>
      </dgm:prSet>
      <dgm:spPr/>
      <dgm:t>
        <a:bodyPr/>
        <a:lstStyle/>
        <a:p>
          <a:endParaRPr lang="en-GB"/>
        </a:p>
      </dgm:t>
    </dgm:pt>
    <dgm:pt modelId="{65E4C57A-B58B-45CB-97D2-7B76A3D462D0}" type="pres">
      <dgm:prSet presAssocID="{91BDCA25-FE99-449F-9B7F-C2AAFB978738}" presName="sibTrans" presStyleLbl="sibTrans2D1" presStyleIdx="2" presStyleCnt="4" custLinFactNeighborX="45594" custLinFactNeighborY="-42163"/>
      <dgm:spPr/>
      <dgm:t>
        <a:bodyPr/>
        <a:lstStyle/>
        <a:p>
          <a:endParaRPr lang="en-GB"/>
        </a:p>
      </dgm:t>
    </dgm:pt>
    <dgm:pt modelId="{5DBCAF60-E9BB-4F3A-8E6D-BBF396E31BD5}" type="pres">
      <dgm:prSet presAssocID="{91BDCA25-FE99-449F-9B7F-C2AAFB978738}" presName="connectorText" presStyleLbl="sibTrans2D1" presStyleIdx="2" presStyleCnt="4"/>
      <dgm:spPr/>
      <dgm:t>
        <a:bodyPr/>
        <a:lstStyle/>
        <a:p>
          <a:endParaRPr lang="en-GB"/>
        </a:p>
      </dgm:t>
    </dgm:pt>
    <dgm:pt modelId="{94E9204C-C4D3-4029-88C3-31B54EE9A49A}" type="pres">
      <dgm:prSet presAssocID="{A1A04AF7-A55D-44B4-A631-E3589A404BC8}" presName="node" presStyleLbl="node1" presStyleIdx="3" presStyleCnt="4">
        <dgm:presLayoutVars>
          <dgm:bulletEnabled val="1"/>
        </dgm:presLayoutVars>
      </dgm:prSet>
      <dgm:spPr/>
      <dgm:t>
        <a:bodyPr/>
        <a:lstStyle/>
        <a:p>
          <a:endParaRPr lang="en-GB"/>
        </a:p>
      </dgm:t>
    </dgm:pt>
    <dgm:pt modelId="{BDE65E62-9B00-4B65-ABD1-445D4A93BF0F}" type="pres">
      <dgm:prSet presAssocID="{36DB8925-1A7D-4FC7-A7CE-2CFC9EC28DDC}" presName="sibTrans" presStyleLbl="sibTrans2D1" presStyleIdx="3" presStyleCnt="4"/>
      <dgm:spPr/>
      <dgm:t>
        <a:bodyPr/>
        <a:lstStyle/>
        <a:p>
          <a:endParaRPr lang="en-GB"/>
        </a:p>
      </dgm:t>
    </dgm:pt>
    <dgm:pt modelId="{F626CFA5-9C3F-4F62-B46C-1ED70DAA314C}" type="pres">
      <dgm:prSet presAssocID="{36DB8925-1A7D-4FC7-A7CE-2CFC9EC28DDC}" presName="connectorText" presStyleLbl="sibTrans2D1" presStyleIdx="3" presStyleCnt="4"/>
      <dgm:spPr/>
      <dgm:t>
        <a:bodyPr/>
        <a:lstStyle/>
        <a:p>
          <a:endParaRPr lang="en-GB"/>
        </a:p>
      </dgm:t>
    </dgm:pt>
  </dgm:ptLst>
  <dgm:cxnLst>
    <dgm:cxn modelId="{51CA9407-21DA-47A1-A87B-1D5484BEF604}" type="presOf" srcId="{91BDCA25-FE99-449F-9B7F-C2AAFB978738}" destId="{5DBCAF60-E9BB-4F3A-8E6D-BBF396E31BD5}" srcOrd="1" destOrd="0" presId="urn:microsoft.com/office/officeart/2005/8/layout/cycle2"/>
    <dgm:cxn modelId="{1E72DB8F-5765-42B5-8D76-A6447AC111DE}" type="presOf" srcId="{16C8AA30-4960-4DF6-8A70-813DD3CCCBE5}" destId="{E71DB82C-8852-4AC2-9ADA-EBEA0D2E9835}" srcOrd="1" destOrd="0" presId="urn:microsoft.com/office/officeart/2005/8/layout/cycle2"/>
    <dgm:cxn modelId="{CE08BDC4-3982-46F2-815E-BDEB47AFBBC3}" srcId="{68EB2FC3-BCDB-4254-A779-FCB817382A4B}" destId="{42860BA7-A63A-4CDA-B79C-B2645B2895EA}" srcOrd="2" destOrd="0" parTransId="{8434D878-0E8B-426B-8689-FFC7A3BC955B}" sibTransId="{91BDCA25-FE99-449F-9B7F-C2AAFB978738}"/>
    <dgm:cxn modelId="{2E66F677-5DD5-4855-B0C5-082C931E5028}" srcId="{68EB2FC3-BCDB-4254-A779-FCB817382A4B}" destId="{A1A04AF7-A55D-44B4-A631-E3589A404BC8}" srcOrd="3" destOrd="0" parTransId="{41B618C4-21CF-4036-BB06-21790BA4958D}" sibTransId="{36DB8925-1A7D-4FC7-A7CE-2CFC9EC28DDC}"/>
    <dgm:cxn modelId="{C439382E-C4A2-4752-B933-6544D60D2E78}" type="presOf" srcId="{6B5FD4FD-D46E-4C1C-9032-CD3A6EED810F}" destId="{7F306B03-3159-4350-B7F9-7A6843AAF2A3}" srcOrd="0" destOrd="0" presId="urn:microsoft.com/office/officeart/2005/8/layout/cycle2"/>
    <dgm:cxn modelId="{ED152257-FE53-4E23-A866-6C45E4269D4D}" type="presOf" srcId="{36DB8925-1A7D-4FC7-A7CE-2CFC9EC28DDC}" destId="{BDE65E62-9B00-4B65-ABD1-445D4A93BF0F}" srcOrd="0" destOrd="0" presId="urn:microsoft.com/office/officeart/2005/8/layout/cycle2"/>
    <dgm:cxn modelId="{89950D45-A4CE-41E5-90A9-FF410A587173}" type="presOf" srcId="{10B88921-007E-496F-BB97-42EF2D3B39C5}" destId="{08889BA9-F42F-451F-9A6C-735866168B39}" srcOrd="0" destOrd="0" presId="urn:microsoft.com/office/officeart/2005/8/layout/cycle2"/>
    <dgm:cxn modelId="{2654B1A7-E5F4-492C-A83D-1D827B8E3085}" type="presOf" srcId="{91BDCA25-FE99-449F-9B7F-C2AAFB978738}" destId="{65E4C57A-B58B-45CB-97D2-7B76A3D462D0}" srcOrd="0" destOrd="0" presId="urn:microsoft.com/office/officeart/2005/8/layout/cycle2"/>
    <dgm:cxn modelId="{137DE4FF-8EEF-403D-BDF0-61C324573F64}" srcId="{68EB2FC3-BCDB-4254-A779-FCB817382A4B}" destId="{10B88921-007E-496F-BB97-42EF2D3B39C5}" srcOrd="0" destOrd="0" parTransId="{ED21021A-EA99-4534-90A5-088365496FC6}" sibTransId="{E86CB0F3-4D98-4449-B463-BB2AF4A3C8F4}"/>
    <dgm:cxn modelId="{6D433DE5-9831-4799-BFB5-722ACBA9BB3C}" type="presOf" srcId="{A1A04AF7-A55D-44B4-A631-E3589A404BC8}" destId="{94E9204C-C4D3-4029-88C3-31B54EE9A49A}" srcOrd="0" destOrd="0" presId="urn:microsoft.com/office/officeart/2005/8/layout/cycle2"/>
    <dgm:cxn modelId="{4DDFDDB9-8E3D-402F-8919-BD2F8502D3EE}" type="presOf" srcId="{68EB2FC3-BCDB-4254-A779-FCB817382A4B}" destId="{5C916B8C-AD2C-48A1-8A42-99EF5E7939EA}" srcOrd="0" destOrd="0" presId="urn:microsoft.com/office/officeart/2005/8/layout/cycle2"/>
    <dgm:cxn modelId="{BDFD5583-5520-4054-8C02-74C3B3293144}" type="presOf" srcId="{E86CB0F3-4D98-4449-B463-BB2AF4A3C8F4}" destId="{0237DBA1-D98D-4EA8-98E0-86DC1154A519}" srcOrd="0" destOrd="0" presId="urn:microsoft.com/office/officeart/2005/8/layout/cycle2"/>
    <dgm:cxn modelId="{A5101E85-A5A8-4936-B8DD-8391859CF0FC}" type="presOf" srcId="{16C8AA30-4960-4DF6-8A70-813DD3CCCBE5}" destId="{937CDEF8-0BF8-4BFB-B87E-51C3D9EC8D11}" srcOrd="0" destOrd="0" presId="urn:microsoft.com/office/officeart/2005/8/layout/cycle2"/>
    <dgm:cxn modelId="{7C5C6CDE-08D5-4934-B838-3069B2BAE170}" type="presOf" srcId="{E86CB0F3-4D98-4449-B463-BB2AF4A3C8F4}" destId="{082CB0BF-D9BB-44C2-A914-910748C95ED0}" srcOrd="1" destOrd="0" presId="urn:microsoft.com/office/officeart/2005/8/layout/cycle2"/>
    <dgm:cxn modelId="{DC4AD2EB-E1E3-4286-9835-9F984DB704BC}" srcId="{68EB2FC3-BCDB-4254-A779-FCB817382A4B}" destId="{6B5FD4FD-D46E-4C1C-9032-CD3A6EED810F}" srcOrd="1" destOrd="0" parTransId="{8D0DCA87-CCA5-4328-BDB7-FD56575B05DE}" sibTransId="{16C8AA30-4960-4DF6-8A70-813DD3CCCBE5}"/>
    <dgm:cxn modelId="{51609B00-14BD-4D75-B655-1D816E91858B}" type="presOf" srcId="{36DB8925-1A7D-4FC7-A7CE-2CFC9EC28DDC}" destId="{F626CFA5-9C3F-4F62-B46C-1ED70DAA314C}" srcOrd="1" destOrd="0" presId="urn:microsoft.com/office/officeart/2005/8/layout/cycle2"/>
    <dgm:cxn modelId="{70A8646F-68FC-445F-A2FD-2CF88DC1542E}" type="presOf" srcId="{42860BA7-A63A-4CDA-B79C-B2645B2895EA}" destId="{20272431-5235-495F-AF42-1AFE1BBFDFF3}" srcOrd="0" destOrd="0" presId="urn:microsoft.com/office/officeart/2005/8/layout/cycle2"/>
    <dgm:cxn modelId="{BFED8A09-B6A1-4129-BC98-E970DF45802C}" type="presParOf" srcId="{5C916B8C-AD2C-48A1-8A42-99EF5E7939EA}" destId="{08889BA9-F42F-451F-9A6C-735866168B39}" srcOrd="0" destOrd="0" presId="urn:microsoft.com/office/officeart/2005/8/layout/cycle2"/>
    <dgm:cxn modelId="{52F31A8C-D25D-4145-B655-77AC6DCB59BF}" type="presParOf" srcId="{5C916B8C-AD2C-48A1-8A42-99EF5E7939EA}" destId="{0237DBA1-D98D-4EA8-98E0-86DC1154A519}" srcOrd="1" destOrd="0" presId="urn:microsoft.com/office/officeart/2005/8/layout/cycle2"/>
    <dgm:cxn modelId="{DBD118FB-D7A4-4116-A4F9-5702B2D75849}" type="presParOf" srcId="{0237DBA1-D98D-4EA8-98E0-86DC1154A519}" destId="{082CB0BF-D9BB-44C2-A914-910748C95ED0}" srcOrd="0" destOrd="0" presId="urn:microsoft.com/office/officeart/2005/8/layout/cycle2"/>
    <dgm:cxn modelId="{4DCCF0FA-02FE-4E61-9E0E-5DB8729F0C1D}" type="presParOf" srcId="{5C916B8C-AD2C-48A1-8A42-99EF5E7939EA}" destId="{7F306B03-3159-4350-B7F9-7A6843AAF2A3}" srcOrd="2" destOrd="0" presId="urn:microsoft.com/office/officeart/2005/8/layout/cycle2"/>
    <dgm:cxn modelId="{0948158B-87D8-48FD-8FB0-A9A43C87B0E2}" type="presParOf" srcId="{5C916B8C-AD2C-48A1-8A42-99EF5E7939EA}" destId="{937CDEF8-0BF8-4BFB-B87E-51C3D9EC8D11}" srcOrd="3" destOrd="0" presId="urn:microsoft.com/office/officeart/2005/8/layout/cycle2"/>
    <dgm:cxn modelId="{0B075291-D8DE-4ED8-9AA9-277B18EC1EAC}" type="presParOf" srcId="{937CDEF8-0BF8-4BFB-B87E-51C3D9EC8D11}" destId="{E71DB82C-8852-4AC2-9ADA-EBEA0D2E9835}" srcOrd="0" destOrd="0" presId="urn:microsoft.com/office/officeart/2005/8/layout/cycle2"/>
    <dgm:cxn modelId="{37D4C18D-8265-407B-BDD3-6BA23C2BE740}" type="presParOf" srcId="{5C916B8C-AD2C-48A1-8A42-99EF5E7939EA}" destId="{20272431-5235-495F-AF42-1AFE1BBFDFF3}" srcOrd="4" destOrd="0" presId="urn:microsoft.com/office/officeart/2005/8/layout/cycle2"/>
    <dgm:cxn modelId="{56C345EB-DDB2-4B65-A728-834F177D100C}" type="presParOf" srcId="{5C916B8C-AD2C-48A1-8A42-99EF5E7939EA}" destId="{65E4C57A-B58B-45CB-97D2-7B76A3D462D0}" srcOrd="5" destOrd="0" presId="urn:microsoft.com/office/officeart/2005/8/layout/cycle2"/>
    <dgm:cxn modelId="{24D7A79D-3847-478E-A446-B88C01D25E67}" type="presParOf" srcId="{65E4C57A-B58B-45CB-97D2-7B76A3D462D0}" destId="{5DBCAF60-E9BB-4F3A-8E6D-BBF396E31BD5}" srcOrd="0" destOrd="0" presId="urn:microsoft.com/office/officeart/2005/8/layout/cycle2"/>
    <dgm:cxn modelId="{4D7BBFDA-5A60-455B-9C4E-CFA0B552E40F}" type="presParOf" srcId="{5C916B8C-AD2C-48A1-8A42-99EF5E7939EA}" destId="{94E9204C-C4D3-4029-88C3-31B54EE9A49A}" srcOrd="6" destOrd="0" presId="urn:microsoft.com/office/officeart/2005/8/layout/cycle2"/>
    <dgm:cxn modelId="{61EE8146-9043-4EF1-BE80-A4AC0F13B75C}" type="presParOf" srcId="{5C916B8C-AD2C-48A1-8A42-99EF5E7939EA}" destId="{BDE65E62-9B00-4B65-ABD1-445D4A93BF0F}" srcOrd="7" destOrd="0" presId="urn:microsoft.com/office/officeart/2005/8/layout/cycle2"/>
    <dgm:cxn modelId="{F2BC6744-12ED-4D93-A243-F6DC20759AB3}" type="presParOf" srcId="{BDE65E62-9B00-4B65-ABD1-445D4A93BF0F}" destId="{F626CFA5-9C3F-4F62-B46C-1ED70DAA314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8D041-1847-45C9-A428-BEC7E3E3293C}" type="datetimeFigureOut">
              <a:rPr lang="en-GB" smtClean="0"/>
              <a:t>18/06/2019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8E5A6-4FBD-441D-A8E6-D6F7C7583F5B}" type="slidenum">
              <a:rPr lang="en-GB" smtClean="0"/>
              <a:t>‹#›</a:t>
            </a:fld>
            <a:endParaRPr lang="en-GB"/>
          </a:p>
        </p:txBody>
      </p:sp>
    </p:spTree>
    <p:extLst>
      <p:ext uri="{BB962C8B-B14F-4D97-AF65-F5344CB8AC3E}">
        <p14:creationId xmlns:p14="http://schemas.microsoft.com/office/powerpoint/2010/main" val="226306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Kath</a:t>
            </a:r>
          </a:p>
          <a:p>
            <a:endParaRPr lang="en-GB" dirty="0" smtClean="0"/>
          </a:p>
          <a:p>
            <a:r>
              <a:rPr lang="en-GB" dirty="0" smtClean="0"/>
              <a:t>Hello. I am … and my colleague today is … . We are part of</a:t>
            </a:r>
            <a:r>
              <a:rPr lang="en-GB" baseline="0" dirty="0" smtClean="0"/>
              <a:t> the NS teaching team </a:t>
            </a:r>
            <a:r>
              <a:rPr lang="en-GB" baseline="0" dirty="0" err="1" smtClean="0"/>
              <a:t>etc</a:t>
            </a:r>
            <a:r>
              <a:rPr lang="en-GB" baseline="0" dirty="0" smtClean="0"/>
              <a:t> etc. </a:t>
            </a:r>
          </a:p>
          <a:p>
            <a:endParaRPr lang="en-GB" baseline="0" dirty="0" smtClean="0"/>
          </a:p>
          <a:p>
            <a:r>
              <a:rPr lang="en-GB" baseline="0" dirty="0" smtClean="0"/>
              <a:t>I am going to start by introducing the structure of the workshop</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1</a:t>
            </a:fld>
            <a:endParaRPr lang="en-GB"/>
          </a:p>
        </p:txBody>
      </p:sp>
    </p:spTree>
    <p:extLst>
      <p:ext uri="{BB962C8B-B14F-4D97-AF65-F5344CB8AC3E}">
        <p14:creationId xmlns:p14="http://schemas.microsoft.com/office/powerpoint/2010/main" val="113691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Department is well-respected in research and brings research into the curriculum. The assessment is rigorous with no dumbing down.  </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10</a:t>
            </a:fld>
            <a:endParaRPr lang="en-GB"/>
          </a:p>
        </p:txBody>
      </p:sp>
    </p:spTree>
    <p:extLst>
      <p:ext uri="{BB962C8B-B14F-4D97-AF65-F5344CB8AC3E}">
        <p14:creationId xmlns:p14="http://schemas.microsoft.com/office/powerpoint/2010/main" val="312202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Cryptozoology  is a highly selective profession with good rewards for the successful – the Department prepares</a:t>
            </a:r>
            <a:r>
              <a:rPr lang="en-GB" baseline="0" dirty="0" smtClean="0"/>
              <a:t> students for the competitive environment without of course guaranteeing that all graduates will get employment in the profession. </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11</a:t>
            </a:fld>
            <a:endParaRPr lang="en-GB"/>
          </a:p>
        </p:txBody>
      </p:sp>
    </p:spTree>
    <p:extLst>
      <p:ext uri="{BB962C8B-B14F-4D97-AF65-F5344CB8AC3E}">
        <p14:creationId xmlns:p14="http://schemas.microsoft.com/office/powerpoint/2010/main" val="2821905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these are generally quite good – and not at all as bad as some of our critics in the University would make out. The problem of employability is in the nature of the discipline – we can’t guarantee</a:t>
            </a:r>
            <a:r>
              <a:rPr lang="en-GB" baseline="0" dirty="0" smtClean="0"/>
              <a:t> jobs for our graduates, so that doesn’t worry me. </a:t>
            </a:r>
            <a:r>
              <a:rPr lang="en-GB" dirty="0" smtClean="0"/>
              <a:t> We have a good staff-student</a:t>
            </a:r>
            <a:r>
              <a:rPr lang="en-GB" baseline="0" dirty="0" smtClean="0"/>
              <a:t> ratio – we like that because it allows us to get on with our research, which, as you have heard, is 5*. We wouldn’t want to endanger that. </a:t>
            </a:r>
            <a:endParaRPr lang="en-GB" dirty="0"/>
          </a:p>
        </p:txBody>
      </p:sp>
      <p:sp>
        <p:nvSpPr>
          <p:cNvPr id="4" name="Slide Number Placeholder 3"/>
          <p:cNvSpPr>
            <a:spLocks noGrp="1"/>
          </p:cNvSpPr>
          <p:nvPr>
            <p:ph type="sldNum" sz="quarter" idx="10"/>
          </p:nvPr>
        </p:nvSpPr>
        <p:spPr/>
        <p:txBody>
          <a:bodyPr/>
          <a:lstStyle/>
          <a:p>
            <a:fld id="{B0D3F7E8-CB8A-45E7-9A57-94EACFBB747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23926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Retention is not as good as some other programmes, but this is a reflection of the rigorous</a:t>
            </a:r>
            <a:r>
              <a:rPr lang="en-GB" baseline="0" dirty="0" smtClean="0"/>
              <a:t> nature of the programme. Some students don’t take the programme seriously enough and treat it as if it should be an easy way to a degree – it isn’t. We need this rigour to defend the programme against those who might call it a mickey-mouse degree.  </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13</a:t>
            </a:fld>
            <a:endParaRPr lang="en-GB"/>
          </a:p>
        </p:txBody>
      </p:sp>
    </p:spTree>
    <p:extLst>
      <p:ext uri="{BB962C8B-B14F-4D97-AF65-F5344CB8AC3E}">
        <p14:creationId xmlns:p14="http://schemas.microsoft.com/office/powerpoint/2010/main" val="2052715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grade inflation here! We are proud of that. </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14</a:t>
            </a:fld>
            <a:endParaRPr lang="en-GB"/>
          </a:p>
        </p:txBody>
      </p:sp>
    </p:spTree>
    <p:extLst>
      <p:ext uri="{BB962C8B-B14F-4D97-AF65-F5344CB8AC3E}">
        <p14:creationId xmlns:p14="http://schemas.microsoft.com/office/powerpoint/2010/main" val="406391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Actually 2013-2014 data but I doubt it’s changed</a:t>
            </a:r>
            <a:r>
              <a:rPr lang="en-GB" baseline="0" dirty="0" smtClean="0"/>
              <a:t> much – just for information, this is where our students can apply if they don’t stay in crypto. There are various opportunities here, but I don’t know much about them, so I won’t say anything more.  </a:t>
            </a:r>
            <a:endParaRPr lang="en-GB" dirty="0"/>
          </a:p>
        </p:txBody>
      </p:sp>
      <p:sp>
        <p:nvSpPr>
          <p:cNvPr id="4" name="Slide Number Placeholder 3"/>
          <p:cNvSpPr>
            <a:spLocks noGrp="1"/>
          </p:cNvSpPr>
          <p:nvPr>
            <p:ph type="sldNum" sz="quarter" idx="10"/>
          </p:nvPr>
        </p:nvSpPr>
        <p:spPr/>
        <p:txBody>
          <a:bodyPr/>
          <a:lstStyle/>
          <a:p>
            <a:fld id="{B0D3F7E8-CB8A-45E7-9A57-94EACFBB747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09141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73471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the defence by the </a:t>
            </a:r>
            <a:r>
              <a:rPr lang="en-GB" dirty="0" err="1" smtClean="0"/>
              <a:t>HoD</a:t>
            </a:r>
            <a:r>
              <a:rPr lang="en-GB" dirty="0" smtClean="0"/>
              <a:t> isn’t stupid or obviously wrong, so</a:t>
            </a:r>
            <a:r>
              <a:rPr lang="en-GB" baseline="0" dirty="0" smtClean="0"/>
              <a:t> this is a genuine discussion. What actually IS wrong? </a:t>
            </a:r>
          </a:p>
          <a:p>
            <a:r>
              <a:rPr lang="en-GB" dirty="0" smtClean="0"/>
              <a:t>PVC</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17</a:t>
            </a:fld>
            <a:endParaRPr lang="en-GB"/>
          </a:p>
        </p:txBody>
      </p:sp>
    </p:spTree>
    <p:extLst>
      <p:ext uri="{BB962C8B-B14F-4D97-AF65-F5344CB8AC3E}">
        <p14:creationId xmlns:p14="http://schemas.microsoft.com/office/powerpoint/2010/main" val="3717138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PVC-either</a:t>
            </a:r>
            <a:r>
              <a:rPr lang="en-GB" baseline="0" dirty="0" smtClean="0"/>
              <a:t> as a result of the previous discussion or because the University has decided on an embedded employability approach whatever the </a:t>
            </a:r>
            <a:r>
              <a:rPr lang="en-GB" baseline="0" dirty="0" err="1" smtClean="0"/>
              <a:t>Dept</a:t>
            </a:r>
            <a:r>
              <a:rPr lang="en-GB" baseline="0" dirty="0" smtClean="0"/>
              <a:t> thinks… To help here is an invited expert lecture: </a:t>
            </a:r>
            <a:endParaRPr lang="en-GB" dirty="0" smtClean="0"/>
          </a:p>
          <a:p>
            <a:endParaRPr lang="en-GB" dirty="0" smtClean="0"/>
          </a:p>
          <a:p>
            <a:r>
              <a:rPr lang="en-GB" dirty="0" smtClean="0"/>
              <a:t>Research – can’t just switch staff</a:t>
            </a:r>
            <a:r>
              <a:rPr lang="en-GB" baseline="0" dirty="0" smtClean="0"/>
              <a:t> to teaching</a:t>
            </a:r>
            <a:r>
              <a:rPr lang="en-GB" dirty="0" smtClean="0"/>
              <a:t> </a:t>
            </a:r>
          </a:p>
          <a:p>
            <a:r>
              <a:rPr lang="en-GB" dirty="0" smtClean="0"/>
              <a:t>Cost neutral – no new</a:t>
            </a:r>
            <a:r>
              <a:rPr lang="en-GB" baseline="0" dirty="0" smtClean="0"/>
              <a:t> (additional) bought-in teaching; </a:t>
            </a:r>
          </a:p>
          <a:p>
            <a:r>
              <a:rPr lang="en-GB" baseline="0" dirty="0" smtClean="0"/>
              <a:t>Implementable: no grand schemes for industrial placements </a:t>
            </a:r>
            <a:r>
              <a:rPr lang="en-GB" baseline="0" dirty="0" err="1" smtClean="0"/>
              <a:t>etc</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0D3F7E8-CB8A-45E7-9A57-94EACFBB747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04716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88138CE-5CFA-4B6A-A33B-AF1B8015AE69}" type="slidenum">
              <a:rPr lang="en-GB" altLang="en-US">
                <a:solidFill>
                  <a:prstClr val="black"/>
                </a:solidFill>
              </a:rPr>
              <a:pPr/>
              <a:t>19</a:t>
            </a:fld>
            <a:endParaRPr lang="en-GB" altLang="en-US">
              <a:solidFill>
                <a:prstClr val="black"/>
              </a:solidFill>
            </a:endParaRPr>
          </a:p>
        </p:txBody>
      </p:sp>
    </p:spTree>
    <p:extLst>
      <p:ext uri="{BB962C8B-B14F-4D97-AF65-F5344CB8AC3E}">
        <p14:creationId xmlns:p14="http://schemas.microsoft.com/office/powerpoint/2010/main" val="81151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and Introduction: </a:t>
            </a:r>
          </a:p>
          <a:p>
            <a:endParaRPr lang="en-GB" dirty="0" smtClean="0"/>
          </a:p>
          <a:p>
            <a:r>
              <a:rPr lang="en-GB" dirty="0" smtClean="0"/>
              <a:t>Division</a:t>
            </a:r>
            <a:r>
              <a:rPr lang="en-GB" baseline="0" dirty="0" smtClean="0"/>
              <a:t> of labour for two leaders, A and B: </a:t>
            </a:r>
          </a:p>
          <a:p>
            <a:endParaRPr lang="en-GB" baseline="0" dirty="0" smtClean="0"/>
          </a:p>
          <a:p>
            <a:pPr marL="0" indent="0">
              <a:buNone/>
            </a:pPr>
            <a:r>
              <a:rPr lang="en-GB" baseline="0" dirty="0" smtClean="0"/>
              <a:t>This introduction: B (or C): 1. A; 2. B; 3. A and B facilitate; 4. B; 5. A 6. A and B facilitate 7. A (or C)</a:t>
            </a:r>
          </a:p>
          <a:p>
            <a:pPr marL="228600" indent="-228600">
              <a:buAutoNum type="arabicPeriod"/>
            </a:pPr>
            <a:endParaRPr lang="en-GB" baseline="0" dirty="0" smtClean="0"/>
          </a:p>
          <a:p>
            <a:pPr marL="0" indent="0">
              <a:buNone/>
            </a:pPr>
            <a:r>
              <a:rPr lang="en-GB" baseline="0" dirty="0" smtClean="0"/>
              <a:t>I will begin by explaining the problems in our Department of Cryptozoology which will provide a context for your discussion of employability. To help with the discussion we’ll have a lecture from my colleague which will include some recorded contributions from experts who cannot be with us today. We’ll ask you to feed back very briefly on your discussions. We’ll then look at a specific example of how employability is embedded in the Natural Sciences programme at Leicester. And we’ll ask you to reflect on what you might take away from this workshop for your own context. While much of the initial focus will be on curriculum planning, the important point is that employability can be embedded from the top down or the bottom up – you can start from a blank sheet and a master plan or from a step-by-step approach at module or sub-module level. Finally we’ll ask for your feedback. </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2</a:t>
            </a:fld>
            <a:endParaRPr lang="en-GB"/>
          </a:p>
        </p:txBody>
      </p:sp>
    </p:spTree>
    <p:extLst>
      <p:ext uri="{BB962C8B-B14F-4D97-AF65-F5344CB8AC3E}">
        <p14:creationId xmlns:p14="http://schemas.microsoft.com/office/powerpoint/2010/main" val="2734717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we assessing for? </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24</a:t>
            </a:fld>
            <a:endParaRPr lang="en-GB"/>
          </a:p>
        </p:txBody>
      </p:sp>
    </p:spTree>
    <p:extLst>
      <p:ext uri="{BB962C8B-B14F-4D97-AF65-F5344CB8AC3E}">
        <p14:creationId xmlns:p14="http://schemas.microsoft.com/office/powerpoint/2010/main" val="3947766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25</a:t>
            </a:fld>
            <a:endParaRPr lang="en-GB"/>
          </a:p>
        </p:txBody>
      </p:sp>
    </p:spTree>
    <p:extLst>
      <p:ext uri="{BB962C8B-B14F-4D97-AF65-F5344CB8AC3E}">
        <p14:creationId xmlns:p14="http://schemas.microsoft.com/office/powerpoint/2010/main" val="95459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What’s not authentic? – Is it that a child can’t hold 150g of mashed potato in a handful or that a 1.2 kg gravy boat</a:t>
            </a:r>
            <a:r>
              <a:rPr lang="en-GB" baseline="0" dirty="0" smtClean="0"/>
              <a:t> it unreasonably huge? </a:t>
            </a:r>
            <a:r>
              <a:rPr lang="en-GB" baseline="0" dirty="0" smtClean="0">
                <a:sym typeface="Wingdings" panose="05000000000000000000" pitchFamily="2" charset="2"/>
              </a:rPr>
              <a:t> - who would ever want to know this? It’s no so much authentic as pointless. </a:t>
            </a:r>
            <a:endParaRPr lang="en-GB" dirty="0"/>
          </a:p>
        </p:txBody>
      </p:sp>
      <p:sp>
        <p:nvSpPr>
          <p:cNvPr id="4" name="Slide Number Placeholder 3"/>
          <p:cNvSpPr>
            <a:spLocks noGrp="1"/>
          </p:cNvSpPr>
          <p:nvPr>
            <p:ph type="sldNum" sz="quarter" idx="10"/>
          </p:nvPr>
        </p:nvSpPr>
        <p:spPr/>
        <p:txBody>
          <a:bodyPr/>
          <a:lstStyle/>
          <a:p>
            <a:fld id="{735DF699-42CD-453F-A752-4A1D0AC6564A}" type="slidenum">
              <a:rPr lang="en-GB">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523464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Transfer of knowledge – accuracy/challenge – product</a:t>
            </a:r>
            <a:r>
              <a:rPr lang="en-GB" baseline="0" dirty="0" smtClean="0"/>
              <a:t> outcome – collaboration </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27</a:t>
            </a:fld>
            <a:endParaRPr lang="en-GB"/>
          </a:p>
        </p:txBody>
      </p:sp>
    </p:spTree>
    <p:extLst>
      <p:ext uri="{BB962C8B-B14F-4D97-AF65-F5344CB8AC3E}">
        <p14:creationId xmlns:p14="http://schemas.microsoft.com/office/powerpoint/2010/main" val="3415163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29</a:t>
            </a:fld>
            <a:endParaRPr lang="en-GB"/>
          </a:p>
        </p:txBody>
      </p:sp>
    </p:spTree>
    <p:extLst>
      <p:ext uri="{BB962C8B-B14F-4D97-AF65-F5344CB8AC3E}">
        <p14:creationId xmlns:p14="http://schemas.microsoft.com/office/powerpoint/2010/main" val="2712017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30</a:t>
            </a:fld>
            <a:endParaRPr lang="en-GB"/>
          </a:p>
        </p:txBody>
      </p:sp>
    </p:spTree>
    <p:extLst>
      <p:ext uri="{BB962C8B-B14F-4D97-AF65-F5344CB8AC3E}">
        <p14:creationId xmlns:p14="http://schemas.microsoft.com/office/powerpoint/2010/main" val="2734717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Simplified version. Note that this is not just transferable skills (“let’s ask students</a:t>
            </a:r>
            <a:r>
              <a:rPr lang="en-GB" baseline="0" dirty="0" smtClean="0"/>
              <a:t> </a:t>
            </a:r>
            <a:r>
              <a:rPr lang="en-GB" dirty="0" smtClean="0"/>
              <a:t>to do a presentation and that will crack it”) </a:t>
            </a:r>
            <a:endParaRPr lang="en-GB" dirty="0"/>
          </a:p>
        </p:txBody>
      </p:sp>
      <p:sp>
        <p:nvSpPr>
          <p:cNvPr id="4" name="Slide Number Placeholder 3"/>
          <p:cNvSpPr>
            <a:spLocks noGrp="1"/>
          </p:cNvSpPr>
          <p:nvPr>
            <p:ph type="sldNum" sz="quarter" idx="10"/>
          </p:nvPr>
        </p:nvSpPr>
        <p:spPr/>
        <p:txBody>
          <a:bodyPr/>
          <a:lstStyle/>
          <a:p>
            <a:fld id="{B0D3F7E8-CB8A-45E7-9A57-94EACFBB747D}"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440993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Derek</a:t>
            </a:r>
          </a:p>
          <a:p>
            <a:endParaRPr lang="en-GB" dirty="0" smtClean="0"/>
          </a:p>
          <a:p>
            <a:r>
              <a:rPr lang="en-GB" dirty="0" smtClean="0"/>
              <a:t>Examples: Start from column 3 and work backwards – IN PARTICULAR: Identify</a:t>
            </a:r>
            <a:r>
              <a:rPr lang="en-GB" baseline="0" dirty="0" smtClean="0"/>
              <a:t> </a:t>
            </a:r>
            <a:r>
              <a:rPr lang="en-GB" baseline="0" smtClean="0"/>
              <a:t>opportunities for authentic </a:t>
            </a:r>
            <a:r>
              <a:rPr lang="en-GB" baseline="0" dirty="0" smtClean="0"/>
              <a:t>assessments </a:t>
            </a:r>
            <a:endParaRPr lang="en-GB" dirty="0"/>
          </a:p>
        </p:txBody>
      </p:sp>
      <p:sp>
        <p:nvSpPr>
          <p:cNvPr id="4" name="Slide Number Placeholder 3"/>
          <p:cNvSpPr>
            <a:spLocks noGrp="1"/>
          </p:cNvSpPr>
          <p:nvPr>
            <p:ph type="sldNum" sz="quarter" idx="10"/>
          </p:nvPr>
        </p:nvSpPr>
        <p:spPr/>
        <p:txBody>
          <a:bodyPr/>
          <a:lstStyle/>
          <a:p>
            <a:fld id="{C094B67D-EBC9-46C0-A486-41315F970BF6}" type="slidenum">
              <a:rPr lang="en-GB" smtClean="0"/>
              <a:t>32</a:t>
            </a:fld>
            <a:endParaRPr lang="en-GB"/>
          </a:p>
        </p:txBody>
      </p:sp>
    </p:spTree>
    <p:extLst>
      <p:ext uri="{BB962C8B-B14F-4D97-AF65-F5344CB8AC3E}">
        <p14:creationId xmlns:p14="http://schemas.microsoft.com/office/powerpoint/2010/main" val="3892324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Groups give their proposed solutions for</a:t>
            </a:r>
            <a:r>
              <a:rPr lang="en-GB" baseline="0" dirty="0" smtClean="0"/>
              <a:t> the Crypto Department. Note this can be at module, programme or institutional level, so involves all attendees. I suggest homogeneous groups (careers and admin/ course directors/individual staff), but could mix them up?</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33</a:t>
            </a:fld>
            <a:endParaRPr lang="en-GB"/>
          </a:p>
        </p:txBody>
      </p:sp>
    </p:spTree>
    <p:extLst>
      <p:ext uri="{BB962C8B-B14F-4D97-AF65-F5344CB8AC3E}">
        <p14:creationId xmlns:p14="http://schemas.microsoft.com/office/powerpoint/2010/main" val="2734717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34</a:t>
            </a:fld>
            <a:endParaRPr lang="en-GB"/>
          </a:p>
        </p:txBody>
      </p:sp>
    </p:spTree>
    <p:extLst>
      <p:ext uri="{BB962C8B-B14F-4D97-AF65-F5344CB8AC3E}">
        <p14:creationId xmlns:p14="http://schemas.microsoft.com/office/powerpoint/2010/main" val="425307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Kath</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3</a:t>
            </a:fld>
            <a:endParaRPr lang="en-GB"/>
          </a:p>
        </p:txBody>
      </p:sp>
    </p:spTree>
    <p:extLst>
      <p:ext uri="{BB962C8B-B14F-4D97-AF65-F5344CB8AC3E}">
        <p14:creationId xmlns:p14="http://schemas.microsoft.com/office/powerpoint/2010/main" val="937162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Kath</a:t>
            </a:r>
            <a:endParaRPr lang="en-GB" dirty="0"/>
          </a:p>
        </p:txBody>
      </p:sp>
      <p:sp>
        <p:nvSpPr>
          <p:cNvPr id="4" name="Slide Number Placeholder 3"/>
          <p:cNvSpPr>
            <a:spLocks noGrp="1"/>
          </p:cNvSpPr>
          <p:nvPr>
            <p:ph type="sldNum" sz="quarter" idx="10"/>
          </p:nvPr>
        </p:nvSpPr>
        <p:spPr/>
        <p:txBody>
          <a:bodyPr/>
          <a:lstStyle/>
          <a:p>
            <a:fld id="{C094B67D-EBC9-46C0-A486-41315F970BF6}" type="slidenum">
              <a:rPr lang="en-GB" smtClean="0"/>
              <a:t>35</a:t>
            </a:fld>
            <a:endParaRPr lang="en-GB"/>
          </a:p>
        </p:txBody>
      </p:sp>
    </p:spTree>
    <p:extLst>
      <p:ext uri="{BB962C8B-B14F-4D97-AF65-F5344CB8AC3E}">
        <p14:creationId xmlns:p14="http://schemas.microsoft.com/office/powerpoint/2010/main" val="3300575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integrated IT, skills and maths (but not lab!)</a:t>
            </a:r>
            <a:endParaRPr lang="en-GB" dirty="0"/>
          </a:p>
        </p:txBody>
      </p:sp>
      <p:sp>
        <p:nvSpPr>
          <p:cNvPr id="4" name="Slide Number Placeholder 3"/>
          <p:cNvSpPr>
            <a:spLocks noGrp="1"/>
          </p:cNvSpPr>
          <p:nvPr>
            <p:ph type="sldNum" sz="quarter" idx="10"/>
          </p:nvPr>
        </p:nvSpPr>
        <p:spPr/>
        <p:txBody>
          <a:bodyPr/>
          <a:lstStyle/>
          <a:p>
            <a:fld id="{735DF699-42CD-453F-A752-4A1D0AC6564A}" type="slidenum">
              <a:rPr lang="en-GB" smtClean="0"/>
              <a:t>36</a:t>
            </a:fld>
            <a:endParaRPr lang="en-GB"/>
          </a:p>
        </p:txBody>
      </p:sp>
    </p:spTree>
    <p:extLst>
      <p:ext uri="{BB962C8B-B14F-4D97-AF65-F5344CB8AC3E}">
        <p14:creationId xmlns:p14="http://schemas.microsoft.com/office/powerpoint/2010/main" val="2362302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post-hoc; but PBL with authentic varied assessments virtually guarantees coverage. BUT do the students recognise this? </a:t>
            </a:r>
            <a:endParaRPr lang="en-GB" dirty="0"/>
          </a:p>
        </p:txBody>
      </p:sp>
      <p:sp>
        <p:nvSpPr>
          <p:cNvPr id="4" name="Slide Number Placeholder 3"/>
          <p:cNvSpPr>
            <a:spLocks noGrp="1"/>
          </p:cNvSpPr>
          <p:nvPr>
            <p:ph type="sldNum" sz="quarter" idx="10"/>
          </p:nvPr>
        </p:nvSpPr>
        <p:spPr/>
        <p:txBody>
          <a:bodyPr/>
          <a:lstStyle/>
          <a:p>
            <a:fld id="{C094B67D-EBC9-46C0-A486-41315F970BF6}" type="slidenum">
              <a:rPr lang="en-GB" smtClean="0"/>
              <a:t>37</a:t>
            </a:fld>
            <a:endParaRPr lang="en-GB"/>
          </a:p>
        </p:txBody>
      </p:sp>
    </p:spTree>
    <p:extLst>
      <p:ext uri="{BB962C8B-B14F-4D97-AF65-F5344CB8AC3E}">
        <p14:creationId xmlns:p14="http://schemas.microsoft.com/office/powerpoint/2010/main" val="3892324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Cheryl</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38</a:t>
            </a:fld>
            <a:endParaRPr lang="en-GB"/>
          </a:p>
        </p:txBody>
      </p:sp>
    </p:spTree>
    <p:extLst>
      <p:ext uri="{BB962C8B-B14F-4D97-AF65-F5344CB8AC3E}">
        <p14:creationId xmlns:p14="http://schemas.microsoft.com/office/powerpoint/2010/main" val="1589474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Horizontal grid steps are 5 students. Note engaging with others is bunched towards positive</a:t>
            </a:r>
            <a:r>
              <a:rPr lang="en-GB" baseline="0" dirty="0" smtClean="0"/>
              <a:t> change; Physics has greatest negative impact; competence and confidence are least well matched in biology. Note that presentation skills (which is explicitly taught and implicitly practiced) is much like Engaging with others (which is implicit) – very positive effect. </a:t>
            </a:r>
            <a:endParaRPr lang="en-GB" dirty="0"/>
          </a:p>
        </p:txBody>
      </p:sp>
      <p:sp>
        <p:nvSpPr>
          <p:cNvPr id="4" name="Slide Number Placeholder 3"/>
          <p:cNvSpPr>
            <a:spLocks noGrp="1"/>
          </p:cNvSpPr>
          <p:nvPr>
            <p:ph type="sldNum" sz="quarter" idx="10"/>
          </p:nvPr>
        </p:nvSpPr>
        <p:spPr/>
        <p:txBody>
          <a:bodyPr/>
          <a:lstStyle/>
          <a:p>
            <a:fld id="{DCBD1C4B-6EB5-41FA-84E9-20D0DD9F8F78}" type="slidenum">
              <a:rPr lang="en-GB" smtClean="0"/>
              <a:t>40</a:t>
            </a:fld>
            <a:endParaRPr lang="en-GB"/>
          </a:p>
        </p:txBody>
      </p:sp>
    </p:spTree>
    <p:extLst>
      <p:ext uri="{BB962C8B-B14F-4D97-AF65-F5344CB8AC3E}">
        <p14:creationId xmlns:p14="http://schemas.microsoft.com/office/powerpoint/2010/main" val="181512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BD1C4B-6EB5-41FA-84E9-20D0DD9F8F78}" type="slidenum">
              <a:rPr lang="en-GB" smtClean="0"/>
              <a:t>41</a:t>
            </a:fld>
            <a:endParaRPr lang="en-GB"/>
          </a:p>
        </p:txBody>
      </p:sp>
    </p:spTree>
    <p:extLst>
      <p:ext uri="{BB962C8B-B14F-4D97-AF65-F5344CB8AC3E}">
        <p14:creationId xmlns:p14="http://schemas.microsoft.com/office/powerpoint/2010/main" val="2690922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Derek</a:t>
            </a:r>
            <a:endParaRPr lang="en-GB" dirty="0"/>
          </a:p>
        </p:txBody>
      </p:sp>
      <p:sp>
        <p:nvSpPr>
          <p:cNvPr id="4" name="Slide Number Placeholder 3"/>
          <p:cNvSpPr>
            <a:spLocks noGrp="1"/>
          </p:cNvSpPr>
          <p:nvPr>
            <p:ph type="sldNum" sz="quarter" idx="10"/>
          </p:nvPr>
        </p:nvSpPr>
        <p:spPr/>
        <p:txBody>
          <a:bodyPr/>
          <a:lstStyle/>
          <a:p>
            <a:fld id="{C094B67D-EBC9-46C0-A486-41315F970BF6}" type="slidenum">
              <a:rPr lang="en-GB" smtClean="0"/>
              <a:t>42</a:t>
            </a:fld>
            <a:endParaRPr lang="en-GB"/>
          </a:p>
        </p:txBody>
      </p:sp>
    </p:spTree>
    <p:extLst>
      <p:ext uri="{BB962C8B-B14F-4D97-AF65-F5344CB8AC3E}">
        <p14:creationId xmlns:p14="http://schemas.microsoft.com/office/powerpoint/2010/main" val="3300575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name is Anna </a:t>
            </a:r>
            <a:r>
              <a:rPr lang="en-GB" dirty="0" smtClean="0"/>
              <a:t>Graves and </a:t>
            </a:r>
            <a:r>
              <a:rPr lang="en-GB" dirty="0"/>
              <a:t>I’m the careers adviser</a:t>
            </a:r>
            <a:r>
              <a:rPr lang="en-GB" baseline="0" dirty="0"/>
              <a:t> linked to the Centre for Interdisciplinary Science. I work with the department to provide careers support as part of the curriculum. I’m going to talk about how we have integrated the careers support into the Natural Sciences degree programme.</a:t>
            </a:r>
            <a:endParaRPr lang="en-GB" dirty="0"/>
          </a:p>
        </p:txBody>
      </p:sp>
      <p:sp>
        <p:nvSpPr>
          <p:cNvPr id="4" name="Slide Number Placeholder 3"/>
          <p:cNvSpPr>
            <a:spLocks noGrp="1"/>
          </p:cNvSpPr>
          <p:nvPr>
            <p:ph type="sldNum" sz="quarter" idx="10"/>
          </p:nvPr>
        </p:nvSpPr>
        <p:spPr/>
        <p:txBody>
          <a:bodyPr/>
          <a:lstStyle/>
          <a:p>
            <a:fld id="{109FF888-9C6B-40DE-9EC7-5B393720B4FF}" type="slidenum">
              <a:rPr lang="en-GB" smtClean="0"/>
              <a:t>43</a:t>
            </a:fld>
            <a:endParaRPr lang="en-GB"/>
          </a:p>
        </p:txBody>
      </p:sp>
    </p:spTree>
    <p:extLst>
      <p:ext uri="{BB962C8B-B14F-4D97-AF65-F5344CB8AC3E}">
        <p14:creationId xmlns:p14="http://schemas.microsoft.com/office/powerpoint/2010/main" val="741625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Three good reasons for undertaking a significant experience alongside your studies</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Develop your skills and confidence</a:t>
            </a:r>
          </a:p>
          <a:p>
            <a:pPr lvl="0"/>
            <a:r>
              <a:rPr lang="en-GB" sz="1200" kern="1200" dirty="0" smtClean="0">
                <a:solidFill>
                  <a:schemeClr val="tx1"/>
                </a:solidFill>
                <a:effectLst/>
                <a:latin typeface="+mn-lt"/>
                <a:ea typeface="+mn-ea"/>
                <a:cs typeface="+mn-cs"/>
              </a:rPr>
              <a:t>Enhance your academic performance </a:t>
            </a:r>
          </a:p>
          <a:p>
            <a:pPr lvl="0"/>
            <a:r>
              <a:rPr lang="en-GB" sz="1200" kern="1200" dirty="0" smtClean="0">
                <a:solidFill>
                  <a:schemeClr val="tx1"/>
                </a:solidFill>
                <a:effectLst/>
                <a:latin typeface="+mn-lt"/>
                <a:ea typeface="+mn-ea"/>
                <a:cs typeface="+mn-cs"/>
              </a:rPr>
              <a:t>Improve your prospects of highly skilled work or further study</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Start by completing the Leicester Award which will help you to: (column 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Move on to the Leicester Award Gold in order to: (column 2)</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44</a:t>
            </a:fld>
            <a:endParaRPr lang="en-GB"/>
          </a:p>
        </p:txBody>
      </p:sp>
    </p:spTree>
    <p:extLst>
      <p:ext uri="{BB962C8B-B14F-4D97-AF65-F5344CB8AC3E}">
        <p14:creationId xmlns:p14="http://schemas.microsoft.com/office/powerpoint/2010/main" val="2850802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skills as defined by </a:t>
            </a:r>
            <a:r>
              <a:rPr lang="en-GB" dirty="0" err="1" smtClean="0"/>
              <a:t>UoL</a:t>
            </a:r>
            <a:r>
              <a:rPr lang="en-GB" dirty="0" smtClean="0"/>
              <a:t> CDS psychologist</a:t>
            </a:r>
            <a:r>
              <a:rPr lang="en-GB" baseline="0" dirty="0" smtClean="0"/>
              <a:t> which students are asked to think about mapped to the matrix</a:t>
            </a:r>
            <a:endParaRPr lang="en-GB" dirty="0"/>
          </a:p>
        </p:txBody>
      </p:sp>
      <p:sp>
        <p:nvSpPr>
          <p:cNvPr id="4" name="Slide Number Placeholder 3"/>
          <p:cNvSpPr>
            <a:spLocks noGrp="1"/>
          </p:cNvSpPr>
          <p:nvPr>
            <p:ph type="sldNum" sz="quarter" idx="10"/>
          </p:nvPr>
        </p:nvSpPr>
        <p:spPr/>
        <p:txBody>
          <a:bodyPr/>
          <a:lstStyle/>
          <a:p>
            <a:fld id="{C094B67D-EBC9-46C0-A486-41315F970BF6}" type="slidenum">
              <a:rPr lang="en-GB" smtClean="0"/>
              <a:t>45</a:t>
            </a:fld>
            <a:endParaRPr lang="en-GB"/>
          </a:p>
        </p:txBody>
      </p:sp>
    </p:spTree>
    <p:extLst>
      <p:ext uri="{BB962C8B-B14F-4D97-AF65-F5344CB8AC3E}">
        <p14:creationId xmlns:p14="http://schemas.microsoft.com/office/powerpoint/2010/main" val="389232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Cheryl</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4</a:t>
            </a:fld>
            <a:endParaRPr lang="en-GB"/>
          </a:p>
        </p:txBody>
      </p:sp>
    </p:spTree>
    <p:extLst>
      <p:ext uri="{BB962C8B-B14F-4D97-AF65-F5344CB8AC3E}">
        <p14:creationId xmlns:p14="http://schemas.microsoft.com/office/powerpoint/2010/main" val="2825328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46</a:t>
            </a:fld>
            <a:endParaRPr lang="en-GB"/>
          </a:p>
        </p:txBody>
      </p:sp>
    </p:spTree>
    <p:extLst>
      <p:ext uri="{BB962C8B-B14F-4D97-AF65-F5344CB8AC3E}">
        <p14:creationId xmlns:p14="http://schemas.microsoft.com/office/powerpoint/2010/main" val="2937932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note</a:t>
            </a:r>
            <a:r>
              <a:rPr lang="en-GB" baseline="0" dirty="0" smtClean="0"/>
              <a:t> selection effect with graduates – these are the ones who have kept in touch. </a:t>
            </a:r>
            <a:endParaRPr lang="en-GB" dirty="0"/>
          </a:p>
        </p:txBody>
      </p:sp>
      <p:sp>
        <p:nvSpPr>
          <p:cNvPr id="4" name="Slide Number Placeholder 3"/>
          <p:cNvSpPr>
            <a:spLocks noGrp="1"/>
          </p:cNvSpPr>
          <p:nvPr>
            <p:ph type="sldNum" sz="quarter" idx="10"/>
          </p:nvPr>
        </p:nvSpPr>
        <p:spPr/>
        <p:txBody>
          <a:bodyPr/>
          <a:lstStyle/>
          <a:p>
            <a:fld id="{DCBD1C4B-6EB5-41FA-84E9-20D0DD9F8F78}" type="slidenum">
              <a:rPr lang="en-GB" smtClean="0"/>
              <a:t>47</a:t>
            </a:fld>
            <a:endParaRPr lang="en-GB"/>
          </a:p>
        </p:txBody>
      </p:sp>
    </p:spTree>
    <p:extLst>
      <p:ext uri="{BB962C8B-B14F-4D97-AF65-F5344CB8AC3E}">
        <p14:creationId xmlns:p14="http://schemas.microsoft.com/office/powerpoint/2010/main" val="3951175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Kath</a:t>
            </a:r>
          </a:p>
          <a:p>
            <a:endParaRPr lang="en-GB" dirty="0" smtClean="0"/>
          </a:p>
          <a:p>
            <a:r>
              <a:rPr lang="en-GB" dirty="0" smtClean="0"/>
              <a:t>Division</a:t>
            </a:r>
            <a:r>
              <a:rPr lang="en-GB" baseline="0" dirty="0" smtClean="0"/>
              <a:t> of labour for two leaders, A and B: </a:t>
            </a:r>
          </a:p>
          <a:p>
            <a:endParaRPr lang="en-GB" baseline="0" dirty="0" smtClean="0"/>
          </a:p>
          <a:p>
            <a:pPr marL="0" indent="0">
              <a:buNone/>
            </a:pPr>
            <a:r>
              <a:rPr lang="en-GB" baseline="0" dirty="0" smtClean="0"/>
              <a:t>This introduction: B (or C): 1. A; 2. B; 3. A and B facilitate; 4. B; 5. A 6. A and B facilitate 7. A (or C)</a:t>
            </a:r>
          </a:p>
          <a:p>
            <a:pPr marL="228600" indent="-228600">
              <a:buAutoNum type="arabicPeriod"/>
            </a:pPr>
            <a:endParaRPr lang="en-GB" baseline="0" dirty="0" smtClean="0"/>
          </a:p>
          <a:p>
            <a:pPr marL="0" indent="0">
              <a:buNone/>
            </a:pPr>
            <a:r>
              <a:rPr lang="en-GB" baseline="0" dirty="0" smtClean="0"/>
              <a:t>I will begin by explaining the problems in our Department of Cryptozoology which will provide a context for your discussion of employability. To help with the discussion we’ll have a lecture from my colleague which will include some recorded contributions from experts who cannot be with us today. We’ll ask you to feed back very briefly on your discussions. We’ll then look at a specific example of how employability is embedded in the Natural Sciences programme at Leicester. And we’ll ask you to reflect on what you might take away from this workshop for your own context. While much of the initial focus will be on curriculum planning, the important point is that employability can be embedded from the top down or the bottom up – you can start from a blank sheet and a master plan or from a step-by-step approach at module or sub-module level. Finally we’ll ask for your feedback. </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734717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Kath</a:t>
            </a:r>
          </a:p>
          <a:p>
            <a:endParaRPr lang="en-GB" dirty="0" smtClean="0"/>
          </a:p>
          <a:p>
            <a:r>
              <a:rPr lang="en-GB" dirty="0" smtClean="0"/>
              <a:t>Division</a:t>
            </a:r>
            <a:r>
              <a:rPr lang="en-GB" baseline="0" dirty="0" smtClean="0"/>
              <a:t> of labour for two leaders, A and B: </a:t>
            </a:r>
          </a:p>
          <a:p>
            <a:endParaRPr lang="en-GB" baseline="0" dirty="0" smtClean="0"/>
          </a:p>
          <a:p>
            <a:pPr marL="0" indent="0">
              <a:buNone/>
            </a:pPr>
            <a:r>
              <a:rPr lang="en-GB" baseline="0" dirty="0" smtClean="0"/>
              <a:t>This introduction: B (or C): 1. A; 2. B; 3. A and B facilitate; 4. B; 5. A 6. A and B facilitate 7. A (or C)</a:t>
            </a:r>
          </a:p>
          <a:p>
            <a:pPr marL="228600" indent="-228600">
              <a:buAutoNum type="arabicPeriod"/>
            </a:pPr>
            <a:endParaRPr lang="en-GB" baseline="0" dirty="0" smtClean="0"/>
          </a:p>
          <a:p>
            <a:pPr marL="0" indent="0">
              <a:buNone/>
            </a:pPr>
            <a:r>
              <a:rPr lang="en-GB" baseline="0" dirty="0" smtClean="0"/>
              <a:t>I will begin by explaining the problems in our Department of Cryptozoology which will provide a context for your discussion of employability. To help with the discussion we’ll have a lecture from my colleague which will include some recorded contributions from experts who cannot be with us today. We’ll ask you to feed back very briefly on your discussions. We’ll then look at a specific example of how employability is embedded in the Natural Sciences programme at Leicester. And we’ll ask you to reflect on what you might take away from this workshop for your own context. While much of the initial focus will be on curriculum planning, the important point is that employability can be embedded from the top down or the bottom up – you can start from a blank sheet and a master plan or from a step-by-step approach at module or sub-module level. Finally we’ll ask for your feedback. </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734717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be familiar</a:t>
            </a:r>
            <a:r>
              <a:rPr lang="en-GB" baseline="0" dirty="0"/>
              <a:t> with the </a:t>
            </a:r>
            <a:r>
              <a:rPr lang="en-GB" baseline="0" dirty="0" err="1"/>
              <a:t>CareerEDGE</a:t>
            </a:r>
            <a:r>
              <a:rPr lang="en-GB" baseline="0" dirty="0"/>
              <a:t> model of employability, which demonstrates how the whole university experience contributes to a student’s employability. We’ve heard how the students are gaining degree subject knowledge and skills, as well as developing  generic skills. My role then is to help the students recognise their generic skills and put their learning into context with career development learning. I run a series of sessions with the students to help them reflect and evaluate what they have done, in the hope of building self-awareness and confidence so that they are able to compete in the recruitment process.</a:t>
            </a:r>
            <a:endParaRPr lang="en-GB" dirty="0"/>
          </a:p>
        </p:txBody>
      </p:sp>
      <p:sp>
        <p:nvSpPr>
          <p:cNvPr id="4" name="Slide Number Placeholder 3"/>
          <p:cNvSpPr>
            <a:spLocks noGrp="1"/>
          </p:cNvSpPr>
          <p:nvPr>
            <p:ph type="sldNum" sz="quarter" idx="10"/>
          </p:nvPr>
        </p:nvSpPr>
        <p:spPr/>
        <p:txBody>
          <a:bodyPr/>
          <a:lstStyle/>
          <a:p>
            <a:fld id="{109FF888-9C6B-40DE-9EC7-5B393720B4FF}" type="slidenum">
              <a:rPr lang="en-GB" smtClean="0"/>
              <a:t>52</a:t>
            </a:fld>
            <a:endParaRPr lang="en-GB"/>
          </a:p>
        </p:txBody>
      </p:sp>
    </p:spTree>
    <p:extLst>
      <p:ext uri="{BB962C8B-B14F-4D97-AF65-F5344CB8AC3E}">
        <p14:creationId xmlns:p14="http://schemas.microsoft.com/office/powerpoint/2010/main" val="1761872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a:t>
            </a:r>
            <a:r>
              <a:rPr lang="en-GB" sz="1200" kern="1200" baseline="0" dirty="0">
                <a:solidFill>
                  <a:schemeClr val="tx1"/>
                </a:solidFill>
                <a:effectLst/>
                <a:latin typeface="+mn-lt"/>
                <a:ea typeface="+mn-ea"/>
                <a:cs typeface="+mn-cs"/>
              </a:rPr>
              <a:t> Leicester we achieve this via our Career Development Journey. The idea is that a student can progress through each stage of this journey in order to get wherever they want to be when they graduate (e.g. a graduate job or further study). The student can tailor their journey to suit their own career because there are a range of activities they can do at each stage. In the first year, we introduce the students to various career paths with their discipline, encourage them to undertake some reflection on their personal values and motivations and begin to gain some experience by offering them a taster experience and raising awareness of the range of extracurricular activities they can get involved in. This contributes to their career development learning. We encourage them to then start doing something to build their generic skills through a range of activities. We then encourage students to gain experience, before finally being ready to compete in the recruitment process. Along this journey, the majority of these activities are followed up with some reflection.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case of Natural Sciences,</a:t>
            </a:r>
            <a:r>
              <a:rPr lang="en-GB" sz="1200" kern="1200" baseline="0" dirty="0">
                <a:solidFill>
                  <a:schemeClr val="tx1"/>
                </a:solidFill>
                <a:effectLst/>
                <a:latin typeface="+mn-lt"/>
                <a:ea typeface="+mn-ea"/>
                <a:cs typeface="+mn-cs"/>
              </a:rPr>
              <a:t> aside from the aspects that the students’ must complete individually, the rest of this journey is embedded into the curriculum. In particular at stage 5, the students are building wide range of skills through problem-based learning.</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23ABDA-2561-466E-A650-278A7D5E86AC}" type="slidenum">
              <a:rPr lang="en-GB" smtClean="0"/>
              <a:t>53</a:t>
            </a:fld>
            <a:endParaRPr lang="en-GB"/>
          </a:p>
        </p:txBody>
      </p:sp>
    </p:spTree>
    <p:extLst>
      <p:ext uri="{BB962C8B-B14F-4D97-AF65-F5344CB8AC3E}">
        <p14:creationId xmlns:p14="http://schemas.microsoft.com/office/powerpoint/2010/main" val="422273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the students are developing</a:t>
            </a:r>
            <a:r>
              <a:rPr lang="en-GB" baseline="0" dirty="0"/>
              <a:t> key transferable skills throughout their course, the risk of embedding them so seamlessly into the course is that they just see their skills as part of their degree and don’t recognise the value of them when it comes to applying for jobs. We therefore collaborated to put on sessions for second year students to highlight the importance of the skills gained through their degree and focus on how to articulate these skills in the job application process.</a:t>
            </a:r>
            <a:endParaRPr lang="en-GB" dirty="0"/>
          </a:p>
        </p:txBody>
      </p:sp>
      <p:sp>
        <p:nvSpPr>
          <p:cNvPr id="4" name="Slide Number Placeholder 3"/>
          <p:cNvSpPr>
            <a:spLocks noGrp="1"/>
          </p:cNvSpPr>
          <p:nvPr>
            <p:ph type="sldNum" sz="quarter" idx="10"/>
          </p:nvPr>
        </p:nvSpPr>
        <p:spPr/>
        <p:txBody>
          <a:bodyPr/>
          <a:lstStyle/>
          <a:p>
            <a:fld id="{109FF888-9C6B-40DE-9EC7-5B393720B4FF}" type="slidenum">
              <a:rPr lang="en-GB" smtClean="0"/>
              <a:t>54</a:t>
            </a:fld>
            <a:endParaRPr lang="en-GB"/>
          </a:p>
        </p:txBody>
      </p:sp>
    </p:spTree>
    <p:extLst>
      <p:ext uri="{BB962C8B-B14F-4D97-AF65-F5344CB8AC3E}">
        <p14:creationId xmlns:p14="http://schemas.microsoft.com/office/powerpoint/2010/main" val="4090042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career development service</a:t>
            </a:r>
            <a:r>
              <a:rPr lang="en-GB" baseline="0" dirty="0"/>
              <a:t> here at Leicester, we ensure that our learning activities are underpinned by sound teaching and learning theories, and have designed our provision in line with Bloom’s Taxonomy of Learning. You might have used Bloom before in designing learning outcomes. The taxonomy focusses on the level of learning we want our students to achieve, and the words we use to explain this to students. Here I will give some examples of how these different levels of learning are reflected in the different activities in the sessions I have discussed so far.</a:t>
            </a:r>
          </a:p>
          <a:p>
            <a:endParaRPr lang="en-GB" baseline="0" dirty="0"/>
          </a:p>
          <a:p>
            <a:r>
              <a:rPr lang="en-GB" baseline="0" dirty="0"/>
              <a:t>More broadly with career development, we could use this to help a student plan their future career. ‘Remember’ might entail listing different career options pursued by graduates in their discipline. ‘Understand’ might include some discussion and self-reflection on personal values. ‘</a:t>
            </a:r>
            <a:r>
              <a:rPr lang="en-GB" baseline="0" dirty="0" err="1"/>
              <a:t>Analyze</a:t>
            </a:r>
            <a:r>
              <a:rPr lang="en-GB" baseline="0" dirty="0"/>
              <a:t>’ might entail examining some potential career option in relation to those personal values, which will lead to the higher levels of learning where a student is able to decide on a career path and assess their suitability for it.</a:t>
            </a:r>
          </a:p>
          <a:p>
            <a:endParaRPr lang="en-GB" baseline="0" dirty="0"/>
          </a:p>
          <a:p>
            <a:r>
              <a:rPr lang="en-GB" baseline="0" dirty="0"/>
              <a:t>It is useful to view career development as a learning process and there are many theories to support this. The point here is that career development is not so different from any other learning process we might undertake. Our approach ensures that students are equipped with a wide range of subject knowledge along with the key skills employers look for, as well as the ability to demonstrate their skills and suitability for a role in the recruitment process. This then enables them to pursue a whole range of different career path (both scientific and other), in line with our mission to provide students with career management skills for life, not just to secure a graduate job.</a:t>
            </a:r>
            <a:endParaRPr lang="en-GB" dirty="0"/>
          </a:p>
        </p:txBody>
      </p:sp>
      <p:sp>
        <p:nvSpPr>
          <p:cNvPr id="4" name="Slide Number Placeholder 3"/>
          <p:cNvSpPr>
            <a:spLocks noGrp="1"/>
          </p:cNvSpPr>
          <p:nvPr>
            <p:ph type="sldNum" sz="quarter" idx="10"/>
          </p:nvPr>
        </p:nvSpPr>
        <p:spPr/>
        <p:txBody>
          <a:bodyPr/>
          <a:lstStyle/>
          <a:p>
            <a:fld id="{109FF888-9C6B-40DE-9EC7-5B393720B4FF}" type="slidenum">
              <a:rPr lang="en-GB" smtClean="0"/>
              <a:t>55</a:t>
            </a:fld>
            <a:endParaRPr lang="en-GB"/>
          </a:p>
        </p:txBody>
      </p:sp>
    </p:spTree>
    <p:extLst>
      <p:ext uri="{BB962C8B-B14F-4D97-AF65-F5344CB8AC3E}">
        <p14:creationId xmlns:p14="http://schemas.microsoft.com/office/powerpoint/2010/main" val="4258791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t>
            </a:r>
            <a:r>
              <a:rPr lang="en-GB" baseline="0" dirty="0"/>
              <a:t> some of the teaching and learning activities in the articulating skills in applications session</a:t>
            </a:r>
            <a:endParaRPr lang="en-GB" dirty="0"/>
          </a:p>
        </p:txBody>
      </p:sp>
      <p:sp>
        <p:nvSpPr>
          <p:cNvPr id="4" name="Slide Number Placeholder 3"/>
          <p:cNvSpPr>
            <a:spLocks noGrp="1"/>
          </p:cNvSpPr>
          <p:nvPr>
            <p:ph type="sldNum" sz="quarter" idx="10"/>
          </p:nvPr>
        </p:nvSpPr>
        <p:spPr/>
        <p:txBody>
          <a:bodyPr/>
          <a:lstStyle/>
          <a:p>
            <a:fld id="{109FF888-9C6B-40DE-9EC7-5B393720B4FF}" type="slidenum">
              <a:rPr lang="en-GB" smtClean="0"/>
              <a:t>56</a:t>
            </a:fld>
            <a:endParaRPr lang="en-GB"/>
          </a:p>
        </p:txBody>
      </p:sp>
    </p:spTree>
    <p:extLst>
      <p:ext uri="{BB962C8B-B14F-4D97-AF65-F5344CB8AC3E}">
        <p14:creationId xmlns:p14="http://schemas.microsoft.com/office/powerpoint/2010/main" val="2419385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of the teaching and learning</a:t>
            </a:r>
            <a:r>
              <a:rPr lang="en-GB" baseline="0" dirty="0"/>
              <a:t> activities in the articulating your skills in CVs session.</a:t>
            </a:r>
          </a:p>
          <a:p>
            <a:endParaRPr lang="en-GB" baseline="0" dirty="0"/>
          </a:p>
          <a:p>
            <a:r>
              <a:rPr lang="en-GB" baseline="0" dirty="0"/>
              <a:t>The collaboration between CDS and the department in putting these sessions together has meant that we have been able to create subject-specific resources and really tailored sessions which have much more relevance to the students. Having such specific resources, examples and knowledge of the course means that we are able to create activities that enable students to reach a higher level of learning, rather than just having a generic session on what to include on a CV.</a:t>
            </a:r>
          </a:p>
          <a:p>
            <a:endParaRPr lang="en-GB" baseline="0" dirty="0"/>
          </a:p>
          <a:p>
            <a:r>
              <a:rPr lang="en-GB" baseline="0" dirty="0"/>
              <a:t>This has been helped by the fact that I have been invited to departmental contributor’s seminars, sent departmental brochures and had regular discussions with Sarah about developments in the employability provision. At different universities you might have a different model of careers provision, but the more closely you can work with your careers service, the more seamless and relevant your employability provision will seem from the student perspective.</a:t>
            </a:r>
            <a:endParaRPr lang="en-GB" dirty="0"/>
          </a:p>
        </p:txBody>
      </p:sp>
      <p:sp>
        <p:nvSpPr>
          <p:cNvPr id="4" name="Slide Number Placeholder 3"/>
          <p:cNvSpPr>
            <a:spLocks noGrp="1"/>
          </p:cNvSpPr>
          <p:nvPr>
            <p:ph type="sldNum" sz="quarter" idx="10"/>
          </p:nvPr>
        </p:nvSpPr>
        <p:spPr/>
        <p:txBody>
          <a:bodyPr/>
          <a:lstStyle/>
          <a:p>
            <a:fld id="{109FF888-9C6B-40DE-9EC7-5B393720B4FF}" type="slidenum">
              <a:rPr lang="en-GB" smtClean="0"/>
              <a:t>57</a:t>
            </a:fld>
            <a:endParaRPr lang="en-GB"/>
          </a:p>
        </p:txBody>
      </p:sp>
    </p:spTree>
    <p:extLst>
      <p:ext uri="{BB962C8B-B14F-4D97-AF65-F5344CB8AC3E}">
        <p14:creationId xmlns:p14="http://schemas.microsoft.com/office/powerpoint/2010/main" val="120106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congratulate</a:t>
            </a:r>
            <a:r>
              <a:rPr lang="en-GB" baseline="0" dirty="0" smtClean="0"/>
              <a:t> on research: May note that there really are real courses in cryptozoology and “real” researchers  </a:t>
            </a:r>
          </a:p>
          <a:p>
            <a:r>
              <a:rPr lang="en-GB" baseline="0" dirty="0" smtClean="0"/>
              <a:t>Teaching is where the issues are. NSS: below average on every measure; TEF – what does the Department contribute to excellence in teaching? </a:t>
            </a:r>
          </a:p>
          <a:p>
            <a:endParaRPr lang="en-GB" baseline="0" dirty="0" smtClean="0"/>
          </a:p>
          <a:p>
            <a:r>
              <a:rPr lang="en-GB" baseline="0" dirty="0" smtClean="0"/>
              <a:t>If delegates are from T&amp;L background - How can the </a:t>
            </a:r>
            <a:r>
              <a:rPr lang="en-GB" baseline="0" dirty="0" err="1" smtClean="0"/>
              <a:t>Dept</a:t>
            </a:r>
            <a:r>
              <a:rPr lang="en-GB" baseline="0" dirty="0" smtClean="0"/>
              <a:t> be SUPPORTED  in developing? </a:t>
            </a:r>
          </a:p>
          <a:p>
            <a:r>
              <a:rPr lang="en-GB" baseline="0" dirty="0" smtClean="0"/>
              <a:t>If delegates are academic staff: how can the curriculum delivery be improved? </a:t>
            </a:r>
          </a:p>
        </p:txBody>
      </p:sp>
      <p:sp>
        <p:nvSpPr>
          <p:cNvPr id="4" name="Slide Number Placeholder 3"/>
          <p:cNvSpPr>
            <a:spLocks noGrp="1"/>
          </p:cNvSpPr>
          <p:nvPr>
            <p:ph type="sldNum" sz="quarter" idx="10"/>
          </p:nvPr>
        </p:nvSpPr>
        <p:spPr/>
        <p:txBody>
          <a:bodyPr/>
          <a:lstStyle/>
          <a:p>
            <a:fld id="{B0D3F7E8-CB8A-45E7-9A57-94EACFBB747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23125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HoD</a:t>
            </a:r>
            <a:r>
              <a:rPr lang="en-GB" dirty="0" smtClean="0"/>
              <a:t> takes audience through the background data DEFENDING HIS/HER Department</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6</a:t>
            </a:fld>
            <a:endParaRPr lang="en-GB"/>
          </a:p>
        </p:txBody>
      </p:sp>
    </p:spTree>
    <p:extLst>
      <p:ext uri="{BB962C8B-B14F-4D97-AF65-F5344CB8AC3E}">
        <p14:creationId xmlns:p14="http://schemas.microsoft.com/office/powerpoint/2010/main" val="258654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the topics I will discuss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materials will be provided as handouts.</a:t>
            </a:r>
            <a:r>
              <a:rPr lang="en-GB" baseline="0" dirty="0" smtClean="0"/>
              <a:t> You may not need all the details. </a:t>
            </a:r>
            <a:endParaRPr lang="en-GB" dirty="0"/>
          </a:p>
        </p:txBody>
      </p:sp>
      <p:sp>
        <p:nvSpPr>
          <p:cNvPr id="4" name="Slide Number Placeholder 3"/>
          <p:cNvSpPr>
            <a:spLocks noGrp="1"/>
          </p:cNvSpPr>
          <p:nvPr>
            <p:ph type="sldNum" sz="quarter" idx="10"/>
          </p:nvPr>
        </p:nvSpPr>
        <p:spPr/>
        <p:txBody>
          <a:bodyPr/>
          <a:lstStyle/>
          <a:p>
            <a:fld id="{B0D3F7E8-CB8A-45E7-9A57-94EACFBB747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94052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materials will be provided as handouts – the</a:t>
            </a:r>
            <a:r>
              <a:rPr lang="en-GB" baseline="0" dirty="0" smtClean="0"/>
              <a:t> speaker goes through these DEFENDING THE DEPARTMENT -!!!</a:t>
            </a:r>
          </a:p>
          <a:p>
            <a:endParaRPr lang="en-GB" baseline="0" dirty="0" smtClean="0"/>
          </a:p>
          <a:p>
            <a:r>
              <a:rPr lang="en-GB" baseline="0" dirty="0" smtClean="0"/>
              <a:t>Here is a wide-ranging and contemporary curriculum linked to current research themes as you would expect from a 5* Department; each topic chosen by an expert with therefore sole responsibility for content and level. (Lecturer knows best.) Some students find this a very rigorous diet, but we like that; we have to maintain the very highest academic standards. </a:t>
            </a:r>
            <a:endParaRPr lang="en-GB" dirty="0"/>
          </a:p>
        </p:txBody>
      </p:sp>
      <p:sp>
        <p:nvSpPr>
          <p:cNvPr id="4" name="Slide Number Placeholder 3"/>
          <p:cNvSpPr>
            <a:spLocks noGrp="1"/>
          </p:cNvSpPr>
          <p:nvPr>
            <p:ph type="sldNum" sz="quarter" idx="10"/>
          </p:nvPr>
        </p:nvSpPr>
        <p:spPr/>
        <p:txBody>
          <a:bodyPr/>
          <a:lstStyle/>
          <a:p>
            <a:fld id="{B0D3F7E8-CB8A-45E7-9A57-94EACFBB747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25810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course is well-established, with little need to amend the traditional delivery and clearly structured. </a:t>
            </a:r>
            <a:endParaRPr lang="en-GB" dirty="0"/>
          </a:p>
        </p:txBody>
      </p:sp>
      <p:sp>
        <p:nvSpPr>
          <p:cNvPr id="4" name="Slide Number Placeholder 3"/>
          <p:cNvSpPr>
            <a:spLocks noGrp="1"/>
          </p:cNvSpPr>
          <p:nvPr>
            <p:ph type="sldNum" sz="quarter" idx="10"/>
          </p:nvPr>
        </p:nvSpPr>
        <p:spPr/>
        <p:txBody>
          <a:bodyPr/>
          <a:lstStyle/>
          <a:p>
            <a:fld id="{9A48E5A6-4FBD-441D-A8E6-D6F7C7583F5B}" type="slidenum">
              <a:rPr lang="en-GB" smtClean="0"/>
              <a:t>9</a:t>
            </a:fld>
            <a:endParaRPr lang="en-GB"/>
          </a:p>
        </p:txBody>
      </p:sp>
    </p:spTree>
    <p:extLst>
      <p:ext uri="{BB962C8B-B14F-4D97-AF65-F5344CB8AC3E}">
        <p14:creationId xmlns:p14="http://schemas.microsoft.com/office/powerpoint/2010/main" val="192917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www.le.ac.uk/careers" TargetMode="External"/><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8.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9.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www.le.ac.uk/careers" TargetMode="External"/><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eading p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r>
              <a:rPr lang="en-US" dirty="0" smtClean="0"/>
              <a:t>University of Leicester</a:t>
            </a:r>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tx2"/>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58303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AB152E-B890-4B62-BA31-AA75A9B98989}" type="datetimeFigureOut">
              <a:rPr lang="en-GB">
                <a:solidFill>
                  <a:srgbClr val="008000"/>
                </a:solidFill>
              </a:rPr>
              <a:pPr/>
              <a:t>18/06/2019</a:t>
            </a:fld>
            <a:endParaRPr lang="en-GB" dirty="0">
              <a:solidFill>
                <a:srgbClr val="008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srgbClr val="008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280146-682C-4027-87E0-73C9FF000910}" type="slidenum">
              <a:rPr lang="en-GB">
                <a:solidFill>
                  <a:srgbClr val="008000"/>
                </a:solidFill>
              </a:rPr>
              <a:pPr/>
              <a:t>‹#›</a:t>
            </a:fld>
            <a:endParaRPr lang="en-GB">
              <a:solidFill>
                <a:srgbClr val="008000"/>
              </a:solidFill>
            </a:endParaRPr>
          </a:p>
        </p:txBody>
      </p:sp>
      <p:grpSp>
        <p:nvGrpSpPr>
          <p:cNvPr id="5" name="Group 4"/>
          <p:cNvGrpSpPr/>
          <p:nvPr userDrawn="1"/>
        </p:nvGrpSpPr>
        <p:grpSpPr>
          <a:xfrm>
            <a:off x="5364088" y="235496"/>
            <a:ext cx="3491880" cy="457200"/>
            <a:chOff x="5652120" y="0"/>
            <a:chExt cx="3491880" cy="457200"/>
          </a:xfrm>
        </p:grpSpPr>
        <p:pic>
          <p:nvPicPr>
            <p:cNvPr id="6" name="Picture 5" descr="X:\Physics_Astronomy\i-Science\Art_Photos\zIcons\transparents\PNGs\planet_trans.png"/>
            <p:cNvPicPr>
              <a:picLocks noChangeAspect="1" noChangeArrowheads="1"/>
            </p:cNvPicPr>
            <p:nvPr/>
          </p:nvPicPr>
          <p:blipFill>
            <a:blip r:embed="rId2" cstate="print">
              <a:lum bright="40000" contrast="-30000"/>
            </a:blip>
            <a:srcRect/>
            <a:stretch>
              <a:fillRect/>
            </a:stretch>
          </p:blipFill>
          <p:spPr bwMode="auto">
            <a:xfrm>
              <a:off x="6516216" y="0"/>
              <a:ext cx="457200" cy="457200"/>
            </a:xfrm>
            <a:prstGeom prst="rect">
              <a:avLst/>
            </a:prstGeom>
            <a:noFill/>
          </p:spPr>
        </p:pic>
        <p:pic>
          <p:nvPicPr>
            <p:cNvPr id="7" name="Picture 6" descr="X:\Physics_Astronomy\i-Science\Art_Photos\zIcons\transparents\PNGs\trilithon_trans.png"/>
            <p:cNvPicPr>
              <a:picLocks noChangeAspect="1" noChangeArrowheads="1"/>
            </p:cNvPicPr>
            <p:nvPr/>
          </p:nvPicPr>
          <p:blipFill>
            <a:blip r:embed="rId3" cstate="print">
              <a:lum bright="40000" contrast="-30000"/>
            </a:blip>
            <a:srcRect/>
            <a:stretch>
              <a:fillRect/>
            </a:stretch>
          </p:blipFill>
          <p:spPr bwMode="auto">
            <a:xfrm>
              <a:off x="8244408" y="0"/>
              <a:ext cx="457200" cy="457200"/>
            </a:xfrm>
            <a:prstGeom prst="rect">
              <a:avLst/>
            </a:prstGeom>
            <a:noFill/>
          </p:spPr>
        </p:pic>
        <p:pic>
          <p:nvPicPr>
            <p:cNvPr id="8" name="Picture 7" descr="X:\Physics_Astronomy\i-Science\Art_Photos\zIcons\transparents\PNGs\butterfly_trans.png"/>
            <p:cNvPicPr>
              <a:picLocks noChangeAspect="1" noChangeArrowheads="1"/>
            </p:cNvPicPr>
            <p:nvPr/>
          </p:nvPicPr>
          <p:blipFill>
            <a:blip r:embed="rId4" cstate="print">
              <a:lum bright="40000" contrast="-30000"/>
            </a:blip>
            <a:srcRect/>
            <a:stretch>
              <a:fillRect/>
            </a:stretch>
          </p:blipFill>
          <p:spPr bwMode="auto">
            <a:xfrm>
              <a:off x="5652120" y="0"/>
              <a:ext cx="457200" cy="457200"/>
            </a:xfrm>
            <a:prstGeom prst="rect">
              <a:avLst/>
            </a:prstGeom>
            <a:noFill/>
          </p:spPr>
        </p:pic>
        <p:pic>
          <p:nvPicPr>
            <p:cNvPr id="9" name="Picture 8" descr="X:\Physics_Astronomy\i-Science\Art_Photos\zIcons\transparents\PNGs\computer_trans.png"/>
            <p:cNvPicPr>
              <a:picLocks noChangeAspect="1" noChangeArrowheads="1"/>
            </p:cNvPicPr>
            <p:nvPr/>
          </p:nvPicPr>
          <p:blipFill>
            <a:blip r:embed="rId5" cstate="print">
              <a:lum bright="40000" contrast="-30000"/>
            </a:blip>
            <a:srcRect/>
            <a:stretch>
              <a:fillRect/>
            </a:stretch>
          </p:blipFill>
          <p:spPr bwMode="auto">
            <a:xfrm>
              <a:off x="6084168" y="0"/>
              <a:ext cx="457200" cy="457200"/>
            </a:xfrm>
            <a:prstGeom prst="rect">
              <a:avLst/>
            </a:prstGeom>
            <a:noFill/>
          </p:spPr>
        </p:pic>
        <p:pic>
          <p:nvPicPr>
            <p:cNvPr id="10" name="Picture 9" descr="X:\Physics_Astronomy\i-Science\Art_Photos\zIcons\transparents\PNGs\dna_trans.png"/>
            <p:cNvPicPr>
              <a:picLocks noChangeAspect="1" noChangeArrowheads="1"/>
            </p:cNvPicPr>
            <p:nvPr/>
          </p:nvPicPr>
          <p:blipFill>
            <a:blip r:embed="rId6" cstate="print">
              <a:lum bright="40000" contrast="-30000"/>
            </a:blip>
            <a:srcRect/>
            <a:stretch>
              <a:fillRect/>
            </a:stretch>
          </p:blipFill>
          <p:spPr bwMode="auto">
            <a:xfrm>
              <a:off x="7812360" y="0"/>
              <a:ext cx="457200" cy="457200"/>
            </a:xfrm>
            <a:prstGeom prst="rect">
              <a:avLst/>
            </a:prstGeom>
            <a:noFill/>
          </p:spPr>
        </p:pic>
        <p:pic>
          <p:nvPicPr>
            <p:cNvPr id="11" name="Picture 10" descr="X:\Physics_Astronomy\i-Science\Art_Photos\zIcons\transparents\PNGs\flask_trans.png"/>
            <p:cNvPicPr>
              <a:picLocks noChangeAspect="1" noChangeArrowheads="1"/>
            </p:cNvPicPr>
            <p:nvPr/>
          </p:nvPicPr>
          <p:blipFill>
            <a:blip r:embed="rId7" cstate="print">
              <a:lum bright="40000" contrast="-30000"/>
            </a:blip>
            <a:srcRect/>
            <a:stretch>
              <a:fillRect/>
            </a:stretch>
          </p:blipFill>
          <p:spPr bwMode="auto">
            <a:xfrm>
              <a:off x="8686800" y="0"/>
              <a:ext cx="457200" cy="457200"/>
            </a:xfrm>
            <a:prstGeom prst="rect">
              <a:avLst/>
            </a:prstGeom>
            <a:noFill/>
          </p:spPr>
        </p:pic>
        <p:pic>
          <p:nvPicPr>
            <p:cNvPr id="12" name="Picture 11" descr="X:\Physics_Astronomy\i-Science\Art_Photos\zIcons\transparents\PNGs\leaves_trans.png"/>
            <p:cNvPicPr>
              <a:picLocks noChangeAspect="1" noChangeArrowheads="1"/>
            </p:cNvPicPr>
            <p:nvPr/>
          </p:nvPicPr>
          <p:blipFill>
            <a:blip r:embed="rId8" cstate="print">
              <a:lum bright="40000" contrast="-30000"/>
            </a:blip>
            <a:srcRect/>
            <a:stretch>
              <a:fillRect/>
            </a:stretch>
          </p:blipFill>
          <p:spPr bwMode="auto">
            <a:xfrm>
              <a:off x="7380312" y="0"/>
              <a:ext cx="457200" cy="457200"/>
            </a:xfrm>
            <a:prstGeom prst="rect">
              <a:avLst/>
            </a:prstGeom>
            <a:noFill/>
          </p:spPr>
        </p:pic>
        <p:pic>
          <p:nvPicPr>
            <p:cNvPr id="13" name="Picture 12" descr="X:\Physics_Astronomy\i-Science\Art_Photos\zIcons\transparents\PNGs\microscope_trans.png"/>
            <p:cNvPicPr>
              <a:picLocks noChangeAspect="1" noChangeArrowheads="1"/>
            </p:cNvPicPr>
            <p:nvPr/>
          </p:nvPicPr>
          <p:blipFill>
            <a:blip r:embed="rId9" cstate="print">
              <a:lum bright="40000" contrast="-30000"/>
            </a:blip>
            <a:srcRect/>
            <a:stretch>
              <a:fillRect/>
            </a:stretch>
          </p:blipFill>
          <p:spPr bwMode="auto">
            <a:xfrm>
              <a:off x="6948264" y="0"/>
              <a:ext cx="457200" cy="457200"/>
            </a:xfrm>
            <a:prstGeom prst="rect">
              <a:avLst/>
            </a:prstGeom>
            <a:noFill/>
          </p:spPr>
        </p:pic>
      </p:grpSp>
    </p:spTree>
    <p:extLst>
      <p:ext uri="{BB962C8B-B14F-4D97-AF65-F5344CB8AC3E}">
        <p14:creationId xmlns:p14="http://schemas.microsoft.com/office/powerpoint/2010/main" val="34637153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8" name="TextBox 7">
            <a:hlinkClick r:id="rId2"/>
          </p:cNvPr>
          <p:cNvSpPr txBox="1"/>
          <p:nvPr userDrawn="1"/>
        </p:nvSpPr>
        <p:spPr>
          <a:xfrm>
            <a:off x="6007100" y="6210000"/>
            <a:ext cx="2922618" cy="461665"/>
          </a:xfrm>
          <a:prstGeom prst="rect">
            <a:avLst/>
          </a:prstGeom>
          <a:noFill/>
        </p:spPr>
        <p:txBody>
          <a:bodyPr wrap="square" rtlCol="0">
            <a:spAutoFit/>
          </a:bodyPr>
          <a:lstStyle/>
          <a:p>
            <a:pPr algn="r"/>
            <a:r>
              <a:rPr lang="en-GB" sz="2400" dirty="0">
                <a:solidFill>
                  <a:schemeClr val="tx1">
                    <a:lumMod val="50000"/>
                    <a:lumOff val="50000"/>
                  </a:schemeClr>
                </a:solidFill>
                <a:latin typeface="Calibri" pitchFamily="34" charset="0"/>
                <a:cs typeface="Arial" pitchFamily="34" charset="0"/>
              </a:rPr>
              <a:t>www.le.ac.uk/careers</a:t>
            </a:r>
          </a:p>
        </p:txBody>
      </p:sp>
      <p:pic>
        <p:nvPicPr>
          <p:cNvPr id="5" name="Picture 2" descr="X:\EDSC\Units\SD\2 Project Teams\Marketing and Comms\Resources and Images\Logos\NEW UOL Logo\emf for powerpoint and word\UoL Logo Full Colour.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2573" y="147955"/>
            <a:ext cx="2088670" cy="55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343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12" name="Group 11"/>
          <p:cNvGrpSpPr/>
          <p:nvPr userDrawn="1"/>
        </p:nvGrpSpPr>
        <p:grpSpPr>
          <a:xfrm>
            <a:off x="5364088" y="235496"/>
            <a:ext cx="3491880" cy="457200"/>
            <a:chOff x="5652120" y="0"/>
            <a:chExt cx="3491880" cy="457200"/>
          </a:xfrm>
        </p:grpSpPr>
        <p:pic>
          <p:nvPicPr>
            <p:cNvPr id="13" name="Picture 12" descr="X:\Physics_Astronomy\i-Science\Art_Photos\zIcons\transparents\PNGs\planet_trans.png"/>
            <p:cNvPicPr>
              <a:picLocks noChangeAspect="1" noChangeArrowheads="1"/>
            </p:cNvPicPr>
            <p:nvPr/>
          </p:nvPicPr>
          <p:blipFill>
            <a:blip r:embed="rId2" cstate="print">
              <a:lum bright="40000" contrast="-30000"/>
            </a:blip>
            <a:srcRect/>
            <a:stretch>
              <a:fillRect/>
            </a:stretch>
          </p:blipFill>
          <p:spPr bwMode="auto">
            <a:xfrm>
              <a:off x="6516216" y="0"/>
              <a:ext cx="457200" cy="457200"/>
            </a:xfrm>
            <a:prstGeom prst="rect">
              <a:avLst/>
            </a:prstGeom>
            <a:noFill/>
          </p:spPr>
        </p:pic>
        <p:pic>
          <p:nvPicPr>
            <p:cNvPr id="14" name="Picture 13" descr="X:\Physics_Astronomy\i-Science\Art_Photos\zIcons\transparents\PNGs\trilithon_trans.png"/>
            <p:cNvPicPr>
              <a:picLocks noChangeAspect="1" noChangeArrowheads="1"/>
            </p:cNvPicPr>
            <p:nvPr/>
          </p:nvPicPr>
          <p:blipFill>
            <a:blip r:embed="rId3" cstate="print">
              <a:lum bright="40000" contrast="-30000"/>
            </a:blip>
            <a:srcRect/>
            <a:stretch>
              <a:fillRect/>
            </a:stretch>
          </p:blipFill>
          <p:spPr bwMode="auto">
            <a:xfrm>
              <a:off x="8244408" y="0"/>
              <a:ext cx="457200" cy="457200"/>
            </a:xfrm>
            <a:prstGeom prst="rect">
              <a:avLst/>
            </a:prstGeom>
            <a:noFill/>
          </p:spPr>
        </p:pic>
        <p:pic>
          <p:nvPicPr>
            <p:cNvPr id="15" name="Picture 14" descr="X:\Physics_Astronomy\i-Science\Art_Photos\zIcons\transparents\PNGs\butterfly_trans.png"/>
            <p:cNvPicPr>
              <a:picLocks noChangeAspect="1" noChangeArrowheads="1"/>
            </p:cNvPicPr>
            <p:nvPr/>
          </p:nvPicPr>
          <p:blipFill>
            <a:blip r:embed="rId4" cstate="print">
              <a:lum bright="40000" contrast="-30000"/>
            </a:blip>
            <a:srcRect/>
            <a:stretch>
              <a:fillRect/>
            </a:stretch>
          </p:blipFill>
          <p:spPr bwMode="auto">
            <a:xfrm>
              <a:off x="5652120" y="0"/>
              <a:ext cx="457200" cy="457200"/>
            </a:xfrm>
            <a:prstGeom prst="rect">
              <a:avLst/>
            </a:prstGeom>
            <a:noFill/>
          </p:spPr>
        </p:pic>
        <p:pic>
          <p:nvPicPr>
            <p:cNvPr id="16" name="Picture 15" descr="X:\Physics_Astronomy\i-Science\Art_Photos\zIcons\transparents\PNGs\computer_trans.png"/>
            <p:cNvPicPr>
              <a:picLocks noChangeAspect="1" noChangeArrowheads="1"/>
            </p:cNvPicPr>
            <p:nvPr/>
          </p:nvPicPr>
          <p:blipFill>
            <a:blip r:embed="rId5" cstate="print">
              <a:lum bright="40000" contrast="-30000"/>
            </a:blip>
            <a:srcRect/>
            <a:stretch>
              <a:fillRect/>
            </a:stretch>
          </p:blipFill>
          <p:spPr bwMode="auto">
            <a:xfrm>
              <a:off x="6084168" y="0"/>
              <a:ext cx="457200" cy="457200"/>
            </a:xfrm>
            <a:prstGeom prst="rect">
              <a:avLst/>
            </a:prstGeom>
            <a:noFill/>
          </p:spPr>
        </p:pic>
        <p:pic>
          <p:nvPicPr>
            <p:cNvPr id="17" name="Picture 16" descr="X:\Physics_Astronomy\i-Science\Art_Photos\zIcons\transparents\PNGs\dna_trans.png"/>
            <p:cNvPicPr>
              <a:picLocks noChangeAspect="1" noChangeArrowheads="1"/>
            </p:cNvPicPr>
            <p:nvPr/>
          </p:nvPicPr>
          <p:blipFill>
            <a:blip r:embed="rId6" cstate="print">
              <a:lum bright="40000" contrast="-30000"/>
            </a:blip>
            <a:srcRect/>
            <a:stretch>
              <a:fillRect/>
            </a:stretch>
          </p:blipFill>
          <p:spPr bwMode="auto">
            <a:xfrm>
              <a:off x="7812360" y="0"/>
              <a:ext cx="457200" cy="457200"/>
            </a:xfrm>
            <a:prstGeom prst="rect">
              <a:avLst/>
            </a:prstGeom>
            <a:noFill/>
          </p:spPr>
        </p:pic>
        <p:pic>
          <p:nvPicPr>
            <p:cNvPr id="18" name="Picture 17" descr="X:\Physics_Astronomy\i-Science\Art_Photos\zIcons\transparents\PNGs\flask_trans.png"/>
            <p:cNvPicPr>
              <a:picLocks noChangeAspect="1" noChangeArrowheads="1"/>
            </p:cNvPicPr>
            <p:nvPr/>
          </p:nvPicPr>
          <p:blipFill>
            <a:blip r:embed="rId7" cstate="print">
              <a:lum bright="40000" contrast="-30000"/>
            </a:blip>
            <a:srcRect/>
            <a:stretch>
              <a:fillRect/>
            </a:stretch>
          </p:blipFill>
          <p:spPr bwMode="auto">
            <a:xfrm>
              <a:off x="8686800" y="0"/>
              <a:ext cx="457200" cy="457200"/>
            </a:xfrm>
            <a:prstGeom prst="rect">
              <a:avLst/>
            </a:prstGeom>
            <a:noFill/>
          </p:spPr>
        </p:pic>
        <p:pic>
          <p:nvPicPr>
            <p:cNvPr id="19" name="Picture 18" descr="X:\Physics_Astronomy\i-Science\Art_Photos\zIcons\transparents\PNGs\leaves_trans.png"/>
            <p:cNvPicPr>
              <a:picLocks noChangeAspect="1" noChangeArrowheads="1"/>
            </p:cNvPicPr>
            <p:nvPr/>
          </p:nvPicPr>
          <p:blipFill>
            <a:blip r:embed="rId8" cstate="print">
              <a:lum bright="40000" contrast="-30000"/>
            </a:blip>
            <a:srcRect/>
            <a:stretch>
              <a:fillRect/>
            </a:stretch>
          </p:blipFill>
          <p:spPr bwMode="auto">
            <a:xfrm>
              <a:off x="7380312" y="0"/>
              <a:ext cx="457200" cy="457200"/>
            </a:xfrm>
            <a:prstGeom prst="rect">
              <a:avLst/>
            </a:prstGeom>
            <a:noFill/>
          </p:spPr>
        </p:pic>
        <p:pic>
          <p:nvPicPr>
            <p:cNvPr id="20" name="Picture 19" descr="X:\Physics_Astronomy\i-Science\Art_Photos\zIcons\transparents\PNGs\microscope_trans.png"/>
            <p:cNvPicPr>
              <a:picLocks noChangeAspect="1" noChangeArrowheads="1"/>
            </p:cNvPicPr>
            <p:nvPr/>
          </p:nvPicPr>
          <p:blipFill>
            <a:blip r:embed="rId9" cstate="print">
              <a:lum bright="40000" contrast="-30000"/>
            </a:blip>
            <a:srcRect/>
            <a:stretch>
              <a:fillRect/>
            </a:stretch>
          </p:blipFill>
          <p:spPr bwMode="auto">
            <a:xfrm>
              <a:off x="6948264" y="0"/>
              <a:ext cx="457200" cy="457200"/>
            </a:xfrm>
            <a:prstGeom prst="rect">
              <a:avLst/>
            </a:prstGeom>
            <a:noFill/>
          </p:spPr>
        </p:pic>
      </p:grpSp>
      <p:sp>
        <p:nvSpPr>
          <p:cNvPr id="11" name="Rectangle 7"/>
          <p:cNvSpPr>
            <a:spLocks noChangeArrowheads="1"/>
          </p:cNvSpPr>
          <p:nvPr userDrawn="1"/>
        </p:nvSpPr>
        <p:spPr bwMode="auto">
          <a:xfrm>
            <a:off x="-19432" y="6414432"/>
            <a:ext cx="9163432" cy="476672"/>
          </a:xfrm>
          <a:prstGeom prst="rect">
            <a:avLst/>
          </a:prstGeom>
          <a:solidFill>
            <a:schemeClr val="tx2"/>
          </a:solidFill>
          <a:ln w="9525">
            <a:noFill/>
            <a:miter lim="800000"/>
            <a:headEnd/>
            <a:tailEnd/>
          </a:ln>
          <a:effectLst/>
        </p:spPr>
        <p:txBody>
          <a:bodyPr wrap="none" anchor="ctr"/>
          <a:lstStyle/>
          <a:p>
            <a:endParaRPr lang="en-GB">
              <a:solidFill>
                <a:srgbClr val="008000"/>
              </a:solidFill>
            </a:endParaRPr>
          </a:p>
        </p:txBody>
      </p:sp>
    </p:spTree>
    <p:extLst>
      <p:ext uri="{BB962C8B-B14F-4D97-AF65-F5344CB8AC3E}">
        <p14:creationId xmlns:p14="http://schemas.microsoft.com/office/powerpoint/2010/main" val="33006986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12" name="Group 11"/>
          <p:cNvGrpSpPr/>
          <p:nvPr userDrawn="1"/>
        </p:nvGrpSpPr>
        <p:grpSpPr>
          <a:xfrm>
            <a:off x="5364088" y="235496"/>
            <a:ext cx="3491880" cy="457200"/>
            <a:chOff x="5652120" y="0"/>
            <a:chExt cx="3491880" cy="457200"/>
          </a:xfrm>
        </p:grpSpPr>
        <p:pic>
          <p:nvPicPr>
            <p:cNvPr id="13" name="Picture 12" descr="X:\Physics_Astronomy\i-Science\Art_Photos\zIcons\transparents\PNGs\planet_trans.png"/>
            <p:cNvPicPr>
              <a:picLocks noChangeAspect="1" noChangeArrowheads="1"/>
            </p:cNvPicPr>
            <p:nvPr/>
          </p:nvPicPr>
          <p:blipFill>
            <a:blip r:embed="rId2" cstate="print">
              <a:lum bright="40000" contrast="-30000"/>
            </a:blip>
            <a:srcRect/>
            <a:stretch>
              <a:fillRect/>
            </a:stretch>
          </p:blipFill>
          <p:spPr bwMode="auto">
            <a:xfrm>
              <a:off x="6516216" y="0"/>
              <a:ext cx="457200" cy="457200"/>
            </a:xfrm>
            <a:prstGeom prst="rect">
              <a:avLst/>
            </a:prstGeom>
            <a:noFill/>
          </p:spPr>
        </p:pic>
        <p:pic>
          <p:nvPicPr>
            <p:cNvPr id="14" name="Picture 13" descr="X:\Physics_Astronomy\i-Science\Art_Photos\zIcons\transparents\PNGs\trilithon_trans.png"/>
            <p:cNvPicPr>
              <a:picLocks noChangeAspect="1" noChangeArrowheads="1"/>
            </p:cNvPicPr>
            <p:nvPr/>
          </p:nvPicPr>
          <p:blipFill>
            <a:blip r:embed="rId3" cstate="print">
              <a:lum bright="40000" contrast="-30000"/>
            </a:blip>
            <a:srcRect/>
            <a:stretch>
              <a:fillRect/>
            </a:stretch>
          </p:blipFill>
          <p:spPr bwMode="auto">
            <a:xfrm>
              <a:off x="8244408" y="0"/>
              <a:ext cx="457200" cy="457200"/>
            </a:xfrm>
            <a:prstGeom prst="rect">
              <a:avLst/>
            </a:prstGeom>
            <a:noFill/>
          </p:spPr>
        </p:pic>
        <p:pic>
          <p:nvPicPr>
            <p:cNvPr id="15" name="Picture 14" descr="X:\Physics_Astronomy\i-Science\Art_Photos\zIcons\transparents\PNGs\butterfly_trans.png"/>
            <p:cNvPicPr>
              <a:picLocks noChangeAspect="1" noChangeArrowheads="1"/>
            </p:cNvPicPr>
            <p:nvPr/>
          </p:nvPicPr>
          <p:blipFill>
            <a:blip r:embed="rId4" cstate="print">
              <a:lum bright="40000" contrast="-30000"/>
            </a:blip>
            <a:srcRect/>
            <a:stretch>
              <a:fillRect/>
            </a:stretch>
          </p:blipFill>
          <p:spPr bwMode="auto">
            <a:xfrm>
              <a:off x="5652120" y="0"/>
              <a:ext cx="457200" cy="457200"/>
            </a:xfrm>
            <a:prstGeom prst="rect">
              <a:avLst/>
            </a:prstGeom>
            <a:noFill/>
          </p:spPr>
        </p:pic>
        <p:pic>
          <p:nvPicPr>
            <p:cNvPr id="16" name="Picture 15" descr="X:\Physics_Astronomy\i-Science\Art_Photos\zIcons\transparents\PNGs\computer_trans.png"/>
            <p:cNvPicPr>
              <a:picLocks noChangeAspect="1" noChangeArrowheads="1"/>
            </p:cNvPicPr>
            <p:nvPr/>
          </p:nvPicPr>
          <p:blipFill>
            <a:blip r:embed="rId5" cstate="print">
              <a:lum bright="40000" contrast="-30000"/>
            </a:blip>
            <a:srcRect/>
            <a:stretch>
              <a:fillRect/>
            </a:stretch>
          </p:blipFill>
          <p:spPr bwMode="auto">
            <a:xfrm>
              <a:off x="6084168" y="0"/>
              <a:ext cx="457200" cy="457200"/>
            </a:xfrm>
            <a:prstGeom prst="rect">
              <a:avLst/>
            </a:prstGeom>
            <a:noFill/>
          </p:spPr>
        </p:pic>
        <p:pic>
          <p:nvPicPr>
            <p:cNvPr id="17" name="Picture 16" descr="X:\Physics_Astronomy\i-Science\Art_Photos\zIcons\transparents\PNGs\dna_trans.png"/>
            <p:cNvPicPr>
              <a:picLocks noChangeAspect="1" noChangeArrowheads="1"/>
            </p:cNvPicPr>
            <p:nvPr/>
          </p:nvPicPr>
          <p:blipFill>
            <a:blip r:embed="rId6" cstate="print">
              <a:lum bright="40000" contrast="-30000"/>
            </a:blip>
            <a:srcRect/>
            <a:stretch>
              <a:fillRect/>
            </a:stretch>
          </p:blipFill>
          <p:spPr bwMode="auto">
            <a:xfrm>
              <a:off x="7812360" y="0"/>
              <a:ext cx="457200" cy="457200"/>
            </a:xfrm>
            <a:prstGeom prst="rect">
              <a:avLst/>
            </a:prstGeom>
            <a:noFill/>
          </p:spPr>
        </p:pic>
        <p:pic>
          <p:nvPicPr>
            <p:cNvPr id="18" name="Picture 17" descr="X:\Physics_Astronomy\i-Science\Art_Photos\zIcons\transparents\PNGs\flask_trans.png"/>
            <p:cNvPicPr>
              <a:picLocks noChangeAspect="1" noChangeArrowheads="1"/>
            </p:cNvPicPr>
            <p:nvPr/>
          </p:nvPicPr>
          <p:blipFill>
            <a:blip r:embed="rId7" cstate="print">
              <a:lum bright="40000" contrast="-30000"/>
            </a:blip>
            <a:srcRect/>
            <a:stretch>
              <a:fillRect/>
            </a:stretch>
          </p:blipFill>
          <p:spPr bwMode="auto">
            <a:xfrm>
              <a:off x="8686800" y="0"/>
              <a:ext cx="457200" cy="457200"/>
            </a:xfrm>
            <a:prstGeom prst="rect">
              <a:avLst/>
            </a:prstGeom>
            <a:noFill/>
          </p:spPr>
        </p:pic>
        <p:pic>
          <p:nvPicPr>
            <p:cNvPr id="19" name="Picture 18" descr="X:\Physics_Astronomy\i-Science\Art_Photos\zIcons\transparents\PNGs\leaves_trans.png"/>
            <p:cNvPicPr>
              <a:picLocks noChangeAspect="1" noChangeArrowheads="1"/>
            </p:cNvPicPr>
            <p:nvPr/>
          </p:nvPicPr>
          <p:blipFill>
            <a:blip r:embed="rId8" cstate="print">
              <a:lum bright="40000" contrast="-30000"/>
            </a:blip>
            <a:srcRect/>
            <a:stretch>
              <a:fillRect/>
            </a:stretch>
          </p:blipFill>
          <p:spPr bwMode="auto">
            <a:xfrm>
              <a:off x="7380312" y="0"/>
              <a:ext cx="457200" cy="457200"/>
            </a:xfrm>
            <a:prstGeom prst="rect">
              <a:avLst/>
            </a:prstGeom>
            <a:noFill/>
          </p:spPr>
        </p:pic>
        <p:pic>
          <p:nvPicPr>
            <p:cNvPr id="20" name="Picture 19" descr="X:\Physics_Astronomy\i-Science\Art_Photos\zIcons\transparents\PNGs\microscope_trans.png"/>
            <p:cNvPicPr>
              <a:picLocks noChangeAspect="1" noChangeArrowheads="1"/>
            </p:cNvPicPr>
            <p:nvPr/>
          </p:nvPicPr>
          <p:blipFill>
            <a:blip r:embed="rId9" cstate="print">
              <a:lum bright="40000" contrast="-30000"/>
            </a:blip>
            <a:srcRect/>
            <a:stretch>
              <a:fillRect/>
            </a:stretch>
          </p:blipFill>
          <p:spPr bwMode="auto">
            <a:xfrm>
              <a:off x="6948264" y="0"/>
              <a:ext cx="457200" cy="457200"/>
            </a:xfrm>
            <a:prstGeom prst="rect">
              <a:avLst/>
            </a:prstGeom>
            <a:noFill/>
          </p:spPr>
        </p:pic>
      </p:grpSp>
      <p:sp>
        <p:nvSpPr>
          <p:cNvPr id="11" name="Rectangle 7"/>
          <p:cNvSpPr>
            <a:spLocks noChangeArrowheads="1"/>
          </p:cNvSpPr>
          <p:nvPr userDrawn="1"/>
        </p:nvSpPr>
        <p:spPr bwMode="auto">
          <a:xfrm>
            <a:off x="-20536" y="6381328"/>
            <a:ext cx="9201048" cy="476672"/>
          </a:xfrm>
          <a:prstGeom prst="rect">
            <a:avLst/>
          </a:prstGeom>
          <a:solidFill>
            <a:schemeClr val="tx2"/>
          </a:solidFill>
          <a:ln w="9525">
            <a:noFill/>
            <a:miter lim="800000"/>
            <a:headEnd/>
            <a:tailEnd/>
          </a:ln>
          <a:effectLst/>
        </p:spPr>
        <p:txBody>
          <a:bodyPr wrap="none" anchor="ctr"/>
          <a:lstStyle/>
          <a:p>
            <a:endParaRPr lang="en-GB">
              <a:solidFill>
                <a:srgbClr val="008000"/>
              </a:solidFill>
            </a:endParaRPr>
          </a:p>
        </p:txBody>
      </p:sp>
      <p:pic>
        <p:nvPicPr>
          <p:cNvPr id="21" name="Picture 2" descr="X:\EDSC\Units\SD\2 Project Teams\Marketing and Comms\Resources and Images\Logos\NEW UOL Logo\emf for powerpoint and word\UoL Logo Full Colour.e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42573" y="147955"/>
            <a:ext cx="2088670" cy="55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118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Rectangle 7"/>
          <p:cNvSpPr>
            <a:spLocks noChangeArrowheads="1"/>
          </p:cNvSpPr>
          <p:nvPr userDrawn="1"/>
        </p:nvSpPr>
        <p:spPr bwMode="auto">
          <a:xfrm>
            <a:off x="0" y="6381328"/>
            <a:ext cx="9144000" cy="476672"/>
          </a:xfrm>
          <a:prstGeom prst="rect">
            <a:avLst/>
          </a:prstGeom>
          <a:solidFill>
            <a:schemeClr val="tx2"/>
          </a:solidFill>
          <a:ln w="9525">
            <a:noFill/>
            <a:miter lim="800000"/>
            <a:headEnd/>
            <a:tailEnd/>
          </a:ln>
          <a:effectLst/>
        </p:spPr>
        <p:txBody>
          <a:bodyPr wrap="none" anchor="ctr"/>
          <a:lstStyle/>
          <a:p>
            <a:endParaRPr lang="en-GB">
              <a:solidFill>
                <a:srgbClr val="008000"/>
              </a:solidFill>
            </a:endParaRPr>
          </a:p>
        </p:txBody>
      </p:sp>
    </p:spTree>
    <p:extLst>
      <p:ext uri="{BB962C8B-B14F-4D97-AF65-F5344CB8AC3E}">
        <p14:creationId xmlns:p14="http://schemas.microsoft.com/office/powerpoint/2010/main" val="26890362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spcBef>
                <a:spcPts val="14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4" name="Picture 2" descr="G:\Sustainable Futures\newisciatom2.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6102330"/>
            <a:ext cx="2140625" cy="755670"/>
          </a:xfrm>
          <a:prstGeom prst="rect">
            <a:avLst/>
          </a:prstGeom>
        </p:spPr>
      </p:pic>
    </p:spTree>
    <p:extLst>
      <p:ext uri="{BB962C8B-B14F-4D97-AF65-F5344CB8AC3E}">
        <p14:creationId xmlns:p14="http://schemas.microsoft.com/office/powerpoint/2010/main" val="14198835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ing p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r>
              <a:rPr lang="en-US" dirty="0" smtClean="0"/>
              <a:t>University of Leicester</a:t>
            </a:r>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tx2"/>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58303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12" name="Group 11"/>
          <p:cNvGrpSpPr/>
          <p:nvPr userDrawn="1"/>
        </p:nvGrpSpPr>
        <p:grpSpPr>
          <a:xfrm>
            <a:off x="5364088" y="235496"/>
            <a:ext cx="3491880" cy="457200"/>
            <a:chOff x="5652120" y="0"/>
            <a:chExt cx="3491880" cy="457200"/>
          </a:xfrm>
        </p:grpSpPr>
        <p:pic>
          <p:nvPicPr>
            <p:cNvPr id="13" name="Picture 12" descr="X:\Physics_Astronomy\i-Science\Art_Photos\zIcons\transparents\PNGs\planet_trans.png"/>
            <p:cNvPicPr>
              <a:picLocks noChangeAspect="1" noChangeArrowheads="1"/>
            </p:cNvPicPr>
            <p:nvPr/>
          </p:nvPicPr>
          <p:blipFill>
            <a:blip r:embed="rId2" cstate="print">
              <a:lum bright="40000" contrast="-30000"/>
            </a:blip>
            <a:srcRect/>
            <a:stretch>
              <a:fillRect/>
            </a:stretch>
          </p:blipFill>
          <p:spPr bwMode="auto">
            <a:xfrm>
              <a:off x="6516216" y="0"/>
              <a:ext cx="457200" cy="457200"/>
            </a:xfrm>
            <a:prstGeom prst="rect">
              <a:avLst/>
            </a:prstGeom>
            <a:noFill/>
          </p:spPr>
        </p:pic>
        <p:pic>
          <p:nvPicPr>
            <p:cNvPr id="14" name="Picture 13" descr="X:\Physics_Astronomy\i-Science\Art_Photos\zIcons\transparents\PNGs\trilithon_trans.png"/>
            <p:cNvPicPr>
              <a:picLocks noChangeAspect="1" noChangeArrowheads="1"/>
            </p:cNvPicPr>
            <p:nvPr/>
          </p:nvPicPr>
          <p:blipFill>
            <a:blip r:embed="rId3" cstate="print">
              <a:lum bright="40000" contrast="-30000"/>
            </a:blip>
            <a:srcRect/>
            <a:stretch>
              <a:fillRect/>
            </a:stretch>
          </p:blipFill>
          <p:spPr bwMode="auto">
            <a:xfrm>
              <a:off x="8244408" y="0"/>
              <a:ext cx="457200" cy="457200"/>
            </a:xfrm>
            <a:prstGeom prst="rect">
              <a:avLst/>
            </a:prstGeom>
            <a:noFill/>
          </p:spPr>
        </p:pic>
        <p:pic>
          <p:nvPicPr>
            <p:cNvPr id="15" name="Picture 14" descr="X:\Physics_Astronomy\i-Science\Art_Photos\zIcons\transparents\PNGs\butterfly_trans.png"/>
            <p:cNvPicPr>
              <a:picLocks noChangeAspect="1" noChangeArrowheads="1"/>
            </p:cNvPicPr>
            <p:nvPr/>
          </p:nvPicPr>
          <p:blipFill>
            <a:blip r:embed="rId4" cstate="print">
              <a:lum bright="40000" contrast="-30000"/>
            </a:blip>
            <a:srcRect/>
            <a:stretch>
              <a:fillRect/>
            </a:stretch>
          </p:blipFill>
          <p:spPr bwMode="auto">
            <a:xfrm>
              <a:off x="5652120" y="0"/>
              <a:ext cx="457200" cy="457200"/>
            </a:xfrm>
            <a:prstGeom prst="rect">
              <a:avLst/>
            </a:prstGeom>
            <a:noFill/>
          </p:spPr>
        </p:pic>
        <p:pic>
          <p:nvPicPr>
            <p:cNvPr id="16" name="Picture 15" descr="X:\Physics_Astronomy\i-Science\Art_Photos\zIcons\transparents\PNGs\computer_trans.png"/>
            <p:cNvPicPr>
              <a:picLocks noChangeAspect="1" noChangeArrowheads="1"/>
            </p:cNvPicPr>
            <p:nvPr/>
          </p:nvPicPr>
          <p:blipFill>
            <a:blip r:embed="rId5" cstate="print">
              <a:lum bright="40000" contrast="-30000"/>
            </a:blip>
            <a:srcRect/>
            <a:stretch>
              <a:fillRect/>
            </a:stretch>
          </p:blipFill>
          <p:spPr bwMode="auto">
            <a:xfrm>
              <a:off x="6084168" y="0"/>
              <a:ext cx="457200" cy="457200"/>
            </a:xfrm>
            <a:prstGeom prst="rect">
              <a:avLst/>
            </a:prstGeom>
            <a:noFill/>
          </p:spPr>
        </p:pic>
        <p:pic>
          <p:nvPicPr>
            <p:cNvPr id="17" name="Picture 16" descr="X:\Physics_Astronomy\i-Science\Art_Photos\zIcons\transparents\PNGs\dna_trans.png"/>
            <p:cNvPicPr>
              <a:picLocks noChangeAspect="1" noChangeArrowheads="1"/>
            </p:cNvPicPr>
            <p:nvPr/>
          </p:nvPicPr>
          <p:blipFill>
            <a:blip r:embed="rId6" cstate="print">
              <a:lum bright="40000" contrast="-30000"/>
            </a:blip>
            <a:srcRect/>
            <a:stretch>
              <a:fillRect/>
            </a:stretch>
          </p:blipFill>
          <p:spPr bwMode="auto">
            <a:xfrm>
              <a:off x="7812360" y="0"/>
              <a:ext cx="457200" cy="457200"/>
            </a:xfrm>
            <a:prstGeom prst="rect">
              <a:avLst/>
            </a:prstGeom>
            <a:noFill/>
          </p:spPr>
        </p:pic>
        <p:pic>
          <p:nvPicPr>
            <p:cNvPr id="18" name="Picture 17" descr="X:\Physics_Astronomy\i-Science\Art_Photos\zIcons\transparents\PNGs\flask_trans.png"/>
            <p:cNvPicPr>
              <a:picLocks noChangeAspect="1" noChangeArrowheads="1"/>
            </p:cNvPicPr>
            <p:nvPr/>
          </p:nvPicPr>
          <p:blipFill>
            <a:blip r:embed="rId7" cstate="print">
              <a:lum bright="40000" contrast="-30000"/>
            </a:blip>
            <a:srcRect/>
            <a:stretch>
              <a:fillRect/>
            </a:stretch>
          </p:blipFill>
          <p:spPr bwMode="auto">
            <a:xfrm>
              <a:off x="8686800" y="0"/>
              <a:ext cx="457200" cy="457200"/>
            </a:xfrm>
            <a:prstGeom prst="rect">
              <a:avLst/>
            </a:prstGeom>
            <a:noFill/>
          </p:spPr>
        </p:pic>
        <p:pic>
          <p:nvPicPr>
            <p:cNvPr id="19" name="Picture 18" descr="X:\Physics_Astronomy\i-Science\Art_Photos\zIcons\transparents\PNGs\leaves_trans.png"/>
            <p:cNvPicPr>
              <a:picLocks noChangeAspect="1" noChangeArrowheads="1"/>
            </p:cNvPicPr>
            <p:nvPr/>
          </p:nvPicPr>
          <p:blipFill>
            <a:blip r:embed="rId8" cstate="print">
              <a:lum bright="40000" contrast="-30000"/>
            </a:blip>
            <a:srcRect/>
            <a:stretch>
              <a:fillRect/>
            </a:stretch>
          </p:blipFill>
          <p:spPr bwMode="auto">
            <a:xfrm>
              <a:off x="7380312" y="0"/>
              <a:ext cx="457200" cy="457200"/>
            </a:xfrm>
            <a:prstGeom prst="rect">
              <a:avLst/>
            </a:prstGeom>
            <a:noFill/>
          </p:spPr>
        </p:pic>
        <p:pic>
          <p:nvPicPr>
            <p:cNvPr id="20" name="Picture 19" descr="X:\Physics_Astronomy\i-Science\Art_Photos\zIcons\transparents\PNGs\microscope_trans.png"/>
            <p:cNvPicPr>
              <a:picLocks noChangeAspect="1" noChangeArrowheads="1"/>
            </p:cNvPicPr>
            <p:nvPr/>
          </p:nvPicPr>
          <p:blipFill>
            <a:blip r:embed="rId9" cstate="print">
              <a:lum bright="40000" contrast="-30000"/>
            </a:blip>
            <a:srcRect/>
            <a:stretch>
              <a:fillRect/>
            </a:stretch>
          </p:blipFill>
          <p:spPr bwMode="auto">
            <a:xfrm>
              <a:off x="6948264" y="0"/>
              <a:ext cx="457200" cy="457200"/>
            </a:xfrm>
            <a:prstGeom prst="rect">
              <a:avLst/>
            </a:prstGeom>
            <a:noFill/>
          </p:spPr>
        </p:pic>
      </p:grpSp>
      <p:sp>
        <p:nvSpPr>
          <p:cNvPr id="11" name="Rectangle 7"/>
          <p:cNvSpPr>
            <a:spLocks noChangeArrowheads="1"/>
          </p:cNvSpPr>
          <p:nvPr userDrawn="1"/>
        </p:nvSpPr>
        <p:spPr bwMode="auto">
          <a:xfrm>
            <a:off x="-20536" y="6381328"/>
            <a:ext cx="9201048" cy="476672"/>
          </a:xfrm>
          <a:prstGeom prst="rect">
            <a:avLst/>
          </a:prstGeom>
          <a:solidFill>
            <a:schemeClr val="tx2"/>
          </a:solidFill>
          <a:ln w="9525">
            <a:noFill/>
            <a:miter lim="800000"/>
            <a:headEnd/>
            <a:tailEnd/>
          </a:ln>
          <a:effectLst/>
        </p:spPr>
        <p:txBody>
          <a:bodyPr wrap="none" anchor="ctr"/>
          <a:lstStyle/>
          <a:p>
            <a:endParaRPr lang="en-GB">
              <a:solidFill>
                <a:srgbClr val="008000"/>
              </a:solidFill>
            </a:endParaRPr>
          </a:p>
        </p:txBody>
      </p:sp>
      <p:pic>
        <p:nvPicPr>
          <p:cNvPr id="21" name="Picture 2" descr="X:\EDSC\Units\SD\2 Project Teams\Marketing and Comms\Resources and Images\Logos\NEW UOL Logo\emf for powerpoint and word\UoL Logo Full Colour.e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42573" y="147955"/>
            <a:ext cx="2088670" cy="55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588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8" name="TextBox 7">
            <a:hlinkClick r:id="rId2"/>
          </p:cNvPr>
          <p:cNvSpPr txBox="1"/>
          <p:nvPr userDrawn="1"/>
        </p:nvSpPr>
        <p:spPr>
          <a:xfrm>
            <a:off x="6007100" y="6210000"/>
            <a:ext cx="2922618" cy="461665"/>
          </a:xfrm>
          <a:prstGeom prst="rect">
            <a:avLst/>
          </a:prstGeom>
          <a:noFill/>
        </p:spPr>
        <p:txBody>
          <a:bodyPr wrap="square" rtlCol="0">
            <a:spAutoFit/>
          </a:bodyPr>
          <a:lstStyle/>
          <a:p>
            <a:pPr algn="r"/>
            <a:r>
              <a:rPr lang="en-GB" sz="2400" dirty="0">
                <a:solidFill>
                  <a:schemeClr val="tx1">
                    <a:lumMod val="50000"/>
                    <a:lumOff val="50000"/>
                  </a:schemeClr>
                </a:solidFill>
                <a:latin typeface="Calibri" pitchFamily="34" charset="0"/>
                <a:cs typeface="Arial" pitchFamily="34" charset="0"/>
              </a:rPr>
              <a:t>www.le.ac.uk/careers</a:t>
            </a:r>
          </a:p>
        </p:txBody>
      </p:sp>
      <p:pic>
        <p:nvPicPr>
          <p:cNvPr id="5" name="Picture 2" descr="X:\EDSC\Units\SD\2 Project Teams\Marketing and Comms\Resources and Images\Logos\NEW UOL Logo\emf for powerpoint and word\UoL Logo Full Colour.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2573" y="147955"/>
            <a:ext cx="2088670" cy="55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714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6A6493-C8BD-47F6-BCAB-F6D801E961F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565934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Heading p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r>
              <a:rPr lang="en-US" dirty="0" smtClean="0"/>
              <a:t>University of Leicester</a:t>
            </a:r>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tx2"/>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58303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6A6493-C8BD-47F6-BCAB-F6D801E961F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56593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6A6493-C8BD-47F6-BCAB-F6D801E961F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56593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6A6493-C8BD-47F6-BCAB-F6D801E961F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56593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6A6493-C8BD-47F6-BCAB-F6D801E961F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56593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B7031D-7189-4BEA-92E8-4FE58CD200C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016174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6A6493-C8BD-47F6-BCAB-F6D801E961F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56593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6A6493-C8BD-47F6-BCAB-F6D801E961F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5659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6A6493-C8BD-47F6-BCAB-F6D801E961F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56593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B7031D-7189-4BEA-92E8-4FE58CD200C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0161745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6A6493-C8BD-47F6-BCAB-F6D801E961F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05659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Heading p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r>
              <a:rPr lang="en-US" dirty="0" smtClean="0"/>
              <a:t>University of Leicester</a:t>
            </a:r>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tx2"/>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58303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ing p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r>
              <a:rPr lang="en-US" dirty="0" smtClean="0"/>
              <a:t>University of Leicester</a:t>
            </a:r>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tx2"/>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58303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Heading p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r>
              <a:rPr lang="en-US" dirty="0" smtClean="0"/>
              <a:t>University of Leicester</a:t>
            </a:r>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tx2"/>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58303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ing p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r>
              <a:rPr lang="en-US" dirty="0" smtClean="0"/>
              <a:t>University of Leicester</a:t>
            </a:r>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tx2"/>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58303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p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r>
              <a:rPr lang="en-US" dirty="0" smtClean="0"/>
              <a:t>University of Leicester</a:t>
            </a:r>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tx2"/>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58303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pag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r>
              <a:rPr lang="en-US" dirty="0" smtClean="0"/>
              <a:t>University of Leicester</a:t>
            </a:r>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tx2"/>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58303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28000"/>
            <a:ext cx="7740000" cy="1440000"/>
          </a:xfrm>
        </p:spPr>
        <p:txBody>
          <a:bodyPr/>
          <a:lstStyle>
            <a:lvl1pPr algn="l">
              <a:lnSpc>
                <a:spcPct val="100000"/>
              </a:lnSpc>
              <a:defRPr>
                <a:latin typeface="+mj-lt"/>
              </a:defRPr>
            </a:lvl1pPr>
          </a:lstStyle>
          <a:p>
            <a:r>
              <a:rPr lang="en-US" smtClean="0"/>
              <a:t>Click to edit Master title style</a:t>
            </a:r>
            <a:endParaRPr lang="en-GB" dirty="0"/>
          </a:p>
        </p:txBody>
      </p:sp>
      <p:sp>
        <p:nvSpPr>
          <p:cNvPr id="3" name="Subtitle 2"/>
          <p:cNvSpPr>
            <a:spLocks noGrp="1"/>
          </p:cNvSpPr>
          <p:nvPr>
            <p:ph type="subTitle" idx="1"/>
          </p:nvPr>
        </p:nvSpPr>
        <p:spPr>
          <a:xfrm>
            <a:off x="720000" y="3240000"/>
            <a:ext cx="7740000" cy="2520000"/>
          </a:xfrm>
        </p:spPr>
        <p:txBody>
          <a:bodyPr/>
          <a:lstStyle>
            <a:lvl1pPr marL="0" indent="0" algn="l">
              <a:spcBef>
                <a:spcPts val="0"/>
              </a:spcBef>
              <a:buNone/>
              <a:defRPr sz="2800">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4" name="Rectangle 7"/>
          <p:cNvSpPr>
            <a:spLocks noChangeArrowheads="1"/>
          </p:cNvSpPr>
          <p:nvPr userDrawn="1"/>
        </p:nvSpPr>
        <p:spPr bwMode="auto">
          <a:xfrm>
            <a:off x="0" y="6092825"/>
            <a:ext cx="9144000" cy="765175"/>
          </a:xfrm>
          <a:prstGeom prst="rect">
            <a:avLst/>
          </a:prstGeom>
          <a:solidFill>
            <a:schemeClr val="tx2"/>
          </a:solidFill>
          <a:ln w="9525">
            <a:noFill/>
            <a:miter lim="800000"/>
            <a:headEnd/>
            <a:tailEnd/>
          </a:ln>
          <a:effectLst/>
        </p:spPr>
        <p:txBody>
          <a:bodyPr wrap="none" anchor="ctr"/>
          <a:lstStyle/>
          <a:p>
            <a:endParaRPr lang="en-GB">
              <a:solidFill>
                <a:srgbClr val="008000"/>
              </a:solidFill>
            </a:endParaRPr>
          </a:p>
        </p:txBody>
      </p:sp>
      <p:sp>
        <p:nvSpPr>
          <p:cNvPr id="6" name="TextBox 5"/>
          <p:cNvSpPr txBox="1"/>
          <p:nvPr userDrawn="1"/>
        </p:nvSpPr>
        <p:spPr>
          <a:xfrm>
            <a:off x="201600" y="6210000"/>
            <a:ext cx="8728118" cy="461665"/>
          </a:xfrm>
          <a:prstGeom prst="rect">
            <a:avLst/>
          </a:prstGeom>
          <a:noFill/>
        </p:spPr>
        <p:txBody>
          <a:bodyPr wrap="square" rtlCol="0">
            <a:spAutoFit/>
          </a:bodyPr>
          <a:lstStyle/>
          <a:p>
            <a:r>
              <a:rPr lang="en-GB" sz="2400" dirty="0" smtClean="0">
                <a:solidFill>
                  <a:srgbClr val="FFFFFF"/>
                </a:solidFill>
              </a:rPr>
              <a:t>www.le.ac.uk/natsci</a:t>
            </a:r>
            <a:endParaRPr lang="en-GB" sz="2400" dirty="0">
              <a:solidFill>
                <a:srgbClr val="FFFFFF"/>
              </a:solidFill>
            </a:endParaRPr>
          </a:p>
        </p:txBody>
      </p:sp>
      <p:grpSp>
        <p:nvGrpSpPr>
          <p:cNvPr id="7" name="Group 6"/>
          <p:cNvGrpSpPr/>
          <p:nvPr userDrawn="1"/>
        </p:nvGrpSpPr>
        <p:grpSpPr>
          <a:xfrm>
            <a:off x="3851920" y="294928"/>
            <a:ext cx="5220072" cy="685800"/>
            <a:chOff x="3923928" y="0"/>
            <a:chExt cx="5220072" cy="685800"/>
          </a:xfrm>
        </p:grpSpPr>
        <p:pic>
          <p:nvPicPr>
            <p:cNvPr id="8" name="Picture 4" descr="X:\Physics_Astronomy\i-Science\Art_Photos\zIcons\transparents\PNGs\planet_trans.png"/>
            <p:cNvPicPr>
              <a:picLocks noChangeAspect="1" noChangeArrowheads="1"/>
            </p:cNvPicPr>
            <p:nvPr/>
          </p:nvPicPr>
          <p:blipFill>
            <a:blip r:embed="rId2" cstate="print"/>
            <a:srcRect/>
            <a:stretch>
              <a:fillRect/>
            </a:stretch>
          </p:blipFill>
          <p:spPr bwMode="auto">
            <a:xfrm>
              <a:off x="5220072" y="0"/>
              <a:ext cx="685800" cy="685800"/>
            </a:xfrm>
            <a:prstGeom prst="rect">
              <a:avLst/>
            </a:prstGeom>
            <a:noFill/>
          </p:spPr>
        </p:pic>
        <p:pic>
          <p:nvPicPr>
            <p:cNvPr id="9" name="Picture 5" descr="X:\Physics_Astronomy\i-Science\Art_Photos\zIcons\transparents\PNGs\trilithon_trans.png"/>
            <p:cNvPicPr>
              <a:picLocks noChangeAspect="1" noChangeArrowheads="1"/>
            </p:cNvPicPr>
            <p:nvPr/>
          </p:nvPicPr>
          <p:blipFill>
            <a:blip r:embed="rId3" cstate="print"/>
            <a:srcRect/>
            <a:stretch>
              <a:fillRect/>
            </a:stretch>
          </p:blipFill>
          <p:spPr bwMode="auto">
            <a:xfrm>
              <a:off x="7812360" y="0"/>
              <a:ext cx="685800" cy="685800"/>
            </a:xfrm>
            <a:prstGeom prst="rect">
              <a:avLst/>
            </a:prstGeom>
            <a:noFill/>
          </p:spPr>
        </p:pic>
        <p:pic>
          <p:nvPicPr>
            <p:cNvPr id="10" name="Picture 6" descr="X:\Physics_Astronomy\i-Science\Art_Photos\zIcons\transparents\PNGs\butterfly_trans.png"/>
            <p:cNvPicPr>
              <a:picLocks noChangeAspect="1" noChangeArrowheads="1"/>
            </p:cNvPicPr>
            <p:nvPr/>
          </p:nvPicPr>
          <p:blipFill>
            <a:blip r:embed="rId4" cstate="print"/>
            <a:srcRect/>
            <a:stretch>
              <a:fillRect/>
            </a:stretch>
          </p:blipFill>
          <p:spPr bwMode="auto">
            <a:xfrm>
              <a:off x="3923928" y="0"/>
              <a:ext cx="685800" cy="685800"/>
            </a:xfrm>
            <a:prstGeom prst="rect">
              <a:avLst/>
            </a:prstGeom>
            <a:noFill/>
          </p:spPr>
        </p:pic>
        <p:pic>
          <p:nvPicPr>
            <p:cNvPr id="11" name="Picture 7" descr="X:\Physics_Astronomy\i-Science\Art_Photos\zIcons\transparents\PNGs\computer_trans.png"/>
            <p:cNvPicPr>
              <a:picLocks noChangeAspect="1" noChangeArrowheads="1"/>
            </p:cNvPicPr>
            <p:nvPr/>
          </p:nvPicPr>
          <p:blipFill>
            <a:blip r:embed="rId5" cstate="print"/>
            <a:srcRect/>
            <a:stretch>
              <a:fillRect/>
            </a:stretch>
          </p:blipFill>
          <p:spPr bwMode="auto">
            <a:xfrm>
              <a:off x="4572000" y="0"/>
              <a:ext cx="685800" cy="685800"/>
            </a:xfrm>
            <a:prstGeom prst="rect">
              <a:avLst/>
            </a:prstGeom>
            <a:noFill/>
          </p:spPr>
        </p:pic>
        <p:pic>
          <p:nvPicPr>
            <p:cNvPr id="12" name="Picture 8" descr="X:\Physics_Astronomy\i-Science\Art_Photos\zIcons\transparents\PNGs\dna_trans.png"/>
            <p:cNvPicPr>
              <a:picLocks noChangeAspect="1" noChangeArrowheads="1"/>
            </p:cNvPicPr>
            <p:nvPr/>
          </p:nvPicPr>
          <p:blipFill>
            <a:blip r:embed="rId6" cstate="print"/>
            <a:srcRect/>
            <a:stretch>
              <a:fillRect/>
            </a:stretch>
          </p:blipFill>
          <p:spPr bwMode="auto">
            <a:xfrm>
              <a:off x="7164288" y="0"/>
              <a:ext cx="685800" cy="685800"/>
            </a:xfrm>
            <a:prstGeom prst="rect">
              <a:avLst/>
            </a:prstGeom>
            <a:noFill/>
          </p:spPr>
        </p:pic>
        <p:pic>
          <p:nvPicPr>
            <p:cNvPr id="13" name="Picture 9" descr="X:\Physics_Astronomy\i-Science\Art_Photos\zIcons\transparents\PNGs\flask_trans.png"/>
            <p:cNvPicPr>
              <a:picLocks noChangeAspect="1" noChangeArrowheads="1"/>
            </p:cNvPicPr>
            <p:nvPr/>
          </p:nvPicPr>
          <p:blipFill>
            <a:blip r:embed="rId7" cstate="print"/>
            <a:srcRect/>
            <a:stretch>
              <a:fillRect/>
            </a:stretch>
          </p:blipFill>
          <p:spPr bwMode="auto">
            <a:xfrm>
              <a:off x="8458200" y="0"/>
              <a:ext cx="685800" cy="685800"/>
            </a:xfrm>
            <a:prstGeom prst="rect">
              <a:avLst/>
            </a:prstGeom>
            <a:noFill/>
          </p:spPr>
        </p:pic>
        <p:pic>
          <p:nvPicPr>
            <p:cNvPr id="14" name="Picture 10" descr="X:\Physics_Astronomy\i-Science\Art_Photos\zIcons\transparents\PNGs\leaves_trans.png"/>
            <p:cNvPicPr>
              <a:picLocks noChangeAspect="1" noChangeArrowheads="1"/>
            </p:cNvPicPr>
            <p:nvPr/>
          </p:nvPicPr>
          <p:blipFill>
            <a:blip r:embed="rId8" cstate="print"/>
            <a:srcRect/>
            <a:stretch>
              <a:fillRect/>
            </a:stretch>
          </p:blipFill>
          <p:spPr bwMode="auto">
            <a:xfrm>
              <a:off x="6516216" y="0"/>
              <a:ext cx="685800" cy="685800"/>
            </a:xfrm>
            <a:prstGeom prst="rect">
              <a:avLst/>
            </a:prstGeom>
            <a:noFill/>
          </p:spPr>
        </p:pic>
        <p:pic>
          <p:nvPicPr>
            <p:cNvPr id="15" name="Picture 11" descr="X:\Physics_Astronomy\i-Science\Art_Photos\zIcons\transparents\PNGs\microscope_trans.png"/>
            <p:cNvPicPr>
              <a:picLocks noChangeAspect="1" noChangeArrowheads="1"/>
            </p:cNvPicPr>
            <p:nvPr/>
          </p:nvPicPr>
          <p:blipFill>
            <a:blip r:embed="rId9" cstate="print"/>
            <a:srcRect/>
            <a:stretch>
              <a:fillRect/>
            </a:stretch>
          </p:blipFill>
          <p:spPr bwMode="auto">
            <a:xfrm>
              <a:off x="5868144" y="0"/>
              <a:ext cx="685800" cy="685800"/>
            </a:xfrm>
            <a:prstGeom prst="rect">
              <a:avLst/>
            </a:prstGeom>
            <a:noFill/>
          </p:spPr>
        </p:pic>
      </p:grpSp>
    </p:spTree>
    <p:extLst>
      <p:ext uri="{BB962C8B-B14F-4D97-AF65-F5344CB8AC3E}">
        <p14:creationId xmlns:p14="http://schemas.microsoft.com/office/powerpoint/2010/main" val="9911156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23.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24.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25.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26.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143A0-C3B7-4068-8CBD-111EA76AFC1C}" type="datetimeFigureOut">
              <a:rPr lang="en-GB" smtClean="0">
                <a:solidFill>
                  <a:prstClr val="black">
                    <a:tint val="75000"/>
                  </a:prstClr>
                </a:solidFill>
              </a:rPr>
              <a:pPr/>
              <a:t>18/06/2019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pPr>
            <a:r>
              <a:rPr lang="en-US" smtClean="0">
                <a:solidFill>
                  <a:srgbClr val="FFFFFF">
                    <a:lumMod val="50000"/>
                  </a:srgbClr>
                </a:solidFill>
              </a:rPr>
              <a:t>University of Leicester</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8687779-E69B-7343-8F6F-422D6150DAE5}" type="slidenum">
              <a:rPr lang="en-US" smtClean="0">
                <a:solidFill>
                  <a:srgbClr val="FFFFFF">
                    <a:lumMod val="50000"/>
                  </a:srgbClr>
                </a:solidFill>
              </a:rPr>
              <a:pPr fontAlgn="base">
                <a:spcBef>
                  <a:spcPct val="0"/>
                </a:spcBef>
                <a:spcAft>
                  <a:spcPct val="0"/>
                </a:spcAft>
              </a:pPr>
              <a:t>‹#›</a:t>
            </a:fld>
            <a:endParaRPr lang="en-US" dirty="0">
              <a:solidFill>
                <a:srgbClr val="FFFFFF">
                  <a:lumMod val="50000"/>
                </a:srgbClr>
              </a:solidFill>
            </a:endParaRPr>
          </a:p>
        </p:txBody>
      </p:sp>
    </p:spTree>
    <p:extLst>
      <p:ext uri="{BB962C8B-B14F-4D97-AF65-F5344CB8AC3E}">
        <p14:creationId xmlns:p14="http://schemas.microsoft.com/office/powerpoint/2010/main" val="1077448925"/>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90"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92"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94"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96"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98"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02"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04"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06"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08"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10"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143A0-C3B7-4068-8CBD-111EA76AFC1C}" type="datetimeFigureOut">
              <a:rPr lang="en-GB" smtClean="0">
                <a:solidFill>
                  <a:prstClr val="black">
                    <a:tint val="75000"/>
                  </a:prstClr>
                </a:solidFill>
              </a:rPr>
              <a:pPr/>
              <a:t>18/06/2019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pPr>
            <a:r>
              <a:rPr lang="en-US" smtClean="0">
                <a:solidFill>
                  <a:srgbClr val="FFFFFF">
                    <a:lumMod val="50000"/>
                  </a:srgbClr>
                </a:solidFill>
              </a:rPr>
              <a:t>University of Leicester</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8687779-E69B-7343-8F6F-422D6150DAE5}" type="slidenum">
              <a:rPr lang="en-US" smtClean="0">
                <a:solidFill>
                  <a:srgbClr val="FFFFFF">
                    <a:lumMod val="50000"/>
                  </a:srgbClr>
                </a:solidFill>
              </a:rPr>
              <a:pPr fontAlgn="base">
                <a:spcBef>
                  <a:spcPct val="0"/>
                </a:spcBef>
                <a:spcAft>
                  <a:spcPct val="0"/>
                </a:spcAft>
              </a:pPr>
              <a:t>‹#›</a:t>
            </a:fld>
            <a:endParaRPr lang="en-US" dirty="0">
              <a:solidFill>
                <a:srgbClr val="FFFFFF">
                  <a:lumMod val="50000"/>
                </a:srgbClr>
              </a:solidFill>
            </a:endParaRPr>
          </a:p>
        </p:txBody>
      </p:sp>
    </p:spTree>
    <p:extLst>
      <p:ext uri="{BB962C8B-B14F-4D97-AF65-F5344CB8AC3E}">
        <p14:creationId xmlns:p14="http://schemas.microsoft.com/office/powerpoint/2010/main" val="1077448925"/>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GB" altLang="en-US">
              <a:solidFill>
                <a:srgbClr val="FFFFFF"/>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B1278919-0430-4825-8EEA-C427AE1EA9E1}"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12" r:id="rId1"/>
  </p:sldLayoutIdLst>
  <p:txStyles>
    <p:title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rgbClr val="FFFF00"/>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rgbClr val="FFFF00"/>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rgbClr val="FFFF00"/>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rgbClr val="FFFF00"/>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143A0-C3B7-4068-8CBD-111EA76AFC1C}" type="datetimeFigureOut">
              <a:rPr lang="en-GB" smtClean="0">
                <a:solidFill>
                  <a:prstClr val="black">
                    <a:tint val="75000"/>
                  </a:prstClr>
                </a:solidFill>
              </a:rPr>
              <a:pPr/>
              <a:t>18/06/2019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pPr>
            <a:r>
              <a:rPr lang="en-US" smtClean="0">
                <a:solidFill>
                  <a:srgbClr val="FFFFFF">
                    <a:lumMod val="50000"/>
                  </a:srgbClr>
                </a:solidFill>
              </a:rPr>
              <a:t>University of Leicester</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8687779-E69B-7343-8F6F-422D6150DAE5}" type="slidenum">
              <a:rPr lang="en-US" smtClean="0">
                <a:solidFill>
                  <a:srgbClr val="FFFFFF">
                    <a:lumMod val="50000"/>
                  </a:srgbClr>
                </a:solidFill>
              </a:rPr>
              <a:pPr fontAlgn="base">
                <a:spcBef>
                  <a:spcPct val="0"/>
                </a:spcBef>
                <a:spcAft>
                  <a:spcPct val="0"/>
                </a:spcAft>
              </a:pPr>
              <a:t>‹#›</a:t>
            </a:fld>
            <a:endParaRPr lang="en-US" dirty="0">
              <a:solidFill>
                <a:srgbClr val="FFFFFF">
                  <a:lumMod val="50000"/>
                </a:srgbClr>
              </a:solidFill>
            </a:endParaRPr>
          </a:p>
        </p:txBody>
      </p:sp>
    </p:spTree>
    <p:extLst>
      <p:ext uri="{BB962C8B-B14F-4D97-AF65-F5344CB8AC3E}">
        <p14:creationId xmlns:p14="http://schemas.microsoft.com/office/powerpoint/2010/main" val="1077448925"/>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143A0-C3B7-4068-8CBD-111EA76AFC1C}" type="datetimeFigureOut">
              <a:rPr lang="en-GB" smtClean="0">
                <a:solidFill>
                  <a:prstClr val="black">
                    <a:tint val="75000"/>
                  </a:prstClr>
                </a:solidFill>
              </a:rPr>
              <a:pPr/>
              <a:t>18/06/2019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pPr>
            <a:r>
              <a:rPr lang="en-US" smtClean="0">
                <a:solidFill>
                  <a:srgbClr val="FFFFFF">
                    <a:lumMod val="50000"/>
                  </a:srgbClr>
                </a:solidFill>
              </a:rPr>
              <a:t>University of Leicester</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8687779-E69B-7343-8F6F-422D6150DAE5}" type="slidenum">
              <a:rPr lang="en-US" smtClean="0">
                <a:solidFill>
                  <a:srgbClr val="FFFFFF">
                    <a:lumMod val="50000"/>
                  </a:srgbClr>
                </a:solidFill>
              </a:rPr>
              <a:pPr fontAlgn="base">
                <a:spcBef>
                  <a:spcPct val="0"/>
                </a:spcBef>
                <a:spcAft>
                  <a:spcPct val="0"/>
                </a:spcAft>
              </a:pPr>
              <a:t>‹#›</a:t>
            </a:fld>
            <a:endParaRPr lang="en-US" dirty="0">
              <a:solidFill>
                <a:srgbClr val="FFFFFF">
                  <a:lumMod val="50000"/>
                </a:srgbClr>
              </a:solidFill>
            </a:endParaRPr>
          </a:p>
        </p:txBody>
      </p:sp>
    </p:spTree>
    <p:extLst>
      <p:ext uri="{BB962C8B-B14F-4D97-AF65-F5344CB8AC3E}">
        <p14:creationId xmlns:p14="http://schemas.microsoft.com/office/powerpoint/2010/main" val="1077448925"/>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143A0-C3B7-4068-8CBD-111EA76AFC1C}" type="datetimeFigureOut">
              <a:rPr lang="en-GB" smtClean="0">
                <a:solidFill>
                  <a:prstClr val="black">
                    <a:tint val="75000"/>
                  </a:prstClr>
                </a:solidFill>
              </a:rPr>
              <a:pPr/>
              <a:t>18/06/2019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pPr>
            <a:r>
              <a:rPr lang="en-US" smtClean="0">
                <a:solidFill>
                  <a:srgbClr val="FFFFFF">
                    <a:lumMod val="50000"/>
                  </a:srgbClr>
                </a:solidFill>
              </a:rPr>
              <a:t>University of Leicester</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8687779-E69B-7343-8F6F-422D6150DAE5}" type="slidenum">
              <a:rPr lang="en-US" smtClean="0">
                <a:solidFill>
                  <a:srgbClr val="FFFFFF">
                    <a:lumMod val="50000"/>
                  </a:srgbClr>
                </a:solidFill>
              </a:rPr>
              <a:pPr fontAlgn="base">
                <a:spcBef>
                  <a:spcPct val="0"/>
                </a:spcBef>
                <a:spcAft>
                  <a:spcPct val="0"/>
                </a:spcAft>
              </a:pPr>
              <a:t>‹#›</a:t>
            </a:fld>
            <a:endParaRPr lang="en-US" dirty="0">
              <a:solidFill>
                <a:srgbClr val="FFFFFF">
                  <a:lumMod val="50000"/>
                </a:srgbClr>
              </a:solidFill>
            </a:endParaRPr>
          </a:p>
        </p:txBody>
      </p:sp>
    </p:spTree>
    <p:extLst>
      <p:ext uri="{BB962C8B-B14F-4D97-AF65-F5344CB8AC3E}">
        <p14:creationId xmlns:p14="http://schemas.microsoft.com/office/powerpoint/2010/main" val="1077448925"/>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143A0-C3B7-4068-8CBD-111EA76AFC1C}" type="datetimeFigureOut">
              <a:rPr lang="en-GB" smtClean="0">
                <a:solidFill>
                  <a:prstClr val="black">
                    <a:tint val="75000"/>
                  </a:prstClr>
                </a:solidFill>
              </a:rPr>
              <a:pPr/>
              <a:t>18/06/2019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pPr>
            <a:r>
              <a:rPr lang="en-US" smtClean="0">
                <a:solidFill>
                  <a:srgbClr val="FFFFFF">
                    <a:lumMod val="50000"/>
                  </a:srgbClr>
                </a:solidFill>
              </a:rPr>
              <a:t>University of Leicester</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8687779-E69B-7343-8F6F-422D6150DAE5}" type="slidenum">
              <a:rPr lang="en-US" smtClean="0">
                <a:solidFill>
                  <a:srgbClr val="FFFFFF">
                    <a:lumMod val="50000"/>
                  </a:srgbClr>
                </a:solidFill>
              </a:rPr>
              <a:pPr fontAlgn="base">
                <a:spcBef>
                  <a:spcPct val="0"/>
                </a:spcBef>
                <a:spcAft>
                  <a:spcPct val="0"/>
                </a:spcAft>
              </a:pPr>
              <a:t>‹#›</a:t>
            </a:fld>
            <a:endParaRPr lang="en-US" dirty="0">
              <a:solidFill>
                <a:srgbClr val="FFFFFF">
                  <a:lumMod val="50000"/>
                </a:srgbClr>
              </a:solidFill>
            </a:endParaRPr>
          </a:p>
        </p:txBody>
      </p:sp>
    </p:spTree>
    <p:extLst>
      <p:ext uri="{BB962C8B-B14F-4D97-AF65-F5344CB8AC3E}">
        <p14:creationId xmlns:p14="http://schemas.microsoft.com/office/powerpoint/2010/main" val="1077448925"/>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143A0-C3B7-4068-8CBD-111EA76AFC1C}" type="datetimeFigureOut">
              <a:rPr lang="en-GB" smtClean="0">
                <a:solidFill>
                  <a:prstClr val="black">
                    <a:tint val="75000"/>
                  </a:prstClr>
                </a:solidFill>
              </a:rPr>
              <a:pPr/>
              <a:t>18/06/2019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pPr>
            <a:r>
              <a:rPr lang="en-US" smtClean="0">
                <a:solidFill>
                  <a:srgbClr val="FFFFFF">
                    <a:lumMod val="50000"/>
                  </a:srgbClr>
                </a:solidFill>
              </a:rPr>
              <a:t>University of Leicester</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8687779-E69B-7343-8F6F-422D6150DAE5}" type="slidenum">
              <a:rPr lang="en-US" smtClean="0">
                <a:solidFill>
                  <a:srgbClr val="FFFFFF">
                    <a:lumMod val="50000"/>
                  </a:srgbClr>
                </a:solidFill>
              </a:rPr>
              <a:pPr fontAlgn="base">
                <a:spcBef>
                  <a:spcPct val="0"/>
                </a:spcBef>
                <a:spcAft>
                  <a:spcPct val="0"/>
                </a:spcAft>
              </a:pPr>
              <a:t>‹#›</a:t>
            </a:fld>
            <a:endParaRPr lang="en-US" dirty="0">
              <a:solidFill>
                <a:srgbClr val="FFFFFF">
                  <a:lumMod val="50000"/>
                </a:srgbClr>
              </a:solidFill>
            </a:endParaRPr>
          </a:p>
        </p:txBody>
      </p:sp>
    </p:spTree>
    <p:extLst>
      <p:ext uri="{BB962C8B-B14F-4D97-AF65-F5344CB8AC3E}">
        <p14:creationId xmlns:p14="http://schemas.microsoft.com/office/powerpoint/2010/main" val="1077448925"/>
      </p:ext>
    </p:extLst>
  </p:cSld>
  <p:clrMap bg1="lt1" tx1="dk1" bg2="lt2" tx2="dk2" accent1="accent1" accent2="accent2" accent3="accent3" accent4="accent4" accent5="accent5" accent6="accent6" hlink="hlink" folHlink="folHlink"/>
  <p:sldLayoutIdLst>
    <p:sldLayoutId id="214748368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143A0-C3B7-4068-8CBD-111EA76AFC1C}" type="datetimeFigureOut">
              <a:rPr lang="en-GB" smtClean="0">
                <a:solidFill>
                  <a:prstClr val="black">
                    <a:tint val="75000"/>
                  </a:prstClr>
                </a:solidFill>
              </a:rPr>
              <a:pPr/>
              <a:t>18/06/2019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pPr>
            <a:r>
              <a:rPr lang="en-US" smtClean="0">
                <a:solidFill>
                  <a:srgbClr val="FFFFFF">
                    <a:lumMod val="50000"/>
                  </a:srgbClr>
                </a:solidFill>
              </a:rPr>
              <a:t>University of Leicester</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8687779-E69B-7343-8F6F-422D6150DAE5}" type="slidenum">
              <a:rPr lang="en-US" smtClean="0">
                <a:solidFill>
                  <a:srgbClr val="FFFFFF">
                    <a:lumMod val="50000"/>
                  </a:srgbClr>
                </a:solidFill>
              </a:rPr>
              <a:pPr fontAlgn="base">
                <a:spcBef>
                  <a:spcPct val="0"/>
                </a:spcBef>
                <a:spcAft>
                  <a:spcPct val="0"/>
                </a:spcAft>
              </a:pPr>
              <a:t>‹#›</a:t>
            </a:fld>
            <a:endParaRPr lang="en-US" dirty="0">
              <a:solidFill>
                <a:srgbClr val="FFFFFF">
                  <a:lumMod val="50000"/>
                </a:srgbClr>
              </a:solidFill>
            </a:endParaRPr>
          </a:p>
        </p:txBody>
      </p:sp>
    </p:spTree>
    <p:extLst>
      <p:ext uri="{BB962C8B-B14F-4D97-AF65-F5344CB8AC3E}">
        <p14:creationId xmlns:p14="http://schemas.microsoft.com/office/powerpoint/2010/main" val="1077448925"/>
      </p:ext>
    </p:extLst>
  </p:cSld>
  <p:clrMap bg1="lt1" tx1="dk1" bg2="lt2" tx2="dk2" accent1="accent1" accent2="accent2" accent3="accent3" accent4="accent4" accent5="accent5" accent6="accent6" hlink="hlink" folHlink="folHlink"/>
  <p:sldLayoutIdLst>
    <p:sldLayoutId id="2147483685" r:id="rId1"/>
    <p:sldLayoutId id="2147483713" r:id="rId2"/>
    <p:sldLayoutId id="2147483714" r:id="rId3"/>
    <p:sldLayoutId id="2147483715" r:id="rId4"/>
    <p:sldLayoutId id="2147483716" r:id="rId5"/>
    <p:sldLayoutId id="2147483718" r:id="rId6"/>
    <p:sldLayoutId id="2147483720" r:id="rId7"/>
    <p:sldLayoutId id="2147483717"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5">
            <a:alphaModFix amt="30000"/>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143A0-C3B7-4068-8CBD-111EA76AFC1C}" type="datetimeFigureOut">
              <a:rPr lang="en-GB" smtClean="0">
                <a:solidFill>
                  <a:prstClr val="black">
                    <a:tint val="75000"/>
                  </a:prstClr>
                </a:solidFill>
              </a:rPr>
              <a:pPr/>
              <a:t>18/06/2019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pPr>
            <a:r>
              <a:rPr lang="en-US" smtClean="0">
                <a:solidFill>
                  <a:srgbClr val="FFFFFF">
                    <a:lumMod val="50000"/>
                  </a:srgbClr>
                </a:solidFill>
              </a:rPr>
              <a:t>University of Leicester</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8687779-E69B-7343-8F6F-422D6150DAE5}" type="slidenum">
              <a:rPr lang="en-US" smtClean="0">
                <a:solidFill>
                  <a:srgbClr val="FFFFFF">
                    <a:lumMod val="50000"/>
                  </a:srgbClr>
                </a:solidFill>
              </a:rPr>
              <a:pPr fontAlgn="base">
                <a:spcBef>
                  <a:spcPct val="0"/>
                </a:spcBef>
                <a:spcAft>
                  <a:spcPct val="0"/>
                </a:spcAft>
              </a:pPr>
              <a:t>‹#›</a:t>
            </a:fld>
            <a:endParaRPr lang="en-US" dirty="0">
              <a:solidFill>
                <a:srgbClr val="FFFFFF">
                  <a:lumMod val="50000"/>
                </a:srgbClr>
              </a:solidFill>
            </a:endParaRPr>
          </a:p>
        </p:txBody>
      </p:sp>
    </p:spTree>
    <p:extLst>
      <p:ext uri="{BB962C8B-B14F-4D97-AF65-F5344CB8AC3E}">
        <p14:creationId xmlns:p14="http://schemas.microsoft.com/office/powerpoint/2010/main" val="1077448925"/>
      </p:ext>
    </p:extLst>
  </p:cSld>
  <p:clrMap bg1="lt1" tx1="dk1" bg2="lt2" tx2="dk2" accent1="accent1" accent2="accent2" accent3="accent3" accent4="accent4" accent5="accent5" accent6="accent6" hlink="hlink" folHlink="folHlink"/>
  <p:sldLayoutIdLst>
    <p:sldLayoutId id="2147483687" r:id="rId1"/>
    <p:sldLayoutId id="2147483721" r:id="rId2"/>
    <p:sldLayoutId id="2147483722"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sa.ac.uk/stats-dlh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jpe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wmf"/><Relationship Id="rId7"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mailto:jdr@le.ac.uk" TargetMode="External"/><Relationship Id="rId2" Type="http://schemas.openxmlformats.org/officeDocument/2006/relationships/hyperlink" Target="mailto:sng8@le.ac.uk"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99592" y="1728788"/>
            <a:ext cx="7739062" cy="1439862"/>
          </a:xfrm>
        </p:spPr>
        <p:txBody>
          <a:bodyPr/>
          <a:lstStyle/>
          <a:p>
            <a:pPr algn="ctr"/>
            <a:r>
              <a:rPr lang="en-GB" dirty="0" smtClean="0">
                <a:latin typeface="Tahoma" panose="020B0604030504040204" pitchFamily="34" charset="0"/>
                <a:ea typeface="Tahoma" panose="020B0604030504040204" pitchFamily="34" charset="0"/>
                <a:cs typeface="Tahoma" panose="020B0604030504040204" pitchFamily="34" charset="0"/>
              </a:rPr>
              <a:t>Embedding Employability</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6" name="Text Placeholder 5"/>
          <p:cNvSpPr>
            <a:spLocks noGrp="1"/>
          </p:cNvSpPr>
          <p:nvPr>
            <p:ph type="subTitle" idx="4294967295"/>
          </p:nvPr>
        </p:nvSpPr>
        <p:spPr>
          <a:xfrm>
            <a:off x="899592" y="3240088"/>
            <a:ext cx="7739062" cy="2519362"/>
          </a:xfrm>
        </p:spPr>
        <p:txBody>
          <a:bodyPr/>
          <a:lstStyle/>
          <a:p>
            <a:pPr marL="0" indent="0" algn="ctr">
              <a:buNone/>
            </a:pPr>
            <a:r>
              <a:rPr lang="en-GB" dirty="0">
                <a:latin typeface="Tahoma" panose="020B0604030504040204" pitchFamily="34" charset="0"/>
                <a:ea typeface="Tahoma" panose="020B0604030504040204" pitchFamily="34" charset="0"/>
                <a:cs typeface="Tahoma" panose="020B0604030504040204" pitchFamily="34" charset="0"/>
              </a:rPr>
              <a:t>The Natural Sciences Teaching Team at the University of Leicester </a:t>
            </a:r>
          </a:p>
          <a:p>
            <a:pPr marL="0" indent="0" algn="ctr">
              <a:buNone/>
            </a:pPr>
            <a:r>
              <a:rPr lang="en-GB" dirty="0">
                <a:latin typeface="Tahoma" panose="020B0604030504040204" pitchFamily="34" charset="0"/>
                <a:ea typeface="Tahoma" panose="020B0604030504040204" pitchFamily="34" charset="0"/>
                <a:cs typeface="Tahoma" panose="020B0604030504040204" pitchFamily="34" charset="0"/>
              </a:rPr>
              <a:t>HEA CATE Award winners 2017</a:t>
            </a:r>
          </a:p>
        </p:txBody>
      </p:sp>
    </p:spTree>
    <p:extLst>
      <p:ext uri="{BB962C8B-B14F-4D97-AF65-F5344CB8AC3E}">
        <p14:creationId xmlns:p14="http://schemas.microsoft.com/office/powerpoint/2010/main" val="220036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765175"/>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External Examiner’s </a:t>
            </a:r>
            <a:r>
              <a:rPr lang="en-GB" dirty="0" smtClean="0">
                <a:latin typeface="Tahoma" panose="020B0604030504040204" pitchFamily="34" charset="0"/>
                <a:ea typeface="Tahoma" panose="020B0604030504040204" pitchFamily="34" charset="0"/>
                <a:cs typeface="Tahoma" panose="020B0604030504040204" pitchFamily="34" charset="0"/>
              </a:rPr>
              <a:t>Report</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32306" y="1268760"/>
            <a:ext cx="8640960" cy="5201424"/>
          </a:xfrm>
          <a:prstGeom prst="rect">
            <a:avLst/>
          </a:prstGeom>
        </p:spPr>
        <p:txBody>
          <a:bodyPr wrap="square">
            <a:spAutoFit/>
          </a:bodyPr>
          <a:lstStyle/>
          <a:p>
            <a:r>
              <a:rPr lang="en-GB" dirty="0" smtClean="0">
                <a:solidFill>
                  <a:prstClr val="black"/>
                </a:solidFill>
              </a:rPr>
              <a:t>To</a:t>
            </a:r>
            <a:r>
              <a:rPr lang="en-GB" dirty="0">
                <a:solidFill>
                  <a:prstClr val="black"/>
                </a:solidFill>
              </a:rPr>
              <a:t>: The President and Vice-Chancellor</a:t>
            </a:r>
          </a:p>
          <a:p>
            <a:r>
              <a:rPr lang="en-GB" dirty="0">
                <a:solidFill>
                  <a:prstClr val="black"/>
                </a:solidFill>
              </a:rPr>
              <a:t>       University of </a:t>
            </a:r>
            <a:r>
              <a:rPr lang="en-GB" dirty="0" err="1">
                <a:solidFill>
                  <a:prstClr val="black"/>
                </a:solidFill>
              </a:rPr>
              <a:t>Erewhon</a:t>
            </a:r>
            <a:endParaRPr lang="en-GB" dirty="0">
              <a:solidFill>
                <a:prstClr val="black"/>
              </a:solidFill>
            </a:endParaRPr>
          </a:p>
          <a:p>
            <a:r>
              <a:rPr lang="en-GB" dirty="0">
                <a:solidFill>
                  <a:prstClr val="black"/>
                </a:solidFill>
              </a:rPr>
              <a:t>Report on Department of </a:t>
            </a:r>
            <a:r>
              <a:rPr lang="en-GB" dirty="0" err="1">
                <a:solidFill>
                  <a:prstClr val="black"/>
                </a:solidFill>
              </a:rPr>
              <a:t>Crytozoology</a:t>
            </a:r>
            <a:endParaRPr lang="en-GB" dirty="0">
              <a:solidFill>
                <a:prstClr val="black"/>
              </a:solidFill>
            </a:endParaRPr>
          </a:p>
          <a:p>
            <a:r>
              <a:rPr lang="en-GB" dirty="0">
                <a:solidFill>
                  <a:prstClr val="black"/>
                </a:solidFill>
              </a:rPr>
              <a:t>From: Professor Wise</a:t>
            </a:r>
          </a:p>
          <a:p>
            <a:r>
              <a:rPr lang="en-GB" dirty="0">
                <a:solidFill>
                  <a:prstClr val="black"/>
                </a:solidFill>
              </a:rPr>
              <a:t>           University of </a:t>
            </a:r>
            <a:r>
              <a:rPr lang="en-GB" dirty="0" err="1">
                <a:solidFill>
                  <a:prstClr val="black"/>
                </a:solidFill>
              </a:rPr>
              <a:t>Poppleton</a:t>
            </a:r>
            <a:endParaRPr lang="en-GB" dirty="0">
              <a:solidFill>
                <a:prstClr val="black"/>
              </a:solidFill>
            </a:endParaRPr>
          </a:p>
          <a:p>
            <a:r>
              <a:rPr lang="en-GB" dirty="0">
                <a:solidFill>
                  <a:prstClr val="black"/>
                </a:solidFill>
              </a:rPr>
              <a:t> EXTRACT:</a:t>
            </a:r>
          </a:p>
          <a:p>
            <a:r>
              <a:rPr lang="en-GB" sz="1400" dirty="0">
                <a:solidFill>
                  <a:prstClr val="black"/>
                </a:solidFill>
              </a:rPr>
              <a:t>The examination papers were of a very high level with a good range of questions covering all of the main </a:t>
            </a:r>
            <a:r>
              <a:rPr lang="en-GB" sz="1400" dirty="0" err="1">
                <a:solidFill>
                  <a:prstClr val="black"/>
                </a:solidFill>
              </a:rPr>
              <a:t>crytospecies</a:t>
            </a:r>
            <a:r>
              <a:rPr lang="en-GB" sz="1400" dirty="0">
                <a:solidFill>
                  <a:prstClr val="black"/>
                </a:solidFill>
              </a:rPr>
              <a:t> and their evolution. The physiology module brought together a number of interesting philosophical issues and the social theories module gave an excellent overview on the post-modern approach to scientific hermeneutics. The Department is clearly very committed to bringing their own research into the curriculum. </a:t>
            </a:r>
          </a:p>
          <a:p>
            <a:r>
              <a:rPr lang="en-GB" sz="1400" dirty="0">
                <a:solidFill>
                  <a:prstClr val="black"/>
                </a:solidFill>
              </a:rPr>
              <a:t>The organisation of the papers was exemplary, with each having the same length (2 hours) and structure (write three essays from a choice of four) and the similarity to papers from previous years gave students ample opportunity to practice. The papers were marked very rigorously. </a:t>
            </a:r>
          </a:p>
          <a:p>
            <a:r>
              <a:rPr lang="en-GB" sz="1400" dirty="0">
                <a:solidFill>
                  <a:prstClr val="black"/>
                </a:solidFill>
              </a:rPr>
              <a:t>I was please to see that this year the Department awarded two first class degrees, with almost half the class achieving 2(</a:t>
            </a:r>
            <a:r>
              <a:rPr lang="en-GB" sz="1400" dirty="0" err="1">
                <a:solidFill>
                  <a:prstClr val="black"/>
                </a:solidFill>
              </a:rPr>
              <a:t>i</a:t>
            </a:r>
            <a:r>
              <a:rPr lang="en-GB" sz="1400" dirty="0">
                <a:solidFill>
                  <a:prstClr val="black"/>
                </a:solidFill>
              </a:rPr>
              <a:t>)s. The two first class awards were well-deserved and the students will be well-prepared for academic research.  The tightening of the progression criteria has led to only four failures in the final year this year. </a:t>
            </a:r>
          </a:p>
          <a:p>
            <a:r>
              <a:rPr lang="en-GB" sz="1400" dirty="0">
                <a:solidFill>
                  <a:prstClr val="black"/>
                </a:solidFill>
              </a:rPr>
              <a:t>The Department continues to provide a very academic environment that nurtures research talent through a sound traditional approach to teaching.  Some of the students I met were a little bit critical of the relevance of the degree for their future employment, but they had clearly failed to engage with the research culture of the Department. </a:t>
            </a:r>
          </a:p>
        </p:txBody>
      </p:sp>
    </p:spTree>
    <p:extLst>
      <p:ext uri="{BB962C8B-B14F-4D97-AF65-F5344CB8AC3E}">
        <p14:creationId xmlns:p14="http://schemas.microsoft.com/office/powerpoint/2010/main" val="4683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80" y="260648"/>
            <a:ext cx="8229600" cy="765175"/>
          </a:xfrm>
        </p:spPr>
        <p:txBody>
          <a:bodyPr>
            <a:normAutofit/>
          </a:bodyPr>
          <a:lstStyle/>
          <a:p>
            <a:pPr lvl="0"/>
            <a:r>
              <a:rPr lang="en-GB" altLang="en-US" dirty="0" smtClean="0">
                <a:latin typeface="Tahoma" panose="020B0604030504040204" pitchFamily="34" charset="0"/>
                <a:ea typeface="Tahoma" panose="020B0604030504040204" pitchFamily="34" charset="0"/>
                <a:cs typeface="Tahoma" panose="020B0604030504040204" pitchFamily="34" charset="0"/>
              </a:rPr>
              <a:t>Employment</a:t>
            </a:r>
            <a:endParaRPr lang="en-GB"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09169052"/>
              </p:ext>
            </p:extLst>
          </p:nvPr>
        </p:nvGraphicFramePr>
        <p:xfrm>
          <a:off x="1835696" y="1052736"/>
          <a:ext cx="5562996" cy="4680742"/>
        </p:xfrm>
        <a:graphic>
          <a:graphicData uri="http://schemas.openxmlformats.org/drawingml/2006/table">
            <a:tbl>
              <a:tblPr firstRow="1" firstCol="1" bandRow="1">
                <a:tableStyleId>{3C2FFA5D-87B4-456A-9821-1D502468CF0F}</a:tableStyleId>
              </a:tblPr>
              <a:tblGrid>
                <a:gridCol w="3418287"/>
                <a:gridCol w="955812"/>
                <a:gridCol w="1188897"/>
              </a:tblGrid>
              <a:tr h="205422">
                <a:tc gridSpan="3">
                  <a:txBody>
                    <a:bodyPr/>
                    <a:lstStyle/>
                    <a:p>
                      <a:pPr>
                        <a:lnSpc>
                          <a:spcPct val="115000"/>
                        </a:lnSpc>
                        <a:spcAft>
                          <a:spcPts val="0"/>
                        </a:spcAft>
                      </a:pPr>
                      <a:r>
                        <a:rPr lang="en-GB" sz="1000" dirty="0">
                          <a:effectLst/>
                        </a:rPr>
                        <a:t>% employed by subject </a:t>
                      </a:r>
                      <a:r>
                        <a:rPr lang="en-GB" sz="1000" dirty="0" smtClean="0">
                          <a:effectLst/>
                        </a:rPr>
                        <a:t>area</a:t>
                      </a:r>
                      <a:endParaRPr lang="en-GB" sz="1100" dirty="0">
                        <a:solidFill>
                          <a:srgbClr val="000000"/>
                        </a:solidFill>
                        <a:effectLst/>
                        <a:latin typeface="Calibri"/>
                        <a:ea typeface="Calibri"/>
                        <a:cs typeface="Times New Roman"/>
                      </a:endParaRPr>
                    </a:p>
                  </a:txBody>
                  <a:tcPr marL="68580" marR="68580" marT="0" marB="0" anchor="b"/>
                </a:tc>
                <a:tc hMerge="1">
                  <a:txBody>
                    <a:bodyPr/>
                    <a:lstStyle/>
                    <a:p>
                      <a:endParaRPr lang="en-GB"/>
                    </a:p>
                  </a:txBody>
                  <a:tcPr/>
                </a:tc>
                <a:tc hMerge="1">
                  <a:txBody>
                    <a:bodyPr/>
                    <a:lstStyle/>
                    <a:p>
                      <a:endParaRPr lang="en-GB"/>
                    </a:p>
                  </a:txBody>
                  <a:tcPr/>
                </a:tc>
              </a:tr>
              <a:tr h="223766">
                <a:tc>
                  <a:txBody>
                    <a:bodyPr/>
                    <a:lstStyle/>
                    <a:p>
                      <a:pPr>
                        <a:lnSpc>
                          <a:spcPct val="115000"/>
                        </a:lnSpc>
                        <a:spcAft>
                          <a:spcPts val="0"/>
                        </a:spcAft>
                      </a:pPr>
                      <a:r>
                        <a:rPr lang="en-GB" sz="1000">
                          <a:effectLst/>
                        </a:rPr>
                        <a:t>Subject area</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Employed</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Unemployed</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Medicine &amp; dentistry</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90.6%</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1.0%</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dirty="0">
                          <a:effectLst/>
                        </a:rPr>
                        <a:t>Biological sciences</a:t>
                      </a:r>
                      <a:endParaRPr lang="en-GB" sz="1100" dirty="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69.9%</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6.2%</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dirty="0">
                          <a:effectLst/>
                        </a:rPr>
                        <a:t>Veterinary science</a:t>
                      </a:r>
                      <a:endParaRPr lang="en-GB" sz="1100" dirty="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91.2%</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3.2%</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Agriculture &amp; related subjects</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71.2%</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5.5%</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dirty="0">
                          <a:effectLst/>
                        </a:rPr>
                        <a:t>Physical sciences</a:t>
                      </a:r>
                      <a:endParaRPr lang="en-GB" sz="1100" dirty="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63.9%</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7.4%</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Mathematical sciences</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64.0%</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7.5%</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Computer science</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75.7%</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10.5%</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dirty="0" smtClean="0">
                          <a:solidFill>
                            <a:srgbClr val="FF0000"/>
                          </a:solidFill>
                          <a:effectLst/>
                        </a:rPr>
                        <a:t>Cryptozoology</a:t>
                      </a:r>
                      <a:endParaRPr lang="en-GB" sz="1100" dirty="0">
                        <a:solidFill>
                          <a:srgbClr val="FF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dirty="0">
                          <a:solidFill>
                            <a:srgbClr val="FF0000"/>
                          </a:solidFill>
                          <a:effectLst/>
                        </a:rPr>
                        <a:t>63.5%</a:t>
                      </a:r>
                      <a:endParaRPr lang="en-GB" sz="1100"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dirty="0">
                          <a:solidFill>
                            <a:srgbClr val="FF0000"/>
                          </a:solidFill>
                          <a:effectLst/>
                        </a:rPr>
                        <a:t>11.2%</a:t>
                      </a:r>
                      <a:endParaRPr lang="en-GB" sz="1100" dirty="0">
                        <a:solidFill>
                          <a:srgbClr val="FF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dirty="0">
                          <a:effectLst/>
                        </a:rPr>
                        <a:t>Engineering &amp; technology</a:t>
                      </a:r>
                      <a:endParaRPr lang="en-GB" sz="1100" dirty="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dirty="0">
                          <a:effectLst/>
                        </a:rPr>
                        <a:t>77.2%</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dirty="0">
                          <a:effectLst/>
                        </a:rPr>
                        <a:t>6.8%</a:t>
                      </a:r>
                      <a:endParaRPr lang="en-GB" sz="1100" dirty="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Architecture, building &amp; planning</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85.0%</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4.8%</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Social studies</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75.1%</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6.4%</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Law</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67.6%</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5.1%</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Business &amp; administrative studies</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80.1%</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6.8%</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Mass communications &amp; documentation</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80.0%</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8.6%</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Languages</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68.6%</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6.4%</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Historical &amp; philosophical studies</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65.9%</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6.3%</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Creative arts &amp; design</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77.7%</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7.5%</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a:effectLst/>
                        </a:rPr>
                        <a:t>Education</a:t>
                      </a:r>
                      <a:endParaRPr lang="en-GB" sz="110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89.8%</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a:effectLst/>
                        </a:rPr>
                        <a:t>1.8%</a:t>
                      </a:r>
                      <a:endParaRPr lang="en-GB" sz="1100">
                        <a:solidFill>
                          <a:srgbClr val="000000"/>
                        </a:solidFill>
                        <a:effectLst/>
                        <a:latin typeface="Calibri"/>
                        <a:ea typeface="Calibri"/>
                        <a:cs typeface="Times New Roman"/>
                      </a:endParaRPr>
                    </a:p>
                  </a:txBody>
                  <a:tcPr marL="68580" marR="68580" marT="0" marB="0" anchor="ctr"/>
                </a:tc>
              </a:tr>
              <a:tr h="223766">
                <a:tc>
                  <a:txBody>
                    <a:bodyPr/>
                    <a:lstStyle/>
                    <a:p>
                      <a:pPr>
                        <a:lnSpc>
                          <a:spcPct val="115000"/>
                        </a:lnSpc>
                        <a:spcAft>
                          <a:spcPts val="0"/>
                        </a:spcAft>
                      </a:pPr>
                      <a:r>
                        <a:rPr lang="en-GB" sz="1000" dirty="0">
                          <a:effectLst/>
                        </a:rPr>
                        <a:t>Combined</a:t>
                      </a:r>
                      <a:endParaRPr lang="en-GB" sz="1100" dirty="0">
                        <a:solidFill>
                          <a:srgbClr val="00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67.5%</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000" dirty="0">
                          <a:effectLst/>
                        </a:rPr>
                        <a:t>3.9%</a:t>
                      </a:r>
                      <a:endParaRPr lang="en-GB" sz="1100" dirty="0">
                        <a:solidFill>
                          <a:srgbClr val="000000"/>
                        </a:solidFill>
                        <a:effectLst/>
                        <a:latin typeface="Calibri"/>
                        <a:ea typeface="Calibri"/>
                        <a:cs typeface="Times New Roman"/>
                      </a:endParaRPr>
                    </a:p>
                  </a:txBody>
                  <a:tcPr marL="68580" marR="68580" marT="0" marB="0" anchor="ctr"/>
                </a:tc>
              </a:tr>
            </a:tbl>
          </a:graphicData>
        </a:graphic>
      </p:graphicFrame>
      <p:sp>
        <p:nvSpPr>
          <p:cNvPr id="4" name="Rectangle 1"/>
          <p:cNvSpPr>
            <a:spLocks noChangeArrowheads="1"/>
          </p:cNvSpPr>
          <p:nvPr/>
        </p:nvSpPr>
        <p:spPr bwMode="auto">
          <a:xfrm>
            <a:off x="6444208" y="476672"/>
            <a:ext cx="2448272" cy="57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eaLnBrk="0" fontAlgn="base" hangingPunct="0">
              <a:spcBef>
                <a:spcPct val="0"/>
              </a:spcBef>
              <a:spcAft>
                <a:spcPct val="0"/>
              </a:spcAft>
            </a:pPr>
            <a:r>
              <a:rPr lang="en-GB" altLang="en-US" sz="1100" dirty="0" smtClean="0">
                <a:solidFill>
                  <a:prstClr val="black"/>
                </a:solidFill>
                <a:ea typeface="Calibri" pitchFamily="34" charset="0"/>
                <a:cs typeface="Times New Roman" pitchFamily="18" charset="0"/>
                <a:hlinkClick r:id="rId3"/>
              </a:rPr>
              <a:t>https://www.hesa.ac.uk/stats-dlhe</a:t>
            </a:r>
            <a:endParaRPr lang="en-GB" altLang="en-US" sz="900" dirty="0" smtClean="0">
              <a:solidFill>
                <a:prstClr val="black"/>
              </a:solidFill>
              <a:latin typeface="Arial" pitchFamily="34" charset="0"/>
              <a:cs typeface="Arial" pitchFamily="34" charset="0"/>
            </a:endParaRPr>
          </a:p>
          <a:p>
            <a:pPr eaLnBrk="0" fontAlgn="base" hangingPunct="0">
              <a:spcBef>
                <a:spcPct val="0"/>
              </a:spcBef>
              <a:spcAft>
                <a:spcPct val="0"/>
              </a:spcAft>
            </a:pPr>
            <a:endParaRPr lang="en-GB" altLang="en-US" dirty="0" smtClean="0">
              <a:solidFill>
                <a:prstClr val="black"/>
              </a:solidFill>
              <a:latin typeface="Arial" pitchFamily="34" charset="0"/>
              <a:cs typeface="Arial" pitchFamily="34" charset="0"/>
            </a:endParaRPr>
          </a:p>
        </p:txBody>
      </p:sp>
      <p:sp>
        <p:nvSpPr>
          <p:cNvPr id="5" name="Rectangle 4"/>
          <p:cNvSpPr/>
          <p:nvPr/>
        </p:nvSpPr>
        <p:spPr>
          <a:xfrm>
            <a:off x="539552" y="5877272"/>
            <a:ext cx="8352928" cy="646331"/>
          </a:xfrm>
          <a:prstGeom prst="rect">
            <a:avLst/>
          </a:prstGeom>
        </p:spPr>
        <p:txBody>
          <a:bodyPr wrap="square">
            <a:spAutoFit/>
          </a:bodyPr>
          <a:lstStyle/>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The salaries of Cryptozoologists in the US range from a low of $10,085 to a high of $237,999, with a median salary of $43,006</a:t>
            </a:r>
            <a:r>
              <a:rPr lang="en-GB" dirty="0">
                <a:solidFill>
                  <a:prstClr val="black"/>
                </a:solidFill>
              </a:rPr>
              <a:t>.</a:t>
            </a:r>
          </a:p>
        </p:txBody>
      </p:sp>
    </p:spTree>
    <p:extLst>
      <p:ext uri="{BB962C8B-B14F-4D97-AF65-F5344CB8AC3E}">
        <p14:creationId xmlns:p14="http://schemas.microsoft.com/office/powerpoint/2010/main" val="18158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36496" cy="765175"/>
          </a:xfrm>
        </p:spPr>
        <p:txBody>
          <a:bodyP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National Student Survey % </a:t>
            </a:r>
            <a:r>
              <a:rPr lang="en-GB" sz="3600" dirty="0" smtClean="0">
                <a:latin typeface="Tahoma" panose="020B0604030504040204" pitchFamily="34" charset="0"/>
                <a:ea typeface="Tahoma" panose="020B0604030504040204" pitchFamily="34" charset="0"/>
                <a:cs typeface="Tahoma" panose="020B0604030504040204" pitchFamily="34" charset="0"/>
              </a:rPr>
              <a:t>satisfaction</a:t>
            </a:r>
            <a:endParaRPr lang="en-GB" sz="3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64690853"/>
              </p:ext>
            </p:extLst>
          </p:nvPr>
        </p:nvGraphicFramePr>
        <p:xfrm>
          <a:off x="1763688" y="980717"/>
          <a:ext cx="5688631" cy="5525638"/>
        </p:xfrm>
        <a:graphic>
          <a:graphicData uri="http://schemas.openxmlformats.org/drawingml/2006/table">
            <a:tbl>
              <a:tblPr firstRow="1" firstCol="1" bandRow="1"/>
              <a:tblGrid>
                <a:gridCol w="4805428"/>
                <a:gridCol w="540819"/>
                <a:gridCol w="342384"/>
              </a:tblGrid>
              <a:tr h="178769">
                <a:tc>
                  <a:txBody>
                    <a:bodyPr/>
                    <a:lstStyle/>
                    <a:p>
                      <a:pPr algn="l">
                        <a:lnSpc>
                          <a:spcPct val="115000"/>
                        </a:lnSpc>
                        <a:spcAft>
                          <a:spcPts val="0"/>
                        </a:spcAft>
                      </a:pPr>
                      <a:r>
                        <a:rPr lang="en-GB" sz="1100" b="1" dirty="0">
                          <a:effectLst/>
                          <a:latin typeface="Arial"/>
                          <a:ea typeface="Times New Roman"/>
                          <a:cs typeface="Times New Roman"/>
                        </a:rPr>
                        <a:t>National Student Survey</a:t>
                      </a:r>
                      <a:endParaRPr lang="en-GB" sz="1100" dirty="0">
                        <a:effectLst/>
                        <a:latin typeface="Calibri"/>
                        <a:ea typeface="Calibri"/>
                        <a:cs typeface="Times New Roman"/>
                      </a:endParaRPr>
                    </a:p>
                  </a:txBody>
                  <a:tcPr marL="48389" marR="48389" marT="0" marB="0" anchor="b">
                    <a:lnL>
                      <a:noFill/>
                    </a:lnL>
                    <a:lnR>
                      <a:noFill/>
                    </a:lnR>
                    <a:lnT>
                      <a:noFill/>
                    </a:lnT>
                    <a:lnB>
                      <a:noFill/>
                    </a:lnB>
                  </a:tcPr>
                </a:tc>
                <a:tc>
                  <a:txBody>
                    <a:bodyPr/>
                    <a:lstStyle/>
                    <a:p>
                      <a:pPr algn="l">
                        <a:lnSpc>
                          <a:spcPct val="115000"/>
                        </a:lnSpc>
                      </a:pPr>
                      <a:endParaRPr lang="en-GB" sz="800">
                        <a:effectLst/>
                        <a:latin typeface="Calibri"/>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800" b="1">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a:noFill/>
                    </a:lnT>
                    <a:lnB>
                      <a:noFill/>
                    </a:lnB>
                  </a:tcPr>
                </a:tc>
              </a:tr>
              <a:tr h="37266">
                <a:tc>
                  <a:txBody>
                    <a:bodyPr/>
                    <a:lstStyle/>
                    <a:p>
                      <a:pPr algn="l">
                        <a:lnSpc>
                          <a:spcPct val="115000"/>
                        </a:lnSpc>
                        <a:spcAft>
                          <a:spcPts val="0"/>
                        </a:spcAft>
                      </a:pPr>
                      <a:r>
                        <a:rPr lang="en-GB" sz="1050" b="1" dirty="0">
                          <a:effectLst/>
                          <a:latin typeface="Arial"/>
                          <a:ea typeface="Times New Roman"/>
                          <a:cs typeface="Times New Roman"/>
                        </a:rPr>
                        <a:t>Sector results for full-time and part-time students - England</a:t>
                      </a:r>
                      <a:endParaRPr lang="en-GB" sz="1100" dirty="0">
                        <a:effectLst/>
                        <a:latin typeface="Calibri"/>
                        <a:ea typeface="Calibri"/>
                        <a:cs typeface="Times New Roman"/>
                      </a:endParaRPr>
                    </a:p>
                  </a:txBody>
                  <a:tcPr marL="48389" marR="48389" marT="0" marB="0" anchor="b">
                    <a:lnL>
                      <a:noFill/>
                    </a:lnL>
                    <a:lnR>
                      <a:noFill/>
                    </a:lnR>
                    <a:lnT>
                      <a:noFill/>
                    </a:lnT>
                    <a:lnB>
                      <a:noFill/>
                    </a:lnB>
                  </a:tcPr>
                </a:tc>
                <a:tc>
                  <a:txBody>
                    <a:bodyPr/>
                    <a:lstStyle/>
                    <a:p>
                      <a:pPr algn="l">
                        <a:lnSpc>
                          <a:spcPct val="115000"/>
                        </a:lnSpc>
                      </a:pPr>
                      <a:endParaRPr lang="en-GB" sz="800">
                        <a:effectLst/>
                        <a:latin typeface="Calibri"/>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a:noFill/>
                    </a:lnT>
                    <a:lnB>
                      <a:noFill/>
                    </a:lnB>
                  </a:tcPr>
                </a:tc>
              </a:tr>
              <a:tr h="168909">
                <a:tc>
                  <a:txBody>
                    <a:bodyPr/>
                    <a:lstStyle/>
                    <a:p>
                      <a:pPr algn="l">
                        <a:lnSpc>
                          <a:spcPct val="115000"/>
                        </a:lnSpc>
                      </a:pPr>
                      <a:endParaRPr lang="en-GB" sz="1100" dirty="0">
                        <a:effectLst/>
                        <a:latin typeface="Calibri"/>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800">
                        <a:effectLst/>
                        <a:latin typeface="Calibri"/>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r>
              <a:tr h="168909">
                <a:tc>
                  <a:txBody>
                    <a:bodyPr/>
                    <a:lstStyle/>
                    <a:p>
                      <a:pPr algn="l">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n-GB" sz="800">
                        <a:effectLst/>
                        <a:latin typeface="Calibri"/>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b="1">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909">
                <a:tc>
                  <a:txBody>
                    <a:bodyPr/>
                    <a:lstStyle/>
                    <a:p>
                      <a:pPr algn="l">
                        <a:lnSpc>
                          <a:spcPct val="115000"/>
                        </a:lnSpc>
                        <a:spcAft>
                          <a:spcPts val="0"/>
                        </a:spcAft>
                      </a:pPr>
                      <a:r>
                        <a:rPr lang="en-GB" sz="700" b="1">
                          <a:effectLst/>
                          <a:latin typeface="Arial"/>
                          <a:ea typeface="Times New Roman"/>
                          <a:cs typeface="Times New Roman"/>
                        </a:rPr>
                        <a:t>Question</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800">
                        <a:effectLst/>
                        <a:latin typeface="Calibri"/>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b="1">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b="1">
                          <a:effectLst/>
                          <a:latin typeface="Arial"/>
                          <a:ea typeface="Times New Roman"/>
                          <a:cs typeface="Times New Roman"/>
                        </a:rPr>
                        <a:t>The teaching on my course</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700">
                          <a:effectLst/>
                          <a:latin typeface="Arial"/>
                          <a:ea typeface="Times New Roman"/>
                          <a:cs typeface="Times New Roman"/>
                        </a:rPr>
                        <a:t> Sector</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CZ</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a:effectLst/>
                          <a:latin typeface="Arial"/>
                          <a:ea typeface="Times New Roman"/>
                          <a:cs typeface="Times New Roman"/>
                        </a:rPr>
                        <a:t>1 - Staff are good at explaining things.</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90</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700">
                          <a:effectLst/>
                          <a:latin typeface="Arial"/>
                          <a:ea typeface="Times New Roman"/>
                          <a:cs typeface="Times New Roman"/>
                        </a:rPr>
                        <a:t>80</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r>
              <a:tr h="148975">
                <a:tc>
                  <a:txBody>
                    <a:bodyPr/>
                    <a:lstStyle/>
                    <a:p>
                      <a:pPr algn="l">
                        <a:lnSpc>
                          <a:spcPct val="115000"/>
                        </a:lnSpc>
                        <a:spcAft>
                          <a:spcPts val="0"/>
                        </a:spcAft>
                      </a:pPr>
                      <a:r>
                        <a:rPr lang="en-GB" sz="700">
                          <a:effectLst/>
                          <a:latin typeface="Arial"/>
                          <a:ea typeface="Times New Roman"/>
                          <a:cs typeface="Times New Roman"/>
                        </a:rPr>
                        <a:t>2 - Staff have made the subject interesting.</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83</a:t>
                      </a:r>
                      <a:endParaRPr lang="en-GB" sz="800">
                        <a:effectLst/>
                        <a:latin typeface="Calibri"/>
                        <a:ea typeface="Calibri"/>
                        <a:cs typeface="Times New Roman"/>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700">
                          <a:effectLst/>
                          <a:latin typeface="Arial"/>
                          <a:ea typeface="Times New Roman"/>
                          <a:cs typeface="Times New Roman"/>
                        </a:rPr>
                        <a:t>83</a:t>
                      </a:r>
                      <a:endParaRPr lang="en-GB" sz="800">
                        <a:effectLst/>
                        <a:latin typeface="Calibri"/>
                        <a:ea typeface="Calibri"/>
                        <a:cs typeface="Times New Roman"/>
                      </a:endParaRPr>
                    </a:p>
                  </a:txBody>
                  <a:tcPr marL="48389" marR="48389" marT="0" marB="0" anchor="b">
                    <a:lnL>
                      <a:noFill/>
                    </a:lnL>
                    <a:lnR>
                      <a:noFill/>
                    </a:lnR>
                    <a:lnT>
                      <a:noFill/>
                    </a:lnT>
                    <a:lnB>
                      <a:noFill/>
                    </a:lnB>
                  </a:tcPr>
                </a:tc>
              </a:tr>
              <a:tr h="148975">
                <a:tc>
                  <a:txBody>
                    <a:bodyPr/>
                    <a:lstStyle/>
                    <a:p>
                      <a:pPr algn="l">
                        <a:lnSpc>
                          <a:spcPct val="115000"/>
                        </a:lnSpc>
                        <a:spcAft>
                          <a:spcPts val="0"/>
                        </a:spcAft>
                      </a:pPr>
                      <a:r>
                        <a:rPr lang="en-GB" sz="700">
                          <a:effectLst/>
                          <a:latin typeface="Arial"/>
                          <a:ea typeface="Times New Roman"/>
                          <a:cs typeface="Times New Roman"/>
                        </a:rPr>
                        <a:t>3 - Staff are enthusiastic about what they are teaching.</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88</a:t>
                      </a:r>
                      <a:endParaRPr lang="en-GB" sz="800">
                        <a:effectLst/>
                        <a:latin typeface="Calibri"/>
                        <a:ea typeface="Calibri"/>
                        <a:cs typeface="Times New Roman"/>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700">
                          <a:effectLst/>
                          <a:latin typeface="Arial"/>
                          <a:ea typeface="Times New Roman"/>
                          <a:cs typeface="Times New Roman"/>
                        </a:rPr>
                        <a:t>95</a:t>
                      </a:r>
                      <a:endParaRPr lang="en-GB" sz="800">
                        <a:effectLst/>
                        <a:latin typeface="Calibri"/>
                        <a:ea typeface="Calibri"/>
                        <a:cs typeface="Times New Roman"/>
                      </a:endParaRPr>
                    </a:p>
                  </a:txBody>
                  <a:tcPr marL="48389" marR="48389" marT="0" marB="0" anchor="b">
                    <a:lnL>
                      <a:noFill/>
                    </a:lnL>
                    <a:lnR>
                      <a:noFill/>
                    </a:lnR>
                    <a:lnT>
                      <a:noFill/>
                    </a:lnT>
                    <a:lnB>
                      <a:noFill/>
                    </a:lnB>
                  </a:tcPr>
                </a:tc>
              </a:tr>
              <a:tr h="148975">
                <a:tc>
                  <a:txBody>
                    <a:bodyPr/>
                    <a:lstStyle/>
                    <a:p>
                      <a:pPr algn="l">
                        <a:lnSpc>
                          <a:spcPct val="115000"/>
                        </a:lnSpc>
                        <a:spcAft>
                          <a:spcPts val="0"/>
                        </a:spcAft>
                      </a:pPr>
                      <a:r>
                        <a:rPr lang="en-GB" sz="700">
                          <a:effectLst/>
                          <a:latin typeface="Arial"/>
                          <a:ea typeface="Times New Roman"/>
                          <a:cs typeface="Times New Roman"/>
                        </a:rPr>
                        <a:t>4 - The course is intellectually stimulating.</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85</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85</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b="1">
                          <a:effectLst/>
                          <a:latin typeface="Arial"/>
                          <a:ea typeface="Times New Roman"/>
                          <a:cs typeface="Times New Roman"/>
                        </a:rPr>
                        <a:t>Assessment and feedback</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a:effectLst/>
                          <a:latin typeface="Arial"/>
                          <a:ea typeface="Times New Roman"/>
                          <a:cs typeface="Times New Roman"/>
                        </a:rPr>
                        <a:t>5 - The criteria used in marking have been clear in advance.</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76</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700">
                          <a:effectLst/>
                          <a:latin typeface="Arial"/>
                          <a:ea typeface="Times New Roman"/>
                          <a:cs typeface="Times New Roman"/>
                        </a:rPr>
                        <a:t>72</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r>
              <a:tr h="148975">
                <a:tc>
                  <a:txBody>
                    <a:bodyPr/>
                    <a:lstStyle/>
                    <a:p>
                      <a:pPr algn="l">
                        <a:lnSpc>
                          <a:spcPct val="115000"/>
                        </a:lnSpc>
                        <a:spcAft>
                          <a:spcPts val="0"/>
                        </a:spcAft>
                      </a:pPr>
                      <a:r>
                        <a:rPr lang="en-GB" sz="700">
                          <a:effectLst/>
                          <a:latin typeface="Arial"/>
                          <a:ea typeface="Times New Roman"/>
                          <a:cs typeface="Times New Roman"/>
                        </a:rPr>
                        <a:t>6 - Assessment arrangements and marking have been fair.</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76</a:t>
                      </a:r>
                      <a:endParaRPr lang="en-GB" sz="800">
                        <a:effectLst/>
                        <a:latin typeface="Calibri"/>
                        <a:ea typeface="Calibri"/>
                        <a:cs typeface="Times New Roman"/>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700">
                          <a:effectLst/>
                          <a:latin typeface="Arial"/>
                          <a:ea typeface="Times New Roman"/>
                          <a:cs typeface="Times New Roman"/>
                        </a:rPr>
                        <a:t>80</a:t>
                      </a:r>
                      <a:endParaRPr lang="en-GB" sz="800">
                        <a:effectLst/>
                        <a:latin typeface="Calibri"/>
                        <a:ea typeface="Calibri"/>
                        <a:cs typeface="Times New Roman"/>
                      </a:endParaRPr>
                    </a:p>
                  </a:txBody>
                  <a:tcPr marL="48389" marR="48389" marT="0" marB="0" anchor="b">
                    <a:lnL>
                      <a:noFill/>
                    </a:lnL>
                    <a:lnR>
                      <a:noFill/>
                    </a:lnR>
                    <a:lnT>
                      <a:noFill/>
                    </a:lnT>
                    <a:lnB>
                      <a:noFill/>
                    </a:lnB>
                  </a:tcPr>
                </a:tc>
              </a:tr>
              <a:tr h="148975">
                <a:tc>
                  <a:txBody>
                    <a:bodyPr/>
                    <a:lstStyle/>
                    <a:p>
                      <a:pPr algn="l">
                        <a:lnSpc>
                          <a:spcPct val="115000"/>
                        </a:lnSpc>
                        <a:spcAft>
                          <a:spcPts val="0"/>
                        </a:spcAft>
                      </a:pPr>
                      <a:r>
                        <a:rPr lang="en-GB" sz="700">
                          <a:effectLst/>
                          <a:latin typeface="Arial"/>
                          <a:ea typeface="Times New Roman"/>
                          <a:cs typeface="Times New Roman"/>
                        </a:rPr>
                        <a:t>7 - Feedback on my work has been prompt.</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69</a:t>
                      </a:r>
                      <a:endParaRPr lang="en-GB" sz="800">
                        <a:effectLst/>
                        <a:latin typeface="Calibri"/>
                        <a:ea typeface="Calibri"/>
                        <a:cs typeface="Times New Roman"/>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700">
                          <a:effectLst/>
                          <a:latin typeface="Arial"/>
                          <a:ea typeface="Times New Roman"/>
                          <a:cs typeface="Times New Roman"/>
                        </a:rPr>
                        <a:t>65</a:t>
                      </a:r>
                      <a:endParaRPr lang="en-GB" sz="800">
                        <a:effectLst/>
                        <a:latin typeface="Calibri"/>
                        <a:ea typeface="Calibri"/>
                        <a:cs typeface="Times New Roman"/>
                      </a:endParaRPr>
                    </a:p>
                  </a:txBody>
                  <a:tcPr marL="48389" marR="48389" marT="0" marB="0" anchor="b">
                    <a:lnL>
                      <a:noFill/>
                    </a:lnL>
                    <a:lnR>
                      <a:noFill/>
                    </a:lnR>
                    <a:lnT>
                      <a:noFill/>
                    </a:lnT>
                    <a:lnB>
                      <a:noFill/>
                    </a:lnB>
                  </a:tcPr>
                </a:tc>
              </a:tr>
              <a:tr h="148975">
                <a:tc>
                  <a:txBody>
                    <a:bodyPr/>
                    <a:lstStyle/>
                    <a:p>
                      <a:pPr algn="l">
                        <a:lnSpc>
                          <a:spcPct val="115000"/>
                        </a:lnSpc>
                        <a:spcAft>
                          <a:spcPts val="0"/>
                        </a:spcAft>
                      </a:pPr>
                      <a:r>
                        <a:rPr lang="en-GB" sz="700">
                          <a:effectLst/>
                          <a:latin typeface="Arial"/>
                          <a:ea typeface="Times New Roman"/>
                          <a:cs typeface="Times New Roman"/>
                        </a:rPr>
                        <a:t>8 - I have received detailed comments on my work.</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71</a:t>
                      </a:r>
                      <a:endParaRPr lang="en-GB" sz="800">
                        <a:effectLst/>
                        <a:latin typeface="Calibri"/>
                        <a:ea typeface="Calibri"/>
                        <a:cs typeface="Times New Roman"/>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700">
                          <a:effectLst/>
                          <a:latin typeface="Arial"/>
                          <a:ea typeface="Times New Roman"/>
                          <a:cs typeface="Times New Roman"/>
                        </a:rPr>
                        <a:t>70</a:t>
                      </a:r>
                      <a:endParaRPr lang="en-GB" sz="800">
                        <a:effectLst/>
                        <a:latin typeface="Calibri"/>
                        <a:ea typeface="Calibri"/>
                        <a:cs typeface="Times New Roman"/>
                      </a:endParaRPr>
                    </a:p>
                  </a:txBody>
                  <a:tcPr marL="48389" marR="48389" marT="0" marB="0" anchor="b">
                    <a:lnL>
                      <a:noFill/>
                    </a:lnL>
                    <a:lnR>
                      <a:noFill/>
                    </a:lnR>
                    <a:lnT>
                      <a:noFill/>
                    </a:lnT>
                    <a:lnB>
                      <a:noFill/>
                    </a:lnB>
                  </a:tcPr>
                </a:tc>
              </a:tr>
              <a:tr h="148975">
                <a:tc>
                  <a:txBody>
                    <a:bodyPr/>
                    <a:lstStyle/>
                    <a:p>
                      <a:pPr algn="l">
                        <a:lnSpc>
                          <a:spcPct val="115000"/>
                        </a:lnSpc>
                        <a:spcAft>
                          <a:spcPts val="0"/>
                        </a:spcAft>
                      </a:pPr>
                      <a:r>
                        <a:rPr lang="en-GB" sz="700">
                          <a:effectLst/>
                          <a:latin typeface="Arial"/>
                          <a:ea typeface="Times New Roman"/>
                          <a:cs typeface="Times New Roman"/>
                        </a:rPr>
                        <a:t>9 - Feedback on my work has helped me clarify things I did not understand.</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66</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65</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b="1">
                          <a:effectLst/>
                          <a:latin typeface="Arial"/>
                          <a:ea typeface="Times New Roman"/>
                          <a:cs typeface="Times New Roman"/>
                        </a:rPr>
                        <a:t>Academic support</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a:effectLst/>
                          <a:latin typeface="Arial"/>
                          <a:ea typeface="Times New Roman"/>
                          <a:cs typeface="Times New Roman"/>
                        </a:rPr>
                        <a:t>10 - I have received sufficient advice and support with my studies.</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79</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700">
                          <a:effectLst/>
                          <a:latin typeface="Arial"/>
                          <a:ea typeface="Times New Roman"/>
                          <a:cs typeface="Times New Roman"/>
                        </a:rPr>
                        <a:t>79</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r>
              <a:tr h="148975">
                <a:tc>
                  <a:txBody>
                    <a:bodyPr/>
                    <a:lstStyle/>
                    <a:p>
                      <a:pPr algn="l">
                        <a:lnSpc>
                          <a:spcPct val="115000"/>
                        </a:lnSpc>
                        <a:spcAft>
                          <a:spcPts val="0"/>
                        </a:spcAft>
                      </a:pPr>
                      <a:r>
                        <a:rPr lang="en-GB" sz="700">
                          <a:effectLst/>
                          <a:latin typeface="Arial"/>
                          <a:ea typeface="Times New Roman"/>
                          <a:cs typeface="Times New Roman"/>
                        </a:rPr>
                        <a:t>11 - I have been able to contact staff when I needed to.</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86</a:t>
                      </a:r>
                      <a:endParaRPr lang="en-GB" sz="800">
                        <a:effectLst/>
                        <a:latin typeface="Calibri"/>
                        <a:ea typeface="Calibri"/>
                        <a:cs typeface="Times New Roman"/>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700">
                          <a:effectLst/>
                          <a:latin typeface="Arial"/>
                          <a:ea typeface="Times New Roman"/>
                          <a:cs typeface="Times New Roman"/>
                        </a:rPr>
                        <a:t>75</a:t>
                      </a:r>
                      <a:endParaRPr lang="en-GB" sz="800">
                        <a:effectLst/>
                        <a:latin typeface="Calibri"/>
                        <a:ea typeface="Calibri"/>
                        <a:cs typeface="Times New Roman"/>
                      </a:endParaRPr>
                    </a:p>
                  </a:txBody>
                  <a:tcPr marL="48389" marR="48389" marT="0" marB="0" anchor="b">
                    <a:lnL>
                      <a:noFill/>
                    </a:lnL>
                    <a:lnR>
                      <a:noFill/>
                    </a:lnR>
                    <a:lnT>
                      <a:noFill/>
                    </a:lnT>
                    <a:lnB>
                      <a:noFill/>
                    </a:lnB>
                  </a:tcPr>
                </a:tc>
              </a:tr>
              <a:tr h="148975">
                <a:tc>
                  <a:txBody>
                    <a:bodyPr/>
                    <a:lstStyle/>
                    <a:p>
                      <a:pPr algn="l">
                        <a:lnSpc>
                          <a:spcPct val="115000"/>
                        </a:lnSpc>
                        <a:spcAft>
                          <a:spcPts val="0"/>
                        </a:spcAft>
                      </a:pPr>
                      <a:r>
                        <a:rPr lang="en-GB" sz="700">
                          <a:effectLst/>
                          <a:latin typeface="Arial"/>
                          <a:ea typeface="Times New Roman"/>
                          <a:cs typeface="Times New Roman"/>
                        </a:rPr>
                        <a:t>12 - Good advice was available when I needed to make study choices.</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78</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78</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b="1">
                          <a:effectLst/>
                          <a:latin typeface="Arial"/>
                          <a:ea typeface="Times New Roman"/>
                          <a:cs typeface="Times New Roman"/>
                        </a:rPr>
                        <a:t>Organisation and management</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a:effectLst/>
                          <a:latin typeface="Arial"/>
                          <a:ea typeface="Times New Roman"/>
                          <a:cs typeface="Times New Roman"/>
                        </a:rPr>
                        <a:t>13 - The timetable works efficiently as far as my activities are concerned.</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81</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700">
                          <a:effectLst/>
                          <a:latin typeface="Arial"/>
                          <a:ea typeface="Times New Roman"/>
                          <a:cs typeface="Times New Roman"/>
                        </a:rPr>
                        <a:t>81</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r>
              <a:tr h="148975">
                <a:tc>
                  <a:txBody>
                    <a:bodyPr/>
                    <a:lstStyle/>
                    <a:p>
                      <a:pPr algn="l">
                        <a:lnSpc>
                          <a:spcPct val="115000"/>
                        </a:lnSpc>
                        <a:spcAft>
                          <a:spcPts val="0"/>
                        </a:spcAft>
                      </a:pPr>
                      <a:r>
                        <a:rPr lang="en-GB" sz="700">
                          <a:effectLst/>
                          <a:latin typeface="Arial"/>
                          <a:ea typeface="Times New Roman"/>
                          <a:cs typeface="Times New Roman"/>
                        </a:rPr>
                        <a:t>14 - Any changes in the course or teaching have been communicated effectively.</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78</a:t>
                      </a:r>
                      <a:endParaRPr lang="en-GB" sz="800">
                        <a:effectLst/>
                        <a:latin typeface="Calibri"/>
                        <a:ea typeface="Calibri"/>
                        <a:cs typeface="Times New Roman"/>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700">
                          <a:effectLst/>
                          <a:latin typeface="Arial"/>
                          <a:ea typeface="Times New Roman"/>
                          <a:cs typeface="Times New Roman"/>
                        </a:rPr>
                        <a:t>80</a:t>
                      </a:r>
                      <a:endParaRPr lang="en-GB" sz="800">
                        <a:effectLst/>
                        <a:latin typeface="Calibri"/>
                        <a:ea typeface="Calibri"/>
                        <a:cs typeface="Times New Roman"/>
                      </a:endParaRPr>
                    </a:p>
                  </a:txBody>
                  <a:tcPr marL="48389" marR="48389" marT="0" marB="0" anchor="b">
                    <a:lnL>
                      <a:noFill/>
                    </a:lnL>
                    <a:lnR>
                      <a:noFill/>
                    </a:lnR>
                    <a:lnT>
                      <a:noFill/>
                    </a:lnT>
                    <a:lnB>
                      <a:noFill/>
                    </a:lnB>
                  </a:tcPr>
                </a:tc>
              </a:tr>
              <a:tr h="148975">
                <a:tc>
                  <a:txBody>
                    <a:bodyPr/>
                    <a:lstStyle/>
                    <a:p>
                      <a:pPr algn="l">
                        <a:lnSpc>
                          <a:spcPct val="115000"/>
                        </a:lnSpc>
                        <a:spcAft>
                          <a:spcPts val="0"/>
                        </a:spcAft>
                      </a:pPr>
                      <a:r>
                        <a:rPr lang="en-GB" sz="700">
                          <a:effectLst/>
                          <a:latin typeface="Arial"/>
                          <a:ea typeface="Times New Roman"/>
                          <a:cs typeface="Times New Roman"/>
                        </a:rPr>
                        <a:t>15 - The course is well organised and is running smoothly.</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76</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75</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b="1">
                          <a:effectLst/>
                          <a:latin typeface="Arial"/>
                          <a:ea typeface="Times New Roman"/>
                          <a:cs typeface="Times New Roman"/>
                        </a:rPr>
                        <a:t>Learning resources</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a:effectLst/>
                          <a:latin typeface="Arial"/>
                          <a:ea typeface="Times New Roman"/>
                          <a:cs typeface="Times New Roman"/>
                        </a:rPr>
                        <a:t>16 - The library resources and services are good enough for my needs.</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87</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700">
                          <a:effectLst/>
                          <a:latin typeface="Arial"/>
                          <a:ea typeface="Times New Roman"/>
                          <a:cs typeface="Times New Roman"/>
                        </a:rPr>
                        <a:t>87</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r>
              <a:tr h="148975">
                <a:tc>
                  <a:txBody>
                    <a:bodyPr/>
                    <a:lstStyle/>
                    <a:p>
                      <a:pPr algn="l">
                        <a:lnSpc>
                          <a:spcPct val="115000"/>
                        </a:lnSpc>
                        <a:spcAft>
                          <a:spcPts val="0"/>
                        </a:spcAft>
                      </a:pPr>
                      <a:r>
                        <a:rPr lang="en-GB" sz="700">
                          <a:effectLst/>
                          <a:latin typeface="Arial"/>
                          <a:ea typeface="Times New Roman"/>
                          <a:cs typeface="Times New Roman"/>
                        </a:rPr>
                        <a:t>17 - I have been able to access general IT resources when I needed to.</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89</a:t>
                      </a:r>
                      <a:endParaRPr lang="en-GB" sz="800">
                        <a:effectLst/>
                        <a:latin typeface="Calibri"/>
                        <a:ea typeface="Calibri"/>
                        <a:cs typeface="Times New Roman"/>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700">
                          <a:effectLst/>
                          <a:latin typeface="Arial"/>
                          <a:ea typeface="Times New Roman"/>
                          <a:cs typeface="Times New Roman"/>
                        </a:rPr>
                        <a:t>89</a:t>
                      </a:r>
                      <a:endParaRPr lang="en-GB" sz="800">
                        <a:effectLst/>
                        <a:latin typeface="Calibri"/>
                        <a:ea typeface="Calibri"/>
                        <a:cs typeface="Times New Roman"/>
                      </a:endParaRPr>
                    </a:p>
                  </a:txBody>
                  <a:tcPr marL="48389" marR="48389" marT="0" marB="0" anchor="b">
                    <a:lnL>
                      <a:noFill/>
                    </a:lnL>
                    <a:lnR>
                      <a:noFill/>
                    </a:lnR>
                    <a:lnT>
                      <a:noFill/>
                    </a:lnT>
                    <a:lnB>
                      <a:noFill/>
                    </a:lnB>
                  </a:tcPr>
                </a:tc>
              </a:tr>
              <a:tr h="148975">
                <a:tc>
                  <a:txBody>
                    <a:bodyPr/>
                    <a:lstStyle/>
                    <a:p>
                      <a:pPr algn="l">
                        <a:lnSpc>
                          <a:spcPct val="115000"/>
                        </a:lnSpc>
                        <a:spcAft>
                          <a:spcPts val="0"/>
                        </a:spcAft>
                      </a:pPr>
                      <a:r>
                        <a:rPr lang="en-GB" sz="700">
                          <a:effectLst/>
                          <a:latin typeface="Arial"/>
                          <a:ea typeface="Times New Roman"/>
                          <a:cs typeface="Times New Roman"/>
                        </a:rPr>
                        <a:t>18 - I have been able to access specialised equipment, facilities or room when I needed to.</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83</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83</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b="1">
                          <a:effectLst/>
                          <a:latin typeface="Arial"/>
                          <a:ea typeface="Times New Roman"/>
                          <a:cs typeface="Times New Roman"/>
                        </a:rPr>
                        <a:t>Personal development</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a:effectLst/>
                          <a:latin typeface="Arial"/>
                          <a:ea typeface="Times New Roman"/>
                          <a:cs typeface="Times New Roman"/>
                        </a:rPr>
                        <a:t>19 - The course has helped me present myself with confidence.</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81</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700">
                          <a:effectLst/>
                          <a:latin typeface="Arial"/>
                          <a:ea typeface="Times New Roman"/>
                          <a:cs typeface="Times New Roman"/>
                        </a:rPr>
                        <a:t>75</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r>
              <a:tr h="148975">
                <a:tc>
                  <a:txBody>
                    <a:bodyPr/>
                    <a:lstStyle/>
                    <a:p>
                      <a:pPr algn="l">
                        <a:lnSpc>
                          <a:spcPct val="115000"/>
                        </a:lnSpc>
                        <a:spcAft>
                          <a:spcPts val="0"/>
                        </a:spcAft>
                      </a:pPr>
                      <a:r>
                        <a:rPr lang="en-GB" sz="700">
                          <a:effectLst/>
                          <a:latin typeface="Arial"/>
                          <a:ea typeface="Times New Roman"/>
                          <a:cs typeface="Times New Roman"/>
                        </a:rPr>
                        <a:t>20 - My communication skills have improved.</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85</a:t>
                      </a:r>
                      <a:endParaRPr lang="en-GB" sz="800">
                        <a:effectLst/>
                        <a:latin typeface="Calibri"/>
                        <a:ea typeface="Calibri"/>
                        <a:cs typeface="Times New Roman"/>
                      </a:endParaRPr>
                    </a:p>
                  </a:txBody>
                  <a:tcPr marL="48389" marR="48389" marT="0" marB="0" anchor="b">
                    <a:lnL>
                      <a:noFill/>
                    </a:lnL>
                    <a:lnR>
                      <a:noFill/>
                    </a:lnR>
                    <a:lnT>
                      <a:noFill/>
                    </a:lnT>
                    <a:lnB>
                      <a:noFill/>
                    </a:lnB>
                  </a:tcPr>
                </a:tc>
                <a:tc>
                  <a:txBody>
                    <a:bodyPr/>
                    <a:lstStyle/>
                    <a:p>
                      <a:pPr algn="ctr">
                        <a:lnSpc>
                          <a:spcPct val="115000"/>
                        </a:lnSpc>
                        <a:spcAft>
                          <a:spcPts val="0"/>
                        </a:spcAft>
                      </a:pPr>
                      <a:r>
                        <a:rPr lang="en-GB" sz="700">
                          <a:effectLst/>
                          <a:latin typeface="Arial"/>
                          <a:ea typeface="Times New Roman"/>
                          <a:cs typeface="Times New Roman"/>
                        </a:rPr>
                        <a:t>75</a:t>
                      </a:r>
                      <a:endParaRPr lang="en-GB" sz="800">
                        <a:effectLst/>
                        <a:latin typeface="Calibri"/>
                        <a:ea typeface="Calibri"/>
                        <a:cs typeface="Times New Roman"/>
                      </a:endParaRPr>
                    </a:p>
                  </a:txBody>
                  <a:tcPr marL="48389" marR="48389" marT="0" marB="0" anchor="b">
                    <a:lnL>
                      <a:noFill/>
                    </a:lnL>
                    <a:lnR>
                      <a:noFill/>
                    </a:lnR>
                    <a:lnT>
                      <a:noFill/>
                    </a:lnT>
                    <a:lnB>
                      <a:noFill/>
                    </a:lnB>
                  </a:tcPr>
                </a:tc>
              </a:tr>
              <a:tr h="148975">
                <a:tc>
                  <a:txBody>
                    <a:bodyPr/>
                    <a:lstStyle/>
                    <a:p>
                      <a:pPr algn="l">
                        <a:lnSpc>
                          <a:spcPct val="115000"/>
                        </a:lnSpc>
                        <a:spcAft>
                          <a:spcPts val="0"/>
                        </a:spcAft>
                      </a:pPr>
                      <a:r>
                        <a:rPr lang="en-GB" sz="700">
                          <a:effectLst/>
                          <a:latin typeface="Arial"/>
                          <a:ea typeface="Times New Roman"/>
                          <a:cs typeface="Times New Roman"/>
                        </a:rPr>
                        <a:t>21 - As a result of the course, I feel confident in tackling unfamiliar problems.</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82</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75</a:t>
                      </a:r>
                      <a:endParaRPr lang="en-GB" sz="800">
                        <a:effectLst/>
                        <a:latin typeface="Calibri"/>
                        <a:ea typeface="Calibri"/>
                        <a:cs typeface="Times New Roman"/>
                      </a:endParaRPr>
                    </a:p>
                  </a:txBody>
                  <a:tcPr marL="48389" marR="48389" marT="0" marB="0" anchor="b">
                    <a:lnL>
                      <a:noFill/>
                    </a:lnL>
                    <a:lnR>
                      <a:noFill/>
                    </a:lnR>
                    <a:lnT>
                      <a:noFill/>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b="1">
                          <a:effectLst/>
                          <a:latin typeface="Arial"/>
                          <a:ea typeface="Times New Roman"/>
                          <a:cs typeface="Times New Roman"/>
                        </a:rPr>
                        <a:t>Overall satisfaction</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a:effectLst/>
                          <a:latin typeface="Arial"/>
                          <a:ea typeface="Times New Roman"/>
                          <a:cs typeface="Times New Roman"/>
                        </a:rPr>
                        <a:t>22 - Overall, I am satisfied with the quality of the course.</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700">
                          <a:effectLst/>
                          <a:latin typeface="Arial"/>
                          <a:ea typeface="Times New Roman"/>
                          <a:cs typeface="Times New Roman"/>
                        </a:rPr>
                        <a:t>86</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a:effectLst/>
                          <a:latin typeface="Arial"/>
                          <a:ea typeface="Times New Roman"/>
                          <a:cs typeface="Times New Roman"/>
                        </a:rPr>
                        <a:t>79</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b="1">
                          <a:effectLst/>
                          <a:latin typeface="Arial"/>
                          <a:ea typeface="Times New Roman"/>
                          <a:cs typeface="Times New Roman"/>
                        </a:rPr>
                        <a:t>Students' Union</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700" b="1">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700" b="1">
                          <a:effectLst/>
                          <a:latin typeface="Arial"/>
                          <a:ea typeface="Times New Roman"/>
                          <a:cs typeface="Times New Roman"/>
                        </a:rPr>
                        <a:t> </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75">
                <a:tc>
                  <a:txBody>
                    <a:bodyPr/>
                    <a:lstStyle/>
                    <a:p>
                      <a:pPr algn="l">
                        <a:lnSpc>
                          <a:spcPct val="115000"/>
                        </a:lnSpc>
                        <a:spcAft>
                          <a:spcPts val="0"/>
                        </a:spcAft>
                      </a:pPr>
                      <a:r>
                        <a:rPr lang="en-GB" sz="700" dirty="0">
                          <a:effectLst/>
                          <a:latin typeface="Arial"/>
                          <a:ea typeface="Times New Roman"/>
                          <a:cs typeface="Times New Roman"/>
                        </a:rPr>
                        <a:t>24 - I am satisfied with the Students' Union (Association or Guild) at my institution.</a:t>
                      </a:r>
                      <a:endParaRPr lang="en-GB" sz="800" dirty="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700">
                          <a:effectLst/>
                          <a:latin typeface="Arial"/>
                          <a:ea typeface="Times New Roman"/>
                          <a:cs typeface="Times New Roman"/>
                        </a:rPr>
                        <a:t>68</a:t>
                      </a:r>
                      <a:endParaRPr lang="en-GB" sz="80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700" dirty="0">
                          <a:effectLst/>
                          <a:latin typeface="Arial"/>
                          <a:ea typeface="Times New Roman"/>
                          <a:cs typeface="Times New Roman"/>
                        </a:rPr>
                        <a:t>68</a:t>
                      </a:r>
                      <a:endParaRPr lang="en-GB" sz="800" dirty="0">
                        <a:effectLst/>
                        <a:latin typeface="Calibri"/>
                        <a:ea typeface="Calibri"/>
                        <a:cs typeface="Times New Roman"/>
                      </a:endParaRPr>
                    </a:p>
                  </a:txBody>
                  <a:tcPr marL="48389" marR="48389"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70889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65175"/>
          </a:xfrm>
        </p:spPr>
        <p:txBody>
          <a:bodyP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Retention of Students By Discipline</a:t>
            </a:r>
          </a:p>
        </p:txBody>
      </p:sp>
      <p:graphicFrame>
        <p:nvGraphicFramePr>
          <p:cNvPr id="3" name="Table 2"/>
          <p:cNvGraphicFramePr>
            <a:graphicFrameLocks noGrp="1"/>
          </p:cNvGraphicFramePr>
          <p:nvPr>
            <p:extLst>
              <p:ext uri="{D42A27DB-BD31-4B8C-83A1-F6EECF244321}">
                <p14:modId xmlns:p14="http://schemas.microsoft.com/office/powerpoint/2010/main" val="1481525366"/>
              </p:ext>
            </p:extLst>
          </p:nvPr>
        </p:nvGraphicFramePr>
        <p:xfrm>
          <a:off x="1835698" y="1196588"/>
          <a:ext cx="5472605" cy="5256754"/>
        </p:xfrm>
        <a:graphic>
          <a:graphicData uri="http://schemas.openxmlformats.org/drawingml/2006/table">
            <a:tbl>
              <a:tblPr/>
              <a:tblGrid>
                <a:gridCol w="1094521"/>
                <a:gridCol w="1094521"/>
                <a:gridCol w="1094521"/>
                <a:gridCol w="1094521"/>
                <a:gridCol w="1094521"/>
              </a:tblGrid>
              <a:tr h="127088">
                <a:tc gridSpan="5">
                  <a:txBody>
                    <a:bodyPr/>
                    <a:lstStyle/>
                    <a:p>
                      <a:pPr algn="l">
                        <a:lnSpc>
                          <a:spcPct val="115000"/>
                        </a:lnSpc>
                        <a:spcAft>
                          <a:spcPts val="0"/>
                        </a:spcAft>
                      </a:pPr>
                      <a:r>
                        <a:rPr lang="en-GB" sz="700" dirty="0">
                          <a:solidFill>
                            <a:srgbClr val="000000"/>
                          </a:solidFill>
                          <a:effectLst/>
                          <a:latin typeface="Gill Sans MT"/>
                          <a:ea typeface="Calibri"/>
                          <a:cs typeface="Gill Sans MT"/>
                        </a:rPr>
                        <a:t>Table 17: Retention of students</a:t>
                      </a:r>
                      <a:r>
                        <a:rPr lang="en-GB" sz="400" dirty="0">
                          <a:solidFill>
                            <a:srgbClr val="000000"/>
                          </a:solidFill>
                          <a:effectLst/>
                          <a:latin typeface="Gill Sans MT"/>
                          <a:ea typeface="Calibri"/>
                          <a:cs typeface="Gill Sans MT"/>
                        </a:rPr>
                        <a:t> </a:t>
                      </a:r>
                      <a:r>
                        <a:rPr lang="en-GB" sz="700" dirty="0">
                          <a:solidFill>
                            <a:srgbClr val="000000"/>
                          </a:solidFill>
                          <a:effectLst/>
                          <a:latin typeface="Gill Sans MT"/>
                          <a:ea typeface="Calibri"/>
                          <a:cs typeface="Gill Sans MT"/>
                        </a:rPr>
                        <a:t>by discipline </a:t>
                      </a:r>
                    </a:p>
                  </a:txBody>
                  <a:tcPr marL="41573" marR="41573" marT="0" marB="0">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46387">
                <a:tc>
                  <a:txBody>
                    <a:bodyPr/>
                    <a:lstStyle/>
                    <a:p>
                      <a:pPr algn="l">
                        <a:lnSpc>
                          <a:spcPct val="115000"/>
                        </a:lnSpc>
                        <a:spcAft>
                          <a:spcPts val="0"/>
                        </a:spcAft>
                      </a:pPr>
                      <a:r>
                        <a:rPr lang="en-GB" sz="600">
                          <a:solidFill>
                            <a:srgbClr val="000000"/>
                          </a:solidFill>
                          <a:effectLst/>
                          <a:latin typeface="Gill Sans MT"/>
                          <a:ea typeface="Calibri"/>
                          <a:cs typeface="Gill Sans MT"/>
                        </a:rPr>
                        <a:t>Discipline </a:t>
                      </a:r>
                      <a:endParaRPr lang="en-GB" sz="700">
                        <a:solidFill>
                          <a:srgbClr val="000000"/>
                        </a:solidFill>
                        <a:effectLst/>
                        <a:latin typeface="Gill Sans MT"/>
                        <a:ea typeface="Calibri"/>
                        <a:cs typeface="Gill Sans MT"/>
                      </a:endParaRPr>
                    </a:p>
                  </a:txBody>
                  <a:tcPr marL="41573" marR="41573" marT="0" marB="0">
                    <a:lnL>
                      <a:noFill/>
                    </a:lnL>
                    <a:lnR>
                      <a:noFill/>
                    </a:lnR>
                    <a:lnT>
                      <a:noFill/>
                    </a:lnT>
                    <a:lnB>
                      <a:noFill/>
                    </a:lnB>
                  </a:tcPr>
                </a:tc>
                <a:tc>
                  <a:txBody>
                    <a:bodyPr/>
                    <a:lstStyle/>
                    <a:p>
                      <a:pPr algn="l">
                        <a:lnSpc>
                          <a:spcPct val="115000"/>
                        </a:lnSpc>
                        <a:spcAft>
                          <a:spcPts val="0"/>
                        </a:spcAft>
                      </a:pPr>
                      <a:r>
                        <a:rPr lang="en-GB" sz="600">
                          <a:solidFill>
                            <a:srgbClr val="000000"/>
                          </a:solidFill>
                          <a:effectLst/>
                          <a:latin typeface="Gill Sans MT"/>
                          <a:ea typeface="Calibri"/>
                          <a:cs typeface="Gill Sans MT"/>
                        </a:rPr>
                        <a:t>% of students leaving with no reward </a:t>
                      </a:r>
                      <a:endParaRPr lang="en-GB" sz="700">
                        <a:solidFill>
                          <a:srgbClr val="000000"/>
                        </a:solidFill>
                        <a:effectLst/>
                        <a:latin typeface="Gill Sans MT"/>
                        <a:ea typeface="Calibri"/>
                        <a:cs typeface="Gill Sans MT"/>
                      </a:endParaRPr>
                    </a:p>
                  </a:txBody>
                  <a:tcPr marL="41573" marR="41573" marT="0" marB="0">
                    <a:lnL>
                      <a:noFill/>
                    </a:lnL>
                    <a:lnR>
                      <a:noFill/>
                    </a:lnR>
                    <a:lnT>
                      <a:noFill/>
                    </a:lnT>
                    <a:lnB>
                      <a:noFill/>
                    </a:lnB>
                  </a:tcPr>
                </a:tc>
                <a:tc>
                  <a:txBody>
                    <a:bodyPr/>
                    <a:lstStyle/>
                    <a:p>
                      <a:pPr algn="l">
                        <a:lnSpc>
                          <a:spcPct val="115000"/>
                        </a:lnSpc>
                        <a:spcAft>
                          <a:spcPts val="0"/>
                        </a:spcAft>
                      </a:pPr>
                      <a:r>
                        <a:rPr lang="en-GB" sz="600">
                          <a:solidFill>
                            <a:srgbClr val="000000"/>
                          </a:solidFill>
                          <a:effectLst/>
                          <a:latin typeface="Gill Sans MT"/>
                          <a:ea typeface="Calibri"/>
                          <a:cs typeface="Gill Sans MT"/>
                        </a:rPr>
                        <a:t>Number </a:t>
                      </a:r>
                      <a:endParaRPr lang="en-GB" sz="700">
                        <a:solidFill>
                          <a:srgbClr val="000000"/>
                        </a:solidFill>
                        <a:effectLst/>
                        <a:latin typeface="Gill Sans MT"/>
                        <a:ea typeface="Calibri"/>
                        <a:cs typeface="Gill Sans MT"/>
                      </a:endParaRPr>
                    </a:p>
                  </a:txBody>
                  <a:tcPr marL="41573" marR="41573" marT="0" marB="0">
                    <a:lnL>
                      <a:noFill/>
                    </a:lnL>
                    <a:lnR>
                      <a:noFill/>
                    </a:lnR>
                    <a:lnT>
                      <a:noFill/>
                    </a:lnT>
                    <a:lnB>
                      <a:noFill/>
                    </a:lnB>
                  </a:tcPr>
                </a:tc>
                <a:tc>
                  <a:txBody>
                    <a:bodyPr/>
                    <a:lstStyle/>
                    <a:p>
                      <a:pPr algn="l">
                        <a:lnSpc>
                          <a:spcPct val="115000"/>
                        </a:lnSpc>
                        <a:spcAft>
                          <a:spcPts val="0"/>
                        </a:spcAft>
                      </a:pPr>
                      <a:r>
                        <a:rPr lang="en-GB" sz="600">
                          <a:solidFill>
                            <a:srgbClr val="000000"/>
                          </a:solidFill>
                          <a:effectLst/>
                          <a:latin typeface="Gill Sans MT"/>
                          <a:ea typeface="Calibri"/>
                          <a:cs typeface="Gill Sans MT"/>
                        </a:rPr>
                        <a:t>% total continuing or successfully completing studies </a:t>
                      </a:r>
                      <a:endParaRPr lang="en-GB" sz="700">
                        <a:solidFill>
                          <a:srgbClr val="000000"/>
                        </a:solidFill>
                        <a:effectLst/>
                        <a:latin typeface="Gill Sans MT"/>
                        <a:ea typeface="Calibri"/>
                        <a:cs typeface="Gill Sans MT"/>
                      </a:endParaRPr>
                    </a:p>
                  </a:txBody>
                  <a:tcPr marL="41573" marR="41573" marT="0" marB="0">
                    <a:lnL>
                      <a:noFill/>
                    </a:lnL>
                    <a:lnR>
                      <a:noFill/>
                    </a:lnR>
                    <a:lnT>
                      <a:noFill/>
                    </a:lnT>
                    <a:lnB>
                      <a:noFill/>
                    </a:lnB>
                  </a:tcPr>
                </a:tc>
                <a:tc>
                  <a:txBody>
                    <a:bodyPr/>
                    <a:lstStyle/>
                    <a:p>
                      <a:pPr algn="l">
                        <a:lnSpc>
                          <a:spcPct val="115000"/>
                        </a:lnSpc>
                        <a:spcAft>
                          <a:spcPts val="0"/>
                        </a:spcAft>
                      </a:pPr>
                      <a:r>
                        <a:rPr lang="en-GB" sz="600">
                          <a:solidFill>
                            <a:srgbClr val="000000"/>
                          </a:solidFill>
                          <a:effectLst/>
                          <a:latin typeface="Gill Sans MT"/>
                          <a:ea typeface="Calibri"/>
                          <a:cs typeface="Gill Sans MT"/>
                        </a:rPr>
                        <a:t>% total students gaining lower or no award </a:t>
                      </a:r>
                      <a:endParaRPr lang="en-GB" sz="700">
                        <a:solidFill>
                          <a:srgbClr val="000000"/>
                        </a:solidFill>
                        <a:effectLst/>
                        <a:latin typeface="Gill Sans MT"/>
                        <a:ea typeface="Calibri"/>
                        <a:cs typeface="Gill Sans MT"/>
                      </a:endParaRPr>
                    </a:p>
                  </a:txBody>
                  <a:tcPr marL="41573" marR="41573" marT="0" marB="0">
                    <a:lnL>
                      <a:noFill/>
                    </a:lnL>
                    <a:lnR>
                      <a:noFill/>
                    </a:lnR>
                    <a:lnT>
                      <a:noFill/>
                    </a:lnT>
                    <a:lnB>
                      <a:noFill/>
                    </a:lnB>
                  </a:tcPr>
                </a:tc>
              </a:tr>
              <a:tr h="133328">
                <a:tc gridSpan="3">
                  <a:txBody>
                    <a:bodyPr/>
                    <a:lstStyle/>
                    <a:p>
                      <a:pPr algn="l">
                        <a:lnSpc>
                          <a:spcPct val="115000"/>
                        </a:lnSpc>
                        <a:spcAft>
                          <a:spcPts val="0"/>
                        </a:spcAft>
                      </a:pPr>
                      <a:r>
                        <a:rPr lang="en-GB" sz="700" b="1">
                          <a:solidFill>
                            <a:srgbClr val="000000"/>
                          </a:solidFill>
                          <a:effectLst/>
                          <a:latin typeface="Gill Sans MT"/>
                          <a:ea typeface="Calibri"/>
                          <a:cs typeface="Gill Sans MT"/>
                        </a:rPr>
                        <a:t>Sector as a whole </a:t>
                      </a:r>
                      <a:endParaRPr lang="en-GB" sz="700">
                        <a:solidFill>
                          <a:srgbClr val="000000"/>
                        </a:solidFill>
                        <a:effectLst/>
                        <a:latin typeface="Gill Sans MT"/>
                        <a:ea typeface="Calibri"/>
                        <a:cs typeface="Gill Sans MT"/>
                      </a:endParaRPr>
                    </a:p>
                  </a:txBody>
                  <a:tcPr marL="41573" marR="41573" marT="0" marB="0">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en-GB" sz="700" b="1">
                          <a:solidFill>
                            <a:srgbClr val="000000"/>
                          </a:solidFill>
                          <a:effectLst/>
                          <a:latin typeface="Gill Sans MT"/>
                          <a:ea typeface="Calibri"/>
                          <a:cs typeface="Gill Sans MT"/>
                        </a:rPr>
                        <a:t>94</a:t>
                      </a:r>
                      <a:endParaRPr lang="en-GB" sz="700">
                        <a:solidFill>
                          <a:srgbClr val="000000"/>
                        </a:solidFill>
                        <a:effectLst/>
                        <a:latin typeface="Gill Sans MT"/>
                        <a:ea typeface="Calibri"/>
                        <a:cs typeface="Gill Sans MT"/>
                      </a:endParaRPr>
                    </a:p>
                  </a:txBody>
                  <a:tcPr marL="41573" marR="41573" marT="0" marB="0">
                    <a:lnL>
                      <a:noFill/>
                    </a:lnL>
                    <a:lnR>
                      <a:noFill/>
                    </a:lnR>
                    <a:lnT>
                      <a:noFill/>
                    </a:lnT>
                    <a:lnB>
                      <a:noFill/>
                    </a:lnB>
                  </a:tcPr>
                </a:tc>
                <a:tc>
                  <a:txBody>
                    <a:bodyPr/>
                    <a:lstStyle/>
                    <a:p>
                      <a:pPr algn="ctr">
                        <a:lnSpc>
                          <a:spcPct val="115000"/>
                        </a:lnSpc>
                        <a:spcAft>
                          <a:spcPts val="0"/>
                        </a:spcAft>
                      </a:pPr>
                      <a:r>
                        <a:rPr lang="en-GB" sz="700" b="1">
                          <a:solidFill>
                            <a:srgbClr val="000000"/>
                          </a:solidFill>
                          <a:effectLst/>
                          <a:latin typeface="Gill Sans MT"/>
                          <a:ea typeface="Calibri"/>
                          <a:cs typeface="Gill Sans MT"/>
                        </a:rPr>
                        <a:t>6</a:t>
                      </a:r>
                      <a:endParaRPr lang="en-GB" sz="700">
                        <a:solidFill>
                          <a:srgbClr val="000000"/>
                        </a:solidFill>
                        <a:effectLst/>
                        <a:latin typeface="Gill Sans MT"/>
                        <a:ea typeface="Calibri"/>
                        <a:cs typeface="Gill Sans MT"/>
                      </a:endParaRPr>
                    </a:p>
                  </a:txBody>
                  <a:tcPr marL="41573" marR="41573" marT="0" marB="0">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Art and Design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4,029</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Biological Sciences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1,785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Built Environment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1,967</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a:t>
                      </a:r>
                    </a:p>
                  </a:txBody>
                  <a:tcPr marL="41573" marR="41573" marT="0" marB="0" anchor="ctr">
                    <a:lnL>
                      <a:noFill/>
                    </a:lnL>
                    <a:lnR>
                      <a:noFill/>
                    </a:lnR>
                    <a:lnT>
                      <a:noFill/>
                    </a:lnT>
                    <a:lnB>
                      <a:noFill/>
                    </a:lnB>
                  </a:tcPr>
                </a:tc>
              </a:tr>
              <a:tr h="266654">
                <a:tc>
                  <a:txBody>
                    <a:bodyPr/>
                    <a:lstStyle/>
                    <a:p>
                      <a:pPr algn="l">
                        <a:lnSpc>
                          <a:spcPct val="115000"/>
                        </a:lnSpc>
                        <a:spcAft>
                          <a:spcPts val="0"/>
                        </a:spcAft>
                      </a:pPr>
                      <a:r>
                        <a:rPr lang="en-GB" sz="700">
                          <a:solidFill>
                            <a:srgbClr val="000000"/>
                          </a:solidFill>
                          <a:effectLst/>
                          <a:latin typeface="Gill Sans MT"/>
                          <a:ea typeface="Calibri"/>
                          <a:cs typeface="Gill Sans MT"/>
                        </a:rPr>
                        <a:t>Business and Management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5,161</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Computer Science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3,966</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91</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Economics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2</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408</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97</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Education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4,975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7</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Engineering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dirty="0">
                          <a:solidFill>
                            <a:srgbClr val="000000"/>
                          </a:solidFill>
                          <a:effectLst/>
                          <a:latin typeface="Gill Sans MT"/>
                          <a:ea typeface="Calibri"/>
                          <a:cs typeface="Gill Sans MT"/>
                        </a:rPr>
                        <a:t>4,229</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7</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English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1360</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96</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Finance and Accounting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1,102</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GEES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2</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719</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97</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Health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2,676</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History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1,292</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97</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r>
              <a:tr h="266654">
                <a:tc>
                  <a:txBody>
                    <a:bodyPr/>
                    <a:lstStyle/>
                    <a:p>
                      <a:pPr algn="l">
                        <a:lnSpc>
                          <a:spcPct val="115000"/>
                        </a:lnSpc>
                        <a:spcAft>
                          <a:spcPts val="0"/>
                        </a:spcAft>
                      </a:pPr>
                      <a:r>
                        <a:rPr lang="en-GB" sz="700">
                          <a:solidFill>
                            <a:srgbClr val="000000"/>
                          </a:solidFill>
                          <a:effectLst/>
                          <a:latin typeface="Gill Sans MT"/>
                          <a:ea typeface="Calibri"/>
                          <a:cs typeface="Gill Sans MT"/>
                        </a:rPr>
                        <a:t>Hospitality, Leisure, Sport and Tourism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3,128</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92</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8</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Languages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8</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2,486</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92</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8</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Law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2,165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Marketing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511</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Maths and Statistics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655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96</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r>
              <a:tr h="266654">
                <a:tc>
                  <a:txBody>
                    <a:bodyPr/>
                    <a:lstStyle/>
                    <a:p>
                      <a:pPr algn="l">
                        <a:lnSpc>
                          <a:spcPct val="115000"/>
                        </a:lnSpc>
                        <a:spcAft>
                          <a:spcPts val="0"/>
                        </a:spcAft>
                      </a:pPr>
                      <a:r>
                        <a:rPr lang="en-GB" sz="700">
                          <a:solidFill>
                            <a:srgbClr val="000000"/>
                          </a:solidFill>
                          <a:effectLst/>
                          <a:latin typeface="Gill Sans MT"/>
                          <a:ea typeface="Calibri"/>
                          <a:cs typeface="Gill Sans MT"/>
                        </a:rPr>
                        <a:t>Media and  Communications</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1,187</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Medicine and Dentistry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381</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99</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Music, Dance and Drama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1,539</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Nursing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6,038</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6</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Other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3,547</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93</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7</a:t>
                      </a:r>
                    </a:p>
                  </a:txBody>
                  <a:tcPr marL="41573" marR="41573" marT="0" marB="0" anchor="ctr">
                    <a:lnL>
                      <a:noFill/>
                    </a:lnL>
                    <a:lnR>
                      <a:noFill/>
                    </a:lnR>
                    <a:lnT>
                      <a:noFill/>
                    </a:lnT>
                    <a:lnB>
                      <a:noFill/>
                    </a:lnB>
                  </a:tcPr>
                </a:tc>
              </a:tr>
              <a:tr h="256373">
                <a:tc>
                  <a:txBody>
                    <a:bodyPr/>
                    <a:lstStyle/>
                    <a:p>
                      <a:pPr algn="l">
                        <a:lnSpc>
                          <a:spcPct val="115000"/>
                        </a:lnSpc>
                        <a:spcAft>
                          <a:spcPts val="0"/>
                        </a:spcAft>
                      </a:pPr>
                      <a:r>
                        <a:rPr lang="en-GB" sz="700" dirty="0">
                          <a:solidFill>
                            <a:srgbClr val="000000"/>
                          </a:solidFill>
                          <a:effectLst/>
                          <a:latin typeface="Gill Sans MT"/>
                          <a:ea typeface="Calibri"/>
                          <a:cs typeface="Gill Sans MT"/>
                        </a:rPr>
                        <a:t>Philosophical and Religious Studies </a:t>
                      </a:r>
                    </a:p>
                  </a:txBody>
                  <a:tcPr marL="41573" marR="41573" marT="0" marB="0">
                    <a:lnL>
                      <a:noFill/>
                    </a:lnL>
                    <a:lnR>
                      <a:noFill/>
                    </a:lnR>
                    <a:lnT>
                      <a:noFill/>
                    </a:lnT>
                    <a:lnB>
                      <a:noFill/>
                    </a:lnB>
                  </a:tcPr>
                </a:tc>
                <a:tc>
                  <a:txBody>
                    <a:bodyPr/>
                    <a:lstStyle/>
                    <a:p>
                      <a:pPr algn="ctr">
                        <a:lnSpc>
                          <a:spcPct val="115000"/>
                        </a:lnSpc>
                        <a:spcAft>
                          <a:spcPts val="0"/>
                        </a:spcAft>
                      </a:pPr>
                      <a:r>
                        <a:rPr lang="en-GB" sz="700" dirty="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579</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7</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Physical Science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1,241</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7</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Politics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2</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360</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96</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Psychology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1,714</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Social Work and Policy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2,432</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92</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8</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a:solidFill>
                            <a:srgbClr val="000000"/>
                          </a:solidFill>
                          <a:effectLst/>
                          <a:latin typeface="Gill Sans MT"/>
                          <a:ea typeface="Calibri"/>
                          <a:cs typeface="Gill Sans MT"/>
                        </a:rPr>
                        <a:t>Sociology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1,548</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93</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7</a:t>
                      </a:r>
                    </a:p>
                  </a:txBody>
                  <a:tcPr marL="41573" marR="41573" marT="0" marB="0" anchor="ctr">
                    <a:lnL>
                      <a:noFill/>
                    </a:lnL>
                    <a:lnR>
                      <a:noFill/>
                    </a:lnR>
                    <a:lnT>
                      <a:noFill/>
                    </a:lnT>
                    <a:lnB>
                      <a:noFill/>
                    </a:lnB>
                  </a:tcPr>
                </a:tc>
              </a:tr>
              <a:tr h="133328">
                <a:tc>
                  <a:txBody>
                    <a:bodyPr/>
                    <a:lstStyle/>
                    <a:p>
                      <a:pPr algn="l">
                        <a:lnSpc>
                          <a:spcPct val="115000"/>
                        </a:lnSpc>
                        <a:spcAft>
                          <a:spcPts val="0"/>
                        </a:spcAft>
                      </a:pPr>
                      <a:r>
                        <a:rPr lang="en-GB" sz="700" dirty="0">
                          <a:solidFill>
                            <a:srgbClr val="000000"/>
                          </a:solidFill>
                          <a:effectLst/>
                          <a:latin typeface="Gill Sans MT"/>
                          <a:ea typeface="Calibri"/>
                          <a:cs typeface="Gill Sans MT"/>
                        </a:rPr>
                        <a:t>Veterinary Medicine </a:t>
                      </a:r>
                    </a:p>
                  </a:txBody>
                  <a:tcPr marL="41573" marR="41573" marT="0" marB="0">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3</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286</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a:solidFill>
                            <a:srgbClr val="000000"/>
                          </a:solidFill>
                          <a:effectLst/>
                          <a:latin typeface="Gill Sans MT"/>
                          <a:ea typeface="Calibri"/>
                          <a:cs typeface="Gill Sans MT"/>
                        </a:rPr>
                        <a:t>95</a:t>
                      </a:r>
                    </a:p>
                  </a:txBody>
                  <a:tcPr marL="41573" marR="41573" marT="0" marB="0" anchor="ctr">
                    <a:lnL>
                      <a:noFill/>
                    </a:lnL>
                    <a:lnR>
                      <a:noFill/>
                    </a:lnR>
                    <a:lnT>
                      <a:noFill/>
                    </a:lnT>
                    <a:lnB>
                      <a:noFill/>
                    </a:lnB>
                  </a:tcPr>
                </a:tc>
                <a:tc>
                  <a:txBody>
                    <a:bodyPr/>
                    <a:lstStyle/>
                    <a:p>
                      <a:pPr algn="ctr">
                        <a:lnSpc>
                          <a:spcPct val="115000"/>
                        </a:lnSpc>
                        <a:spcAft>
                          <a:spcPts val="0"/>
                        </a:spcAft>
                      </a:pPr>
                      <a:r>
                        <a:rPr lang="en-GB" sz="700" dirty="0">
                          <a:solidFill>
                            <a:srgbClr val="000000"/>
                          </a:solidFill>
                          <a:effectLst/>
                          <a:latin typeface="Gill Sans MT"/>
                          <a:ea typeface="Calibri"/>
                          <a:cs typeface="Gill Sans MT"/>
                        </a:rPr>
                        <a:t>4</a:t>
                      </a:r>
                    </a:p>
                  </a:txBody>
                  <a:tcPr marL="41573" marR="41573" marT="0" marB="0" anchor="ctr">
                    <a:lnL>
                      <a:noFill/>
                    </a:lnL>
                    <a:lnR>
                      <a:noFill/>
                    </a:lnR>
                    <a:lnT>
                      <a:noFill/>
                    </a:lnT>
                    <a:lnB>
                      <a:noFill/>
                    </a:lnB>
                  </a:tcPr>
                </a:tc>
              </a:tr>
              <a:tr h="127088">
                <a:tc>
                  <a:txBody>
                    <a:bodyPr/>
                    <a:lstStyle/>
                    <a:p>
                      <a:pPr algn="l">
                        <a:lnSpc>
                          <a:spcPct val="115000"/>
                        </a:lnSpc>
                        <a:spcAft>
                          <a:spcPts val="0"/>
                        </a:spcAft>
                      </a:pPr>
                      <a:r>
                        <a:rPr lang="en-GB" sz="700" b="1" dirty="0" err="1">
                          <a:solidFill>
                            <a:srgbClr val="FF0000"/>
                          </a:solidFill>
                          <a:effectLst/>
                          <a:latin typeface="Gill Sans MT"/>
                          <a:ea typeface="Calibri"/>
                          <a:cs typeface="Gill Sans MT"/>
                        </a:rPr>
                        <a:t>Crytozoology</a:t>
                      </a:r>
                      <a:endParaRPr lang="en-GB" sz="700" dirty="0">
                        <a:solidFill>
                          <a:srgbClr val="FF0000"/>
                        </a:solidFill>
                        <a:effectLst/>
                        <a:latin typeface="Gill Sans MT"/>
                        <a:ea typeface="Calibri"/>
                        <a:cs typeface="Gill Sans MT"/>
                      </a:endParaRPr>
                    </a:p>
                  </a:txBody>
                  <a:tcPr marL="41573" marR="41573" marT="0" marB="0">
                    <a:lnL>
                      <a:noFill/>
                    </a:lnL>
                    <a:lnR>
                      <a:noFill/>
                    </a:lnR>
                    <a:lnT>
                      <a:noFill/>
                    </a:lnT>
                    <a:lnB>
                      <a:noFill/>
                    </a:lnB>
                  </a:tcPr>
                </a:tc>
                <a:tc>
                  <a:txBody>
                    <a:bodyPr/>
                    <a:lstStyle/>
                    <a:p>
                      <a:pPr algn="ctr">
                        <a:lnSpc>
                          <a:spcPct val="115000"/>
                        </a:lnSpc>
                        <a:spcAft>
                          <a:spcPts val="0"/>
                        </a:spcAft>
                      </a:pPr>
                      <a:r>
                        <a:rPr lang="en-GB" sz="700" b="1" dirty="0">
                          <a:solidFill>
                            <a:srgbClr val="FF0000"/>
                          </a:solidFill>
                          <a:effectLst/>
                          <a:latin typeface="Gill Sans MT"/>
                          <a:ea typeface="Calibri"/>
                          <a:cs typeface="Gill Sans MT"/>
                        </a:rPr>
                        <a:t>13</a:t>
                      </a:r>
                      <a:endParaRPr lang="en-GB" sz="700" dirty="0">
                        <a:solidFill>
                          <a:srgbClr val="FF0000"/>
                        </a:solidFill>
                        <a:effectLst/>
                        <a:latin typeface="Gill Sans MT"/>
                        <a:ea typeface="Calibri"/>
                        <a:cs typeface="Gill Sans MT"/>
                      </a:endParaRPr>
                    </a:p>
                  </a:txBody>
                  <a:tcPr marL="41573" marR="41573" marT="0" marB="0" anchor="ctr">
                    <a:lnL>
                      <a:noFill/>
                    </a:lnL>
                    <a:lnR>
                      <a:noFill/>
                    </a:lnR>
                    <a:lnT>
                      <a:noFill/>
                    </a:lnT>
                    <a:lnB>
                      <a:noFill/>
                    </a:lnB>
                  </a:tcPr>
                </a:tc>
                <a:tc>
                  <a:txBody>
                    <a:bodyPr/>
                    <a:lstStyle/>
                    <a:p>
                      <a:pPr algn="ctr">
                        <a:lnSpc>
                          <a:spcPct val="115000"/>
                        </a:lnSpc>
                        <a:spcAft>
                          <a:spcPts val="0"/>
                        </a:spcAft>
                      </a:pPr>
                      <a:r>
                        <a:rPr lang="en-GB" sz="700" b="1" dirty="0">
                          <a:solidFill>
                            <a:srgbClr val="FF0000"/>
                          </a:solidFill>
                          <a:effectLst/>
                          <a:latin typeface="Gill Sans MT"/>
                          <a:ea typeface="Calibri"/>
                          <a:cs typeface="Gill Sans MT"/>
                        </a:rPr>
                        <a:t>8</a:t>
                      </a:r>
                      <a:endParaRPr lang="en-GB" sz="700" dirty="0">
                        <a:solidFill>
                          <a:srgbClr val="FF0000"/>
                        </a:solidFill>
                        <a:effectLst/>
                        <a:latin typeface="Gill Sans MT"/>
                        <a:ea typeface="Calibri"/>
                        <a:cs typeface="Gill Sans MT"/>
                      </a:endParaRPr>
                    </a:p>
                  </a:txBody>
                  <a:tcPr marL="41573" marR="41573" marT="0" marB="0" anchor="ctr">
                    <a:lnL>
                      <a:noFill/>
                    </a:lnL>
                    <a:lnR>
                      <a:noFill/>
                    </a:lnR>
                    <a:lnT>
                      <a:noFill/>
                    </a:lnT>
                    <a:lnB>
                      <a:noFill/>
                    </a:lnB>
                  </a:tcPr>
                </a:tc>
                <a:tc>
                  <a:txBody>
                    <a:bodyPr/>
                    <a:lstStyle/>
                    <a:p>
                      <a:pPr algn="ctr">
                        <a:lnSpc>
                          <a:spcPct val="115000"/>
                        </a:lnSpc>
                        <a:spcAft>
                          <a:spcPts val="0"/>
                        </a:spcAft>
                      </a:pPr>
                      <a:r>
                        <a:rPr lang="en-GB" sz="700" b="1" dirty="0">
                          <a:solidFill>
                            <a:srgbClr val="FF0000"/>
                          </a:solidFill>
                          <a:effectLst/>
                          <a:latin typeface="Gill Sans MT"/>
                          <a:ea typeface="Calibri"/>
                          <a:cs typeface="Gill Sans MT"/>
                        </a:rPr>
                        <a:t>85</a:t>
                      </a:r>
                      <a:endParaRPr lang="en-GB" sz="700" dirty="0">
                        <a:solidFill>
                          <a:srgbClr val="FF0000"/>
                        </a:solidFill>
                        <a:effectLst/>
                        <a:latin typeface="Gill Sans MT"/>
                        <a:ea typeface="Calibri"/>
                        <a:cs typeface="Gill Sans MT"/>
                      </a:endParaRPr>
                    </a:p>
                  </a:txBody>
                  <a:tcPr marL="41573" marR="41573" marT="0" marB="0" anchor="ctr">
                    <a:lnL>
                      <a:noFill/>
                    </a:lnL>
                    <a:lnR>
                      <a:noFill/>
                    </a:lnR>
                    <a:lnT>
                      <a:noFill/>
                    </a:lnT>
                    <a:lnB>
                      <a:noFill/>
                    </a:lnB>
                  </a:tcPr>
                </a:tc>
                <a:tc>
                  <a:txBody>
                    <a:bodyPr/>
                    <a:lstStyle/>
                    <a:p>
                      <a:pPr algn="ctr">
                        <a:lnSpc>
                          <a:spcPct val="115000"/>
                        </a:lnSpc>
                        <a:spcAft>
                          <a:spcPts val="0"/>
                        </a:spcAft>
                      </a:pPr>
                      <a:r>
                        <a:rPr lang="en-GB" sz="700" b="1" dirty="0">
                          <a:solidFill>
                            <a:srgbClr val="FF0000"/>
                          </a:solidFill>
                          <a:effectLst/>
                          <a:latin typeface="Gill Sans MT"/>
                          <a:ea typeface="Calibri"/>
                          <a:cs typeface="Gill Sans MT"/>
                        </a:rPr>
                        <a:t>15</a:t>
                      </a:r>
                      <a:endParaRPr lang="en-GB" sz="700" dirty="0">
                        <a:solidFill>
                          <a:srgbClr val="FF0000"/>
                        </a:solidFill>
                        <a:effectLst/>
                        <a:latin typeface="Gill Sans MT"/>
                        <a:ea typeface="Calibri"/>
                        <a:cs typeface="Gill Sans MT"/>
                      </a:endParaRPr>
                    </a:p>
                  </a:txBody>
                  <a:tcPr marL="41573" marR="41573"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72496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65175"/>
          </a:xfrm>
        </p:spPr>
        <p:txBody>
          <a:bodyPr>
            <a:normAutofit/>
          </a:bodyPr>
          <a:lstStyle/>
          <a:p>
            <a:r>
              <a:rPr lang="en-GB" dirty="0"/>
              <a:t>Student Attainment by </a:t>
            </a:r>
            <a:r>
              <a:rPr lang="en-GB" dirty="0" smtClean="0"/>
              <a:t>Discipline</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113368769"/>
              </p:ext>
            </p:extLst>
          </p:nvPr>
        </p:nvGraphicFramePr>
        <p:xfrm>
          <a:off x="1403648" y="1052736"/>
          <a:ext cx="6192689" cy="5467222"/>
        </p:xfrm>
        <a:graphic>
          <a:graphicData uri="http://schemas.openxmlformats.org/drawingml/2006/table">
            <a:tbl>
              <a:tblPr/>
              <a:tblGrid>
                <a:gridCol w="1553530"/>
                <a:gridCol w="881380"/>
                <a:gridCol w="1217455"/>
                <a:gridCol w="812133"/>
                <a:gridCol w="405322"/>
                <a:gridCol w="125683"/>
                <a:gridCol w="1197186"/>
              </a:tblGrid>
              <a:tr h="117404">
                <a:tc gridSpan="7">
                  <a:txBody>
                    <a:bodyPr/>
                    <a:lstStyle/>
                    <a:p>
                      <a:pPr algn="ctr">
                        <a:lnSpc>
                          <a:spcPct val="115000"/>
                        </a:lnSpc>
                        <a:spcAft>
                          <a:spcPts val="0"/>
                        </a:spcAft>
                      </a:pPr>
                      <a:r>
                        <a:rPr lang="en-GB" sz="1050" dirty="0" smtClean="0">
                          <a:solidFill>
                            <a:srgbClr val="000000"/>
                          </a:solidFill>
                          <a:effectLst/>
                          <a:latin typeface="Gill Sans MT"/>
                          <a:ea typeface="Calibri"/>
                          <a:cs typeface="Gill Sans MT"/>
                        </a:rPr>
                        <a:t>Attainment </a:t>
                      </a:r>
                      <a:r>
                        <a:rPr lang="en-GB" sz="1050" dirty="0">
                          <a:solidFill>
                            <a:srgbClr val="000000"/>
                          </a:solidFill>
                          <a:effectLst/>
                          <a:latin typeface="Gill Sans MT"/>
                          <a:ea typeface="Calibri"/>
                          <a:cs typeface="Gill Sans MT"/>
                        </a:rPr>
                        <a:t>of a ‘upper degree’ by discipline </a:t>
                      </a:r>
                    </a:p>
                  </a:txBody>
                  <a:tcPr marL="33479" marR="33479"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87023">
                <a:tc>
                  <a:txBody>
                    <a:bodyPr/>
                    <a:lstStyle/>
                    <a:p>
                      <a:pPr>
                        <a:lnSpc>
                          <a:spcPct val="115000"/>
                        </a:lnSpc>
                        <a:spcAft>
                          <a:spcPts val="0"/>
                        </a:spcAft>
                      </a:pPr>
                      <a:r>
                        <a:rPr lang="en-GB" sz="1050" dirty="0">
                          <a:solidFill>
                            <a:srgbClr val="000000"/>
                          </a:solidFill>
                          <a:effectLst/>
                          <a:latin typeface="Gill Sans MT"/>
                          <a:ea typeface="Calibri"/>
                          <a:cs typeface="Gill Sans MT"/>
                        </a:rPr>
                        <a:t>Discipline </a:t>
                      </a:r>
                    </a:p>
                  </a:txBody>
                  <a:tcPr marL="33479" marR="33479"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Gill Sans MT"/>
                          <a:ea typeface="Calibri"/>
                          <a:cs typeface="Gill Sans MT"/>
                        </a:rPr>
                        <a:t>% of students achieving a ‘upper degree’ </a:t>
                      </a:r>
                    </a:p>
                  </a:txBody>
                  <a:tcPr marL="33479" marR="33479"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600" dirty="0">
                          <a:solidFill>
                            <a:srgbClr val="000000"/>
                          </a:solidFill>
                          <a:effectLst/>
                          <a:latin typeface="Gill Sans MT"/>
                          <a:ea typeface="Calibri"/>
                          <a:cs typeface="Gill Sans MT"/>
                        </a:rPr>
                        <a:t>Number </a:t>
                      </a:r>
                    </a:p>
                  </a:txBody>
                  <a:tcPr marL="33479" marR="33479"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900" dirty="0">
                          <a:solidFill>
                            <a:srgbClr val="000000"/>
                          </a:solidFill>
                          <a:effectLst/>
                          <a:latin typeface="Gill Sans MT"/>
                          <a:ea typeface="Calibri"/>
                          <a:cs typeface="Gill Sans MT"/>
                        </a:rPr>
                        <a:t>% of students not achieving a ‘upper degree’ </a:t>
                      </a:r>
                    </a:p>
                  </a:txBody>
                  <a:tcPr marL="33479" marR="33479"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ct val="115000"/>
                        </a:lnSpc>
                        <a:spcAft>
                          <a:spcPts val="0"/>
                        </a:spcAft>
                      </a:pPr>
                      <a:r>
                        <a:rPr lang="en-GB" sz="600" dirty="0">
                          <a:solidFill>
                            <a:srgbClr val="000000"/>
                          </a:solidFill>
                          <a:effectLst/>
                          <a:latin typeface="Gill Sans MT"/>
                          <a:ea typeface="Calibri"/>
                          <a:cs typeface="Gill Sans MT"/>
                        </a:rPr>
                        <a:t>Number </a:t>
                      </a:r>
                    </a:p>
                  </a:txBody>
                  <a:tcPr marL="33479" marR="33479"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15000"/>
                        </a:lnSpc>
                        <a:spcAft>
                          <a:spcPts val="0"/>
                        </a:spcAft>
                      </a:pPr>
                      <a:endParaRPr lang="en-GB" sz="600">
                        <a:solidFill>
                          <a:srgbClr val="000000"/>
                        </a:solidFill>
                        <a:effectLst/>
                        <a:latin typeface="Gill Sans MT"/>
                        <a:ea typeface="Calibri"/>
                        <a:cs typeface="Gill Sans MT"/>
                      </a:endParaRP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b="1">
                          <a:solidFill>
                            <a:srgbClr val="000000"/>
                          </a:solidFill>
                          <a:effectLst/>
                          <a:latin typeface="Gill Sans MT"/>
                          <a:ea typeface="Calibri"/>
                          <a:cs typeface="Gill Sans MT"/>
                        </a:rPr>
                        <a:t>Sector as a whole </a:t>
                      </a:r>
                      <a:endParaRPr lang="en-GB" sz="600">
                        <a:solidFill>
                          <a:srgbClr val="000000"/>
                        </a:solidFill>
                        <a:effectLst/>
                        <a:latin typeface="Gill Sans MT"/>
                        <a:ea typeface="Calibri"/>
                        <a:cs typeface="Gill Sans MT"/>
                      </a:endParaRPr>
                    </a:p>
                  </a:txBody>
                  <a:tcPr marL="33479" marR="33479" marT="0" marB="0">
                    <a:lnL>
                      <a:noFill/>
                    </a:lnL>
                    <a:lnR>
                      <a:noFill/>
                    </a:lnR>
                    <a:lnT w="12700" cap="flat" cmpd="sng" algn="ctr">
                      <a:solidFill>
                        <a:schemeClr val="tx1"/>
                      </a:solidFill>
                      <a:prstDash val="solid"/>
                      <a:round/>
                      <a:headEnd type="none" w="med" len="med"/>
                      <a:tailEnd type="none" w="med" len="med"/>
                    </a:lnT>
                    <a:lnB>
                      <a:noFill/>
                    </a:lnB>
                  </a:tcPr>
                </a:tc>
                <a:tc gridSpan="5">
                  <a:txBody>
                    <a:bodyPr/>
                    <a:lstStyle/>
                    <a:p>
                      <a:pPr>
                        <a:lnSpc>
                          <a:spcPct val="115000"/>
                        </a:lnSpc>
                        <a:spcAft>
                          <a:spcPts val="0"/>
                        </a:spcAft>
                      </a:pPr>
                      <a:r>
                        <a:rPr lang="en-GB" sz="600" b="1">
                          <a:solidFill>
                            <a:srgbClr val="000000"/>
                          </a:solidFill>
                          <a:effectLst/>
                          <a:latin typeface="Gill Sans MT"/>
                          <a:ea typeface="Calibri"/>
                          <a:cs typeface="Gill Sans MT"/>
                        </a:rPr>
                        <a:t>65 </a:t>
                      </a:r>
                      <a:endParaRPr lang="en-GB" sz="600">
                        <a:solidFill>
                          <a:srgbClr val="000000"/>
                        </a:solidFill>
                        <a:effectLst/>
                        <a:latin typeface="Gill Sans MT"/>
                        <a:ea typeface="Calibri"/>
                        <a:cs typeface="Gill Sans MT"/>
                      </a:endParaRPr>
                    </a:p>
                  </a:txBody>
                  <a:tcPr marL="33479" marR="33479" marT="0" marB="0">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spcAft>
                          <a:spcPts val="0"/>
                        </a:spcAft>
                      </a:pPr>
                      <a:r>
                        <a:rPr lang="en-GB" sz="600" b="1">
                          <a:solidFill>
                            <a:srgbClr val="000000"/>
                          </a:solidFill>
                          <a:effectLst/>
                          <a:latin typeface="Gill Sans MT"/>
                          <a:ea typeface="Calibri"/>
                          <a:cs typeface="Gill Sans MT"/>
                        </a:rPr>
                        <a:t>35 </a:t>
                      </a:r>
                      <a:endParaRPr lang="en-GB" sz="600">
                        <a:solidFill>
                          <a:srgbClr val="000000"/>
                        </a:solidFill>
                        <a:effectLst/>
                        <a:latin typeface="Gill Sans MT"/>
                        <a:ea typeface="Calibri"/>
                        <a:cs typeface="Gill Sans MT"/>
                      </a:endParaRPr>
                    </a:p>
                  </a:txBody>
                  <a:tcPr marL="33479" marR="33479" marT="0" marB="0">
                    <a:lnL>
                      <a:noFill/>
                    </a:lnL>
                    <a:lnR>
                      <a:noFill/>
                    </a:lnR>
                    <a:lnT w="12700" cap="flat" cmpd="sng" algn="ctr">
                      <a:solidFill>
                        <a:schemeClr val="tx1"/>
                      </a:solidFill>
                      <a:prstDash val="solid"/>
                      <a:round/>
                      <a:headEnd type="none" w="med" len="med"/>
                      <a:tailEnd type="none" w="med" len="med"/>
                    </a:lnT>
                    <a:lnB>
                      <a:noFill/>
                    </a:lnB>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Art and Design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61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13,973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39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8,847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Biological Sciences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65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6,748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35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3,667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Built Environment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63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5,969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38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3,412 </a:t>
                      </a:r>
                    </a:p>
                  </a:txBody>
                  <a:tcPr marL="33479" marR="33479" marT="0" marB="0">
                    <a:lnL>
                      <a:noFill/>
                    </a:lnL>
                    <a:lnR>
                      <a:noFill/>
                    </a:lnR>
                    <a:lnT>
                      <a:noFill/>
                    </a:lnT>
                    <a:lnB>
                      <a:noFill/>
                    </a:lnB>
                  </a:tcPr>
                </a:tc>
                <a:tc hMerge="1">
                  <a:txBody>
                    <a:bodyPr/>
                    <a:lstStyle/>
                    <a:p>
                      <a:endParaRPr lang="en-GB"/>
                    </a:p>
                  </a:txBody>
                  <a:tcPr/>
                </a:tc>
              </a:tr>
              <a:tr h="234810">
                <a:tc>
                  <a:txBody>
                    <a:bodyPr/>
                    <a:lstStyle/>
                    <a:p>
                      <a:pPr>
                        <a:lnSpc>
                          <a:spcPct val="115000"/>
                        </a:lnSpc>
                        <a:spcAft>
                          <a:spcPts val="0"/>
                        </a:spcAft>
                      </a:pPr>
                      <a:r>
                        <a:rPr lang="en-GB" sz="600">
                          <a:solidFill>
                            <a:srgbClr val="000000"/>
                          </a:solidFill>
                          <a:effectLst/>
                          <a:latin typeface="Gill Sans MT"/>
                          <a:ea typeface="Calibri"/>
                          <a:cs typeface="Gill Sans MT"/>
                        </a:rPr>
                        <a:t>Business and Management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56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13,053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44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10,286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dirty="0">
                          <a:solidFill>
                            <a:srgbClr val="000000"/>
                          </a:solidFill>
                          <a:effectLst/>
                          <a:latin typeface="Gill Sans MT"/>
                          <a:ea typeface="Calibri"/>
                          <a:cs typeface="Gill Sans MT"/>
                        </a:rPr>
                        <a:t>Computer Science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56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6,293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44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4,877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b="1" dirty="0" smtClean="0">
                          <a:solidFill>
                            <a:srgbClr val="FF0000"/>
                          </a:solidFill>
                          <a:effectLst/>
                          <a:latin typeface="Gill Sans MT"/>
                          <a:ea typeface="Calibri"/>
                          <a:cs typeface="Gill Sans MT"/>
                        </a:rPr>
                        <a:t>Cryptozoology</a:t>
                      </a:r>
                      <a:endParaRPr lang="en-GB" sz="600" dirty="0">
                        <a:solidFill>
                          <a:srgbClr val="FF0000"/>
                        </a:solidFill>
                        <a:effectLst/>
                        <a:latin typeface="Gill Sans MT"/>
                        <a:ea typeface="Calibri"/>
                        <a:cs typeface="Gill Sans MT"/>
                      </a:endParaRPr>
                    </a:p>
                  </a:txBody>
                  <a:tcPr marL="33479" marR="33479" marT="0" marB="0">
                    <a:lnL>
                      <a:noFill/>
                    </a:lnL>
                    <a:lnR>
                      <a:noFill/>
                    </a:lnR>
                    <a:lnT>
                      <a:noFill/>
                    </a:lnT>
                    <a:lnB>
                      <a:noFill/>
                    </a:lnB>
                  </a:tcPr>
                </a:tc>
                <a:tc>
                  <a:txBody>
                    <a:bodyPr/>
                    <a:lstStyle/>
                    <a:p>
                      <a:pPr>
                        <a:lnSpc>
                          <a:spcPct val="115000"/>
                        </a:lnSpc>
                        <a:spcAft>
                          <a:spcPts val="0"/>
                        </a:spcAft>
                      </a:pPr>
                      <a:r>
                        <a:rPr lang="en-GB" sz="600" b="1" dirty="0">
                          <a:solidFill>
                            <a:srgbClr val="FF0000"/>
                          </a:solidFill>
                          <a:effectLst/>
                          <a:latin typeface="Gill Sans MT"/>
                          <a:ea typeface="Calibri"/>
                          <a:cs typeface="Gill Sans MT"/>
                        </a:rPr>
                        <a:t>49</a:t>
                      </a:r>
                      <a:endParaRPr lang="en-GB" sz="600" dirty="0">
                        <a:solidFill>
                          <a:srgbClr val="FF0000"/>
                        </a:solidFill>
                        <a:effectLst/>
                        <a:latin typeface="Gill Sans MT"/>
                        <a:ea typeface="Calibri"/>
                        <a:cs typeface="Gill Sans MT"/>
                      </a:endParaRPr>
                    </a:p>
                  </a:txBody>
                  <a:tcPr marL="33479" marR="33479" marT="0" marB="0">
                    <a:lnL>
                      <a:noFill/>
                    </a:lnL>
                    <a:lnR>
                      <a:noFill/>
                    </a:lnR>
                    <a:lnT>
                      <a:noFill/>
                    </a:lnT>
                    <a:lnB>
                      <a:noFill/>
                    </a:lnB>
                  </a:tcPr>
                </a:tc>
                <a:tc>
                  <a:txBody>
                    <a:bodyPr/>
                    <a:lstStyle/>
                    <a:p>
                      <a:pPr>
                        <a:lnSpc>
                          <a:spcPct val="115000"/>
                        </a:lnSpc>
                        <a:spcAft>
                          <a:spcPts val="0"/>
                        </a:spcAft>
                      </a:pPr>
                      <a:r>
                        <a:rPr lang="en-GB" sz="600" b="1" dirty="0">
                          <a:solidFill>
                            <a:srgbClr val="FF0000"/>
                          </a:solidFill>
                          <a:effectLst/>
                          <a:latin typeface="Gill Sans MT"/>
                          <a:ea typeface="Calibri"/>
                          <a:cs typeface="Gill Sans MT"/>
                        </a:rPr>
                        <a:t>37</a:t>
                      </a:r>
                      <a:endParaRPr lang="en-GB" sz="600" dirty="0">
                        <a:solidFill>
                          <a:srgbClr val="FF0000"/>
                        </a:solidFill>
                        <a:effectLst/>
                        <a:latin typeface="Gill Sans MT"/>
                        <a:ea typeface="Calibri"/>
                        <a:cs typeface="Gill Sans MT"/>
                      </a:endParaRPr>
                    </a:p>
                  </a:txBody>
                  <a:tcPr marL="33479" marR="33479" marT="0" marB="0">
                    <a:lnL>
                      <a:noFill/>
                    </a:lnL>
                    <a:lnR>
                      <a:noFill/>
                    </a:lnR>
                    <a:lnT>
                      <a:noFill/>
                    </a:lnT>
                    <a:lnB>
                      <a:noFill/>
                    </a:lnB>
                  </a:tcPr>
                </a:tc>
                <a:tc gridSpan="2">
                  <a:txBody>
                    <a:bodyPr/>
                    <a:lstStyle/>
                    <a:p>
                      <a:pPr>
                        <a:lnSpc>
                          <a:spcPct val="115000"/>
                        </a:lnSpc>
                        <a:spcAft>
                          <a:spcPts val="0"/>
                        </a:spcAft>
                      </a:pPr>
                      <a:r>
                        <a:rPr lang="en-GB" sz="600" b="1" dirty="0">
                          <a:solidFill>
                            <a:srgbClr val="FF0000"/>
                          </a:solidFill>
                          <a:effectLst/>
                          <a:latin typeface="Gill Sans MT"/>
                          <a:ea typeface="Calibri"/>
                          <a:cs typeface="Gill Sans MT"/>
                        </a:rPr>
                        <a:t>51</a:t>
                      </a:r>
                      <a:endParaRPr lang="en-GB" sz="600" dirty="0">
                        <a:solidFill>
                          <a:srgbClr val="FF0000"/>
                        </a:solidFill>
                        <a:effectLst/>
                        <a:latin typeface="Gill Sans MT"/>
                        <a:ea typeface="Calibri"/>
                        <a:cs typeface="Gill Sans MT"/>
                      </a:endParaRP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b="1" dirty="0">
                          <a:solidFill>
                            <a:srgbClr val="FF0000"/>
                          </a:solidFill>
                          <a:effectLst/>
                          <a:latin typeface="Gill Sans MT"/>
                          <a:ea typeface="Calibri"/>
                          <a:cs typeface="Gill Sans MT"/>
                        </a:rPr>
                        <a:t>38</a:t>
                      </a:r>
                      <a:endParaRPr lang="en-GB" sz="600" dirty="0">
                        <a:solidFill>
                          <a:srgbClr val="FF0000"/>
                        </a:solidFill>
                        <a:effectLst/>
                        <a:latin typeface="Gill Sans MT"/>
                        <a:ea typeface="Calibri"/>
                        <a:cs typeface="Gill Sans MT"/>
                      </a:endParaRP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Economics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69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3,593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31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1,601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Education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61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7,676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39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4,936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Engineering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66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12,033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34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6,180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English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76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7,085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24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2,290 </a:t>
                      </a:r>
                    </a:p>
                  </a:txBody>
                  <a:tcPr marL="33479" marR="33479" marT="0" marB="0">
                    <a:lnL>
                      <a:noFill/>
                    </a:lnL>
                    <a:lnR>
                      <a:noFill/>
                    </a:lnR>
                    <a:lnT>
                      <a:noFill/>
                    </a:lnT>
                    <a:lnB>
                      <a:noFill/>
                    </a:lnB>
                  </a:tcPr>
                </a:tc>
                <a:tc hMerge="1">
                  <a:txBody>
                    <a:bodyPr/>
                    <a:lstStyle/>
                    <a:p>
                      <a:endParaRPr lang="en-GB"/>
                    </a:p>
                  </a:txBody>
                  <a:tcPr/>
                </a:tc>
              </a:tr>
              <a:tr h="234810">
                <a:tc>
                  <a:txBody>
                    <a:bodyPr/>
                    <a:lstStyle/>
                    <a:p>
                      <a:pPr>
                        <a:lnSpc>
                          <a:spcPct val="115000"/>
                        </a:lnSpc>
                        <a:spcAft>
                          <a:spcPts val="0"/>
                        </a:spcAft>
                      </a:pPr>
                      <a:r>
                        <a:rPr lang="en-GB" sz="600">
                          <a:solidFill>
                            <a:srgbClr val="000000"/>
                          </a:solidFill>
                          <a:effectLst/>
                          <a:latin typeface="Gill Sans MT"/>
                          <a:ea typeface="Calibri"/>
                          <a:cs typeface="Gill Sans MT"/>
                        </a:rPr>
                        <a:t>Finance and Accounting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59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3,852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41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2,698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GEES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71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5,292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29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2,123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Health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69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10,608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31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4,732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History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80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8,047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21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2,071 </a:t>
                      </a:r>
                    </a:p>
                  </a:txBody>
                  <a:tcPr marL="33479" marR="33479" marT="0" marB="0">
                    <a:lnL>
                      <a:noFill/>
                    </a:lnL>
                    <a:lnR>
                      <a:noFill/>
                    </a:lnR>
                    <a:lnT>
                      <a:noFill/>
                    </a:lnT>
                    <a:lnB>
                      <a:noFill/>
                    </a:lnB>
                  </a:tcPr>
                </a:tc>
                <a:tc hMerge="1">
                  <a:txBody>
                    <a:bodyPr/>
                    <a:lstStyle/>
                    <a:p>
                      <a:endParaRPr lang="en-GB"/>
                    </a:p>
                  </a:txBody>
                  <a:tcPr/>
                </a:tc>
              </a:tr>
              <a:tr h="234810">
                <a:tc>
                  <a:txBody>
                    <a:bodyPr/>
                    <a:lstStyle/>
                    <a:p>
                      <a:pPr>
                        <a:lnSpc>
                          <a:spcPct val="115000"/>
                        </a:lnSpc>
                        <a:spcAft>
                          <a:spcPts val="0"/>
                        </a:spcAft>
                      </a:pPr>
                      <a:r>
                        <a:rPr lang="en-GB" sz="600">
                          <a:solidFill>
                            <a:srgbClr val="000000"/>
                          </a:solidFill>
                          <a:effectLst/>
                          <a:latin typeface="Gill Sans MT"/>
                          <a:ea typeface="Calibri"/>
                          <a:cs typeface="Gill Sans MT"/>
                        </a:rPr>
                        <a:t>Hospitality, Leisure, Sport and Tourism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55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7,142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46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5,969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Languages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78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2,454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22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704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Law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61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8,089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39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5,225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Marketing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63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2,017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37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1,182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Maths and Statistics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67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3,033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33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1,532 </a:t>
                      </a:r>
                    </a:p>
                  </a:txBody>
                  <a:tcPr marL="33479" marR="33479" marT="0" marB="0">
                    <a:lnL>
                      <a:noFill/>
                    </a:lnL>
                    <a:lnR>
                      <a:noFill/>
                    </a:lnR>
                    <a:lnT>
                      <a:noFill/>
                    </a:lnT>
                    <a:lnB>
                      <a:noFill/>
                    </a:lnB>
                  </a:tcPr>
                </a:tc>
                <a:tc hMerge="1">
                  <a:txBody>
                    <a:bodyPr/>
                    <a:lstStyle/>
                    <a:p>
                      <a:endParaRPr lang="en-GB"/>
                    </a:p>
                  </a:txBody>
                  <a:tcPr/>
                </a:tc>
              </a:tr>
              <a:tr h="234810">
                <a:tc>
                  <a:txBody>
                    <a:bodyPr/>
                    <a:lstStyle/>
                    <a:p>
                      <a:pPr>
                        <a:lnSpc>
                          <a:spcPct val="115000"/>
                        </a:lnSpc>
                        <a:spcAft>
                          <a:spcPts val="0"/>
                        </a:spcAft>
                      </a:pPr>
                      <a:r>
                        <a:rPr lang="en-GB" sz="600">
                          <a:solidFill>
                            <a:srgbClr val="000000"/>
                          </a:solidFill>
                          <a:effectLst/>
                          <a:latin typeface="Gill Sans MT"/>
                          <a:ea typeface="Calibri"/>
                          <a:cs typeface="Gill Sans MT"/>
                        </a:rPr>
                        <a:t>Media and Communications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66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4,957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34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2,568 </a:t>
                      </a:r>
                    </a:p>
                  </a:txBody>
                  <a:tcPr marL="33479" marR="33479" marT="0" marB="0">
                    <a:lnL>
                      <a:noFill/>
                    </a:lnL>
                    <a:lnR>
                      <a:noFill/>
                    </a:lnR>
                    <a:lnT>
                      <a:noFill/>
                    </a:lnT>
                    <a:lnB>
                      <a:noFill/>
                    </a:lnB>
                  </a:tcPr>
                </a:tc>
                <a:tc hMerge="1">
                  <a:txBody>
                    <a:bodyPr/>
                    <a:lstStyle/>
                    <a:p>
                      <a:endParaRPr lang="en-GB"/>
                    </a:p>
                  </a:txBody>
                  <a:tcPr/>
                </a:tc>
              </a:tr>
              <a:tr h="234810">
                <a:tc>
                  <a:txBody>
                    <a:bodyPr/>
                    <a:lstStyle/>
                    <a:p>
                      <a:pPr>
                        <a:lnSpc>
                          <a:spcPct val="115000"/>
                        </a:lnSpc>
                        <a:spcAft>
                          <a:spcPts val="0"/>
                        </a:spcAft>
                      </a:pPr>
                      <a:r>
                        <a:rPr lang="en-GB" sz="600">
                          <a:solidFill>
                            <a:srgbClr val="000000"/>
                          </a:solidFill>
                          <a:effectLst/>
                          <a:latin typeface="Gill Sans MT"/>
                          <a:ea typeface="Calibri"/>
                          <a:cs typeface="Gill Sans MT"/>
                        </a:rPr>
                        <a:t>Medicine and Dentistry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88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877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12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123 </a:t>
                      </a:r>
                    </a:p>
                  </a:txBody>
                  <a:tcPr marL="33479" marR="33479" marT="0" marB="0">
                    <a:lnL>
                      <a:noFill/>
                    </a:lnL>
                    <a:lnR>
                      <a:noFill/>
                    </a:lnR>
                    <a:lnT>
                      <a:noFill/>
                    </a:lnT>
                    <a:lnB>
                      <a:noFill/>
                    </a:lnB>
                  </a:tcPr>
                </a:tc>
                <a:tc hMerge="1">
                  <a:txBody>
                    <a:bodyPr/>
                    <a:lstStyle/>
                    <a:p>
                      <a:endParaRPr lang="en-GB"/>
                    </a:p>
                  </a:txBody>
                  <a:tcPr/>
                </a:tc>
              </a:tr>
              <a:tr h="234810">
                <a:tc>
                  <a:txBody>
                    <a:bodyPr/>
                    <a:lstStyle/>
                    <a:p>
                      <a:pPr>
                        <a:lnSpc>
                          <a:spcPct val="115000"/>
                        </a:lnSpc>
                        <a:spcAft>
                          <a:spcPts val="0"/>
                        </a:spcAft>
                      </a:pPr>
                      <a:r>
                        <a:rPr lang="en-GB" sz="600">
                          <a:solidFill>
                            <a:srgbClr val="000000"/>
                          </a:solidFill>
                          <a:effectLst/>
                          <a:latin typeface="Gill Sans MT"/>
                          <a:ea typeface="Calibri"/>
                          <a:cs typeface="Gill Sans MT"/>
                        </a:rPr>
                        <a:t>Music, Dance and Drama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77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8,065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23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2,471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Nursing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58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3,904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42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2,865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Other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59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595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41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416 </a:t>
                      </a:r>
                    </a:p>
                  </a:txBody>
                  <a:tcPr marL="33479" marR="33479" marT="0" marB="0">
                    <a:lnL>
                      <a:noFill/>
                    </a:lnL>
                    <a:lnR>
                      <a:noFill/>
                    </a:lnR>
                    <a:lnT>
                      <a:noFill/>
                    </a:lnT>
                    <a:lnB>
                      <a:noFill/>
                    </a:lnB>
                  </a:tcPr>
                </a:tc>
                <a:tc hMerge="1">
                  <a:txBody>
                    <a:bodyPr/>
                    <a:lstStyle/>
                    <a:p>
                      <a:endParaRPr lang="en-GB"/>
                    </a:p>
                  </a:txBody>
                  <a:tcPr/>
                </a:tc>
              </a:tr>
              <a:tr h="234810">
                <a:tc>
                  <a:txBody>
                    <a:bodyPr/>
                    <a:lstStyle/>
                    <a:p>
                      <a:pPr>
                        <a:lnSpc>
                          <a:spcPct val="115000"/>
                        </a:lnSpc>
                        <a:spcAft>
                          <a:spcPts val="0"/>
                        </a:spcAft>
                      </a:pPr>
                      <a:r>
                        <a:rPr lang="en-GB" sz="600">
                          <a:solidFill>
                            <a:srgbClr val="000000"/>
                          </a:solidFill>
                          <a:effectLst/>
                          <a:latin typeface="Gill Sans MT"/>
                          <a:ea typeface="Calibri"/>
                          <a:cs typeface="Gill Sans MT"/>
                        </a:rPr>
                        <a:t>Philosophical and Religious Studies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75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2,015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25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678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Physical Science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66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4,170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34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2,118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Politics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73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2,549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27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936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Psychology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73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8,014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27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3,018 </a:t>
                      </a:r>
                    </a:p>
                  </a:txBody>
                  <a:tcPr marL="33479" marR="33479" marT="0" marB="0">
                    <a:lnL>
                      <a:noFill/>
                    </a:lnL>
                    <a:lnR>
                      <a:noFill/>
                    </a:lnR>
                    <a:lnT>
                      <a:noFill/>
                    </a:lnT>
                    <a:lnB>
                      <a:noFill/>
                    </a:lnB>
                  </a:tcPr>
                </a:tc>
                <a:tc hMerge="1">
                  <a:txBody>
                    <a:bodyPr/>
                    <a:lstStyle/>
                    <a:p>
                      <a:endParaRPr lang="en-GB"/>
                    </a:p>
                  </a:txBody>
                  <a:tcPr/>
                </a:tc>
              </a:tr>
              <a:tr h="234810">
                <a:tc>
                  <a:txBody>
                    <a:bodyPr/>
                    <a:lstStyle/>
                    <a:p>
                      <a:pPr>
                        <a:lnSpc>
                          <a:spcPct val="115000"/>
                        </a:lnSpc>
                        <a:spcAft>
                          <a:spcPts val="0"/>
                        </a:spcAft>
                      </a:pPr>
                      <a:r>
                        <a:rPr lang="en-GB" sz="600">
                          <a:solidFill>
                            <a:srgbClr val="000000"/>
                          </a:solidFill>
                          <a:effectLst/>
                          <a:latin typeface="Gill Sans MT"/>
                          <a:ea typeface="Calibri"/>
                          <a:cs typeface="Gill Sans MT"/>
                        </a:rPr>
                        <a:t>Social Work and Policy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58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3,973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42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2,913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Sociology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62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3,954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38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2,391 </a:t>
                      </a:r>
                    </a:p>
                  </a:txBody>
                  <a:tcPr marL="33479" marR="33479" marT="0" marB="0">
                    <a:lnL>
                      <a:noFill/>
                    </a:lnL>
                    <a:lnR>
                      <a:noFill/>
                    </a:lnR>
                    <a:lnT>
                      <a:noFill/>
                    </a:lnT>
                    <a:lnB>
                      <a:noFill/>
                    </a:lnB>
                  </a:tcPr>
                </a:tc>
                <a:tc hMerge="1">
                  <a:txBody>
                    <a:bodyPr/>
                    <a:lstStyle/>
                    <a:p>
                      <a:endParaRPr lang="en-GB"/>
                    </a:p>
                  </a:txBody>
                  <a:tcPr/>
                </a:tc>
              </a:tr>
              <a:tr h="117404">
                <a:tc>
                  <a:txBody>
                    <a:bodyPr/>
                    <a:lstStyle/>
                    <a:p>
                      <a:pPr>
                        <a:lnSpc>
                          <a:spcPct val="115000"/>
                        </a:lnSpc>
                        <a:spcAft>
                          <a:spcPts val="0"/>
                        </a:spcAft>
                      </a:pPr>
                      <a:r>
                        <a:rPr lang="en-GB" sz="600">
                          <a:solidFill>
                            <a:srgbClr val="000000"/>
                          </a:solidFill>
                          <a:effectLst/>
                          <a:latin typeface="Gill Sans MT"/>
                          <a:ea typeface="Calibri"/>
                          <a:cs typeface="Gill Sans MT"/>
                        </a:rPr>
                        <a:t>Veterinary Medicine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65 </a:t>
                      </a:r>
                    </a:p>
                  </a:txBody>
                  <a:tcPr marL="33479" marR="33479" marT="0" marB="0">
                    <a:lnL>
                      <a:noFill/>
                    </a:lnL>
                    <a:lnR>
                      <a:noFill/>
                    </a:lnR>
                    <a:lnT>
                      <a:noFill/>
                    </a:lnT>
                    <a:lnB>
                      <a:noFill/>
                    </a:lnB>
                  </a:tcPr>
                </a:tc>
                <a:tc>
                  <a:txBody>
                    <a:bodyPr/>
                    <a:lstStyle/>
                    <a:p>
                      <a:pPr>
                        <a:lnSpc>
                          <a:spcPct val="115000"/>
                        </a:lnSpc>
                        <a:spcAft>
                          <a:spcPts val="0"/>
                        </a:spcAft>
                      </a:pPr>
                      <a:r>
                        <a:rPr lang="en-GB" sz="600">
                          <a:solidFill>
                            <a:srgbClr val="000000"/>
                          </a:solidFill>
                          <a:effectLst/>
                          <a:latin typeface="Gill Sans MT"/>
                          <a:ea typeface="Calibri"/>
                          <a:cs typeface="Gill Sans MT"/>
                        </a:rPr>
                        <a:t>575 </a:t>
                      </a:r>
                    </a:p>
                  </a:txBody>
                  <a:tcPr marL="33479" marR="33479" marT="0" marB="0">
                    <a:lnL>
                      <a:noFill/>
                    </a:lnL>
                    <a:lnR>
                      <a:noFill/>
                    </a:lnR>
                    <a:lnT>
                      <a:noFill/>
                    </a:lnT>
                    <a:lnB>
                      <a:noFill/>
                    </a:lnB>
                  </a:tcPr>
                </a:tc>
                <a:tc gridSpan="2">
                  <a:txBody>
                    <a:bodyPr/>
                    <a:lstStyle/>
                    <a:p>
                      <a:pPr>
                        <a:lnSpc>
                          <a:spcPct val="115000"/>
                        </a:lnSpc>
                        <a:spcAft>
                          <a:spcPts val="0"/>
                        </a:spcAft>
                      </a:pPr>
                      <a:r>
                        <a:rPr lang="en-GB" sz="600">
                          <a:solidFill>
                            <a:srgbClr val="000000"/>
                          </a:solidFill>
                          <a:effectLst/>
                          <a:latin typeface="Gill Sans MT"/>
                          <a:ea typeface="Calibri"/>
                          <a:cs typeface="Gill Sans MT"/>
                        </a:rPr>
                        <a:t>36 </a:t>
                      </a:r>
                    </a:p>
                  </a:txBody>
                  <a:tcPr marL="33479" marR="33479" marT="0" marB="0">
                    <a:lnL>
                      <a:noFill/>
                    </a:lnL>
                    <a:lnR>
                      <a:noFill/>
                    </a:lnR>
                    <a:lnT>
                      <a:noFill/>
                    </a:lnT>
                    <a:lnB>
                      <a:noFill/>
                    </a:lnB>
                  </a:tcPr>
                </a:tc>
                <a:tc hMerge="1">
                  <a:txBody>
                    <a:bodyPr/>
                    <a:lstStyle/>
                    <a:p>
                      <a:endParaRPr lang="en-GB"/>
                    </a:p>
                  </a:txBody>
                  <a:tcPr/>
                </a:tc>
                <a:tc gridSpan="2">
                  <a:txBody>
                    <a:bodyPr/>
                    <a:lstStyle/>
                    <a:p>
                      <a:pPr>
                        <a:lnSpc>
                          <a:spcPct val="115000"/>
                        </a:lnSpc>
                        <a:spcAft>
                          <a:spcPts val="0"/>
                        </a:spcAft>
                      </a:pPr>
                      <a:r>
                        <a:rPr lang="en-GB" sz="600" dirty="0">
                          <a:solidFill>
                            <a:srgbClr val="000000"/>
                          </a:solidFill>
                          <a:effectLst/>
                          <a:latin typeface="Gill Sans MT"/>
                          <a:ea typeface="Calibri"/>
                          <a:cs typeface="Gill Sans MT"/>
                        </a:rPr>
                        <a:t>316 </a:t>
                      </a:r>
                    </a:p>
                  </a:txBody>
                  <a:tcPr marL="33479" marR="33479" marT="0" marB="0">
                    <a:lnL>
                      <a:noFill/>
                    </a:lnL>
                    <a:lnR>
                      <a:noFill/>
                    </a:lnR>
                    <a:lnT>
                      <a:noFill/>
                    </a:lnT>
                    <a:lnB>
                      <a:noFill/>
                    </a:lnB>
                  </a:tcPr>
                </a:tc>
                <a:tc hMerge="1">
                  <a:txBody>
                    <a:bodyPr/>
                    <a:lstStyle/>
                    <a:p>
                      <a:endParaRPr lang="en-GB"/>
                    </a:p>
                  </a:txBody>
                  <a:tcPr/>
                </a:tc>
              </a:tr>
            </a:tbl>
          </a:graphicData>
        </a:graphic>
      </p:graphicFrame>
    </p:spTree>
    <p:extLst>
      <p:ext uri="{BB962C8B-B14F-4D97-AF65-F5344CB8AC3E}">
        <p14:creationId xmlns:p14="http://schemas.microsoft.com/office/powerpoint/2010/main" val="5241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712968" cy="765175"/>
          </a:xfrm>
        </p:spPr>
        <p:txBody>
          <a:bodyPr>
            <a:noAutofit/>
          </a:bodyPr>
          <a:lstStyle/>
          <a:p>
            <a:r>
              <a:rPr lang="en-GB" sz="2800" dirty="0">
                <a:latin typeface="Tahoma" panose="020B0604030504040204" pitchFamily="34" charset="0"/>
                <a:ea typeface="Tahoma" panose="020B0604030504040204" pitchFamily="34" charset="0"/>
                <a:cs typeface="Tahoma" panose="020B0604030504040204" pitchFamily="34" charset="0"/>
              </a:rPr>
              <a:t>Industries of leavers in employment </a:t>
            </a:r>
            <a:r>
              <a:rPr lang="en-GB" sz="2800" dirty="0" smtClean="0">
                <a:latin typeface="Tahoma" panose="020B0604030504040204" pitchFamily="34" charset="0"/>
                <a:ea typeface="Tahoma" panose="020B0604030504040204" pitchFamily="34" charset="0"/>
                <a:cs typeface="Tahoma" panose="020B0604030504040204" pitchFamily="34" charset="0"/>
              </a:rPr>
              <a:t>(</a:t>
            </a:r>
            <a:r>
              <a:rPr lang="en-GB" sz="2800" dirty="0">
                <a:latin typeface="Tahoma" panose="020B0604030504040204" pitchFamily="34" charset="0"/>
                <a:ea typeface="Tahoma" panose="020B0604030504040204" pitchFamily="34" charset="0"/>
                <a:cs typeface="Tahoma" panose="020B0604030504040204" pitchFamily="34" charset="0"/>
              </a:rPr>
              <a:t>omitting &lt; 1</a:t>
            </a:r>
            <a:r>
              <a:rPr lang="en-GB" sz="2800" dirty="0" smtClean="0">
                <a:latin typeface="Tahoma" panose="020B0604030504040204" pitchFamily="34" charset="0"/>
                <a:ea typeface="Tahoma" panose="020B0604030504040204" pitchFamily="34" charset="0"/>
                <a:cs typeface="Tahoma" panose="020B0604030504040204" pitchFamily="34" charset="0"/>
              </a:rPr>
              <a:t>%)</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8556472"/>
              </p:ext>
            </p:extLst>
          </p:nvPr>
        </p:nvGraphicFramePr>
        <p:xfrm>
          <a:off x="611560" y="1556792"/>
          <a:ext cx="7917555" cy="4637038"/>
        </p:xfrm>
        <a:graphic>
          <a:graphicData uri="http://schemas.openxmlformats.org/drawingml/2006/table">
            <a:tbl>
              <a:tblPr firstRow="1" firstCol="1" bandRow="1">
                <a:tableStyleId>{5C22544A-7EE6-4342-B048-85BDC9FD1C3A}</a:tableStyleId>
              </a:tblPr>
              <a:tblGrid>
                <a:gridCol w="2639185"/>
                <a:gridCol w="2639185"/>
                <a:gridCol w="2639185"/>
              </a:tblGrid>
              <a:tr h="227263">
                <a:tc gridSpan="3">
                  <a:txBody>
                    <a:bodyPr/>
                    <a:lstStyle/>
                    <a:p>
                      <a:pPr>
                        <a:lnSpc>
                          <a:spcPct val="115000"/>
                        </a:lnSpc>
                        <a:spcAft>
                          <a:spcPts val="0"/>
                        </a:spcAft>
                      </a:pPr>
                      <a:endParaRPr lang="en-GB" sz="1100" dirty="0">
                        <a:effectLst/>
                        <a:latin typeface="Calibri"/>
                        <a:ea typeface="Calibri"/>
                        <a:cs typeface="Times New Roman"/>
                      </a:endParaRPr>
                    </a:p>
                  </a:txBody>
                  <a:tcPr marL="146621" marR="146621" marT="29324" marB="29324" anchor="ctr"/>
                </a:tc>
                <a:tc hMerge="1">
                  <a:txBody>
                    <a:bodyPr/>
                    <a:lstStyle/>
                    <a:p>
                      <a:endParaRPr lang="en-GB"/>
                    </a:p>
                  </a:txBody>
                  <a:tcPr/>
                </a:tc>
                <a:tc hMerge="1">
                  <a:txBody>
                    <a:bodyPr/>
                    <a:lstStyle/>
                    <a:p>
                      <a:endParaRPr lang="en-GB"/>
                    </a:p>
                  </a:txBody>
                  <a:tcPr/>
                </a:tc>
              </a:tr>
              <a:tr h="227263">
                <a:tc>
                  <a:txBody>
                    <a:bodyPr/>
                    <a:lstStyle/>
                    <a:p>
                      <a:pPr>
                        <a:lnSpc>
                          <a:spcPct val="115000"/>
                        </a:lnSpc>
                        <a:spcAft>
                          <a:spcPts val="0"/>
                        </a:spcAft>
                      </a:pPr>
                      <a:r>
                        <a:rPr lang="en-GB" sz="1000">
                          <a:effectLst/>
                        </a:rPr>
                        <a:t>Industry</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Number</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Percentage</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Mining and quarrying</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1925</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0.6%</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Manufacturing</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14940</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4.5%</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Water supply &amp; waste management</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855</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0.3%</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Construction</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6470</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2.0%</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Wholesale/retail trade &amp; vehicle repair</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34470</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10.5%</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Transport and storage</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4220</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1.3%</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Hotels &amp; restaurants</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14620</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4.4%</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Information and communication</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17695</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5.4%</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Financial activities</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12030</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3.7%</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Real estate</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3605</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1.1%</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Professional, scientific and technical</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34895</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10.6%</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Administrative and support services</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12830</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3.9%</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Public administration/defence/social security</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17815</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5.4%</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Education</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67725</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20.6%</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Health &amp; social work</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64285</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19.6%</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Arts, entertainment and recreation</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12735</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3.9%</a:t>
                      </a:r>
                      <a:endParaRPr lang="en-GB" sz="1100">
                        <a:effectLst/>
                        <a:latin typeface="Calibri"/>
                        <a:ea typeface="Calibri"/>
                        <a:cs typeface="Times New Roman"/>
                      </a:endParaRPr>
                    </a:p>
                  </a:txBody>
                  <a:tcPr marL="146621" marR="146621" marT="29324" marB="29324" anchor="ctr"/>
                </a:tc>
              </a:tr>
              <a:tr h="227263">
                <a:tc>
                  <a:txBody>
                    <a:bodyPr/>
                    <a:lstStyle/>
                    <a:p>
                      <a:pPr>
                        <a:lnSpc>
                          <a:spcPct val="115000"/>
                        </a:lnSpc>
                        <a:spcAft>
                          <a:spcPts val="0"/>
                        </a:spcAft>
                      </a:pPr>
                      <a:r>
                        <a:rPr lang="en-GB" sz="1000">
                          <a:effectLst/>
                        </a:rPr>
                        <a:t>Other service activities</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a:effectLst/>
                        </a:rPr>
                        <a:t>4415</a:t>
                      </a:r>
                      <a:endParaRPr lang="en-GB" sz="1100">
                        <a:effectLst/>
                        <a:latin typeface="Calibri"/>
                        <a:ea typeface="Calibri"/>
                        <a:cs typeface="Times New Roman"/>
                      </a:endParaRPr>
                    </a:p>
                  </a:txBody>
                  <a:tcPr marL="146621" marR="146621" marT="29324" marB="29324" anchor="ctr"/>
                </a:tc>
                <a:tc>
                  <a:txBody>
                    <a:bodyPr/>
                    <a:lstStyle/>
                    <a:p>
                      <a:pPr>
                        <a:lnSpc>
                          <a:spcPct val="115000"/>
                        </a:lnSpc>
                        <a:spcAft>
                          <a:spcPts val="0"/>
                        </a:spcAft>
                      </a:pPr>
                      <a:r>
                        <a:rPr lang="en-GB" sz="1000" dirty="0">
                          <a:effectLst/>
                        </a:rPr>
                        <a:t>1.3%</a:t>
                      </a:r>
                      <a:endParaRPr lang="en-GB" sz="1100" dirty="0">
                        <a:effectLst/>
                        <a:latin typeface="Calibri"/>
                        <a:ea typeface="Calibri"/>
                        <a:cs typeface="Times New Roman"/>
                      </a:endParaRPr>
                    </a:p>
                  </a:txBody>
                  <a:tcPr marL="146621" marR="146621" marT="29324" marB="29324" anchor="ctr"/>
                </a:tc>
              </a:tr>
            </a:tbl>
          </a:graphicData>
        </a:graphic>
      </p:graphicFrame>
    </p:spTree>
    <p:extLst>
      <p:ext uri="{BB962C8B-B14F-4D97-AF65-F5344CB8AC3E}">
        <p14:creationId xmlns:p14="http://schemas.microsoft.com/office/powerpoint/2010/main" val="315144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702231" y="850032"/>
            <a:ext cx="7739063" cy="1066800"/>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Workshop Programme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84490" y="1772816"/>
            <a:ext cx="8174546" cy="4662815"/>
          </a:xfrm>
          <a:prstGeom prst="rect">
            <a:avLst/>
          </a:prstGeom>
          <a:noFill/>
        </p:spPr>
        <p:txBody>
          <a:bodyPr wrap="none" rtlCol="0">
            <a:spAutoFit/>
          </a:bodyPr>
          <a:lstStyle/>
          <a:p>
            <a:pPr>
              <a:lnSpc>
                <a:spcPct val="150000"/>
              </a:lnSpc>
            </a:pPr>
            <a:r>
              <a:rPr lang="en-GB" dirty="0" smtClean="0">
                <a:solidFill>
                  <a:prstClr val="black"/>
                </a:solidFill>
              </a:rPr>
              <a:t>1.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A crisis in the Department of Cryptozoology – </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PVC University of </a:t>
            </a:r>
            <a:r>
              <a:rPr lang="en-GB"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Erewhomes</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2. </a:t>
            </a:r>
            <a:r>
              <a:rPr lang="en-GB" b="1"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Initial group discussion on the </a:t>
            </a:r>
            <a:r>
              <a:rPr lang="en-GB" b="1" u="sng"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issues </a:t>
            </a:r>
          </a:p>
          <a:p>
            <a:pPr>
              <a:lnSpc>
                <a:spcPct val="150000"/>
              </a:lnSpc>
            </a:pPr>
            <a:r>
              <a:rPr lang="en-GB" dirty="0" smtClean="0"/>
              <a:t>“</a:t>
            </a:r>
            <a:r>
              <a:rPr lang="en-GB" dirty="0"/>
              <a:t>Would you recommend this Department to a friend or relative? If not, why not?” </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3. </a:t>
            </a:r>
            <a:r>
              <a:rPr lang="en-GB" dirty="0">
                <a:latin typeface="Tahoma" panose="020B0604030504040204" pitchFamily="34" charset="0"/>
                <a:ea typeface="Tahoma" panose="020B0604030504040204" pitchFamily="34" charset="0"/>
                <a:cs typeface="Tahoma" panose="020B0604030504040204" pitchFamily="34" charset="0"/>
              </a:rPr>
              <a:t>Embedding Employability: Invited Lecture</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4. The Employability Matrix </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5. Group discussion and feedback</a:t>
            </a:r>
          </a:p>
          <a:p>
            <a:pPr>
              <a:lnSpc>
                <a:spcPct val="150000"/>
              </a:lnSpc>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6</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Embedded employability in </a:t>
            </a:r>
            <a:r>
              <a:rPr lang="en-GB"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UoL</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Natural Sciences </a:t>
            </a:r>
          </a:p>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-the programme</a:t>
            </a:r>
          </a:p>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-central support</a:t>
            </a:r>
          </a:p>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-the outcomes</a:t>
            </a:r>
          </a:p>
          <a:p>
            <a:pPr>
              <a:lnSpc>
                <a:spcPct val="150000"/>
              </a:lnSpc>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7</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Individual/group </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r</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eflection on application in your own context</a:t>
            </a:r>
          </a:p>
          <a:p>
            <a:pPr>
              <a:lnSpc>
                <a:spcPct val="150000"/>
              </a:lnSpc>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8</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Workshop evaluation </a:t>
            </a: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401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492896"/>
            <a:ext cx="7717818" cy="1908215"/>
          </a:xfrm>
          <a:prstGeom prst="rect">
            <a:avLst/>
          </a:prstGeom>
          <a:noFill/>
        </p:spPr>
        <p:txBody>
          <a:bodyPr wrap="none" rtlCol="0">
            <a:spAutoFit/>
          </a:bodyPr>
          <a:lstStyle/>
          <a:p>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Discussion: </a:t>
            </a:r>
            <a:endPar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“Would you recommend this </a:t>
            </a:r>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Degree Course </a:t>
            </a: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to a friend or relative</a:t>
            </a:r>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GB"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  If not, why not?” </a:t>
            </a:r>
          </a:p>
          <a:p>
            <a:endParaRPr lang="en-GB" dirty="0"/>
          </a:p>
        </p:txBody>
      </p:sp>
    </p:spTree>
    <p:extLst>
      <p:ext uri="{BB962C8B-B14F-4D97-AF65-F5344CB8AC3E}">
        <p14:creationId xmlns:p14="http://schemas.microsoft.com/office/powerpoint/2010/main" val="2313495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3580" y="548680"/>
            <a:ext cx="8229600" cy="765175"/>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The solution</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971600" y="1628800"/>
            <a:ext cx="7272808" cy="830997"/>
          </a:xfrm>
          <a:prstGeom prst="rect">
            <a:avLst/>
          </a:prstGeom>
          <a:noFill/>
        </p:spPr>
        <p:txBody>
          <a:bodyPr wrap="square" rtlCol="0">
            <a:spAutoFit/>
          </a:bodyPr>
          <a:lstStyle/>
          <a:p>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Redesign the programme to embed employability and report back to me with a plan</a:t>
            </a: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05271" y="2852936"/>
            <a:ext cx="5931688" cy="2677656"/>
          </a:xfrm>
          <a:prstGeom prst="rect">
            <a:avLst/>
          </a:prstGeom>
          <a:noFill/>
        </p:spPr>
        <p:txBody>
          <a:bodyPr wrap="none" rtlCol="0">
            <a:spAutoFit/>
          </a:bodyPr>
          <a:lstStyle/>
          <a:p>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constraints:</a:t>
            </a:r>
          </a:p>
          <a:p>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Maintain research income </a:t>
            </a:r>
          </a:p>
          <a:p>
            <a:pPr marL="342900" indent="-342900">
              <a:buFont typeface="Arial" panose="020B0604020202020204" pitchFamily="34" charset="0"/>
              <a:buChar char="•"/>
            </a:pP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Cost neutral (or thereabouts)</a:t>
            </a:r>
          </a:p>
          <a:p>
            <a:pPr marL="342900" indent="-342900">
              <a:buFont typeface="Arial" panose="020B0604020202020204" pitchFamily="34" charset="0"/>
              <a:buChar char="•"/>
            </a:pP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Implementable on reasonable timescale</a:t>
            </a:r>
          </a:p>
          <a:p>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205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139952" y="4886140"/>
            <a:ext cx="836385" cy="111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35896" y="6029388"/>
            <a:ext cx="2164968" cy="276999"/>
          </a:xfrm>
          <a:prstGeom prst="rect">
            <a:avLst/>
          </a:prstGeom>
        </p:spPr>
        <p:txBody>
          <a:bodyPr wrap="square">
            <a:spAutoFit/>
          </a:bodyPr>
          <a:lstStyle/>
          <a:p>
            <a:r>
              <a:rPr lang="en-GB" sz="600" dirty="0">
                <a:solidFill>
                  <a:prstClr val="black"/>
                </a:solidFill>
              </a:rPr>
              <a:t>By </a:t>
            </a:r>
            <a:r>
              <a:rPr lang="en-GB" sz="600" dirty="0" err="1">
                <a:solidFill>
                  <a:prstClr val="black"/>
                </a:solidFill>
              </a:rPr>
              <a:t>Carnby</a:t>
            </a:r>
            <a:r>
              <a:rPr lang="en-GB" sz="600" dirty="0">
                <a:solidFill>
                  <a:prstClr val="black"/>
                </a:solidFill>
              </a:rPr>
              <a:t> - Own work, CC BY-SA 4.0, https://commons.wikimedia.org/w/index.php?curid=45152282</a:t>
            </a:r>
          </a:p>
        </p:txBody>
      </p:sp>
    </p:spTree>
    <p:extLst>
      <p:ext uri="{BB962C8B-B14F-4D97-AF65-F5344CB8AC3E}">
        <p14:creationId xmlns:p14="http://schemas.microsoft.com/office/powerpoint/2010/main" val="391753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1263650" y="4846638"/>
            <a:ext cx="6878638"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rgbClr val="FFFF00"/>
                </a:solidFill>
                <a:latin typeface="Kabel Bk BT" pitchFamily="34" charset="0"/>
              </a:defRPr>
            </a:lvl1pPr>
            <a:lvl2pPr marL="742950" indent="-285750">
              <a:spcBef>
                <a:spcPct val="20000"/>
              </a:spcBef>
              <a:buFont typeface="Tahoma" pitchFamily="34" charset="0"/>
              <a:buChar char="–"/>
              <a:defRPr sz="2800">
                <a:solidFill>
                  <a:srgbClr val="FFFF00"/>
                </a:solidFill>
                <a:latin typeface="Kabel Bk BT" pitchFamily="34" charset="0"/>
              </a:defRPr>
            </a:lvl2pPr>
            <a:lvl3pPr marL="1143000" indent="-228600">
              <a:spcBef>
                <a:spcPct val="20000"/>
              </a:spcBef>
              <a:buClr>
                <a:schemeClr val="hlink"/>
              </a:buClr>
              <a:buSzPct val="120000"/>
              <a:buChar char="•"/>
              <a:defRPr sz="2400">
                <a:solidFill>
                  <a:srgbClr val="FFFF00"/>
                </a:solidFill>
                <a:latin typeface="Kabel Bk BT" pitchFamily="34" charset="0"/>
              </a:defRPr>
            </a:lvl3pPr>
            <a:lvl4pPr marL="1600200" indent="-228600">
              <a:spcBef>
                <a:spcPct val="20000"/>
              </a:spcBef>
              <a:buFont typeface="Tahoma" pitchFamily="34" charset="0"/>
              <a:buChar char="–"/>
              <a:defRPr sz="2000">
                <a:solidFill>
                  <a:srgbClr val="FFFF00"/>
                </a:solidFill>
                <a:latin typeface="Kabel Bk BT" pitchFamily="34" charset="0"/>
              </a:defRPr>
            </a:lvl4pPr>
            <a:lvl5pPr marL="2057400" indent="-228600">
              <a:spcBef>
                <a:spcPct val="20000"/>
              </a:spcBef>
              <a:buClr>
                <a:schemeClr val="hlink"/>
              </a:buClr>
              <a:buSzPct val="80000"/>
              <a:buFont typeface="Wingdings" pitchFamily="2" charset="2"/>
              <a:buChar char="v"/>
              <a:defRPr sz="2000">
                <a:solidFill>
                  <a:srgbClr val="FFFF00"/>
                </a:solidFill>
                <a:latin typeface="Kabel Bk BT"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rgbClr val="FFFF00"/>
                </a:solidFill>
                <a:latin typeface="Kabel Bk BT"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rgbClr val="FFFF00"/>
                </a:solidFill>
                <a:latin typeface="Kabel Bk BT"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rgbClr val="FFFF00"/>
                </a:solidFill>
                <a:latin typeface="Kabel Bk BT"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rgbClr val="FFFF00"/>
                </a:solidFill>
                <a:latin typeface="Kabel Bk BT" pitchFamily="34" charset="0"/>
              </a:defRPr>
            </a:lvl9pPr>
          </a:lstStyle>
          <a:p>
            <a:pPr fontAlgn="base">
              <a:spcBef>
                <a:spcPct val="0"/>
              </a:spcBef>
              <a:spcAft>
                <a:spcPct val="0"/>
              </a:spcAft>
              <a:buClrTx/>
              <a:buSzTx/>
              <a:buFontTx/>
              <a:buNone/>
            </a:pPr>
            <a:r>
              <a:rPr lang="en-GB" altLang="en-US" sz="4400" b="1" dirty="0" smtClean="0">
                <a:solidFill>
                  <a:srgbClr val="FFFFFF"/>
                </a:solidFill>
                <a:latin typeface="Bradley Hand ITC" pitchFamily="66" charset="0"/>
              </a:rPr>
              <a:t> </a:t>
            </a:r>
            <a:r>
              <a:rPr lang="en-GB" altLang="en-US" sz="4400" b="1" dirty="0">
                <a:solidFill>
                  <a:schemeClr val="bg1"/>
                </a:solidFill>
                <a:latin typeface="Bradley Hand ITC" pitchFamily="66" charset="0"/>
              </a:rPr>
              <a:t>Embedding Employability</a:t>
            </a:r>
            <a:endParaRPr lang="en-US" altLang="en-US" sz="4400" b="1" dirty="0">
              <a:solidFill>
                <a:schemeClr val="bg1"/>
              </a:solidFill>
              <a:latin typeface="Bradley Hand ITC" pitchFamily="66" charset="0"/>
            </a:endParaRPr>
          </a:p>
        </p:txBody>
      </p:sp>
      <p:grpSp>
        <p:nvGrpSpPr>
          <p:cNvPr id="3076" name="Group 5"/>
          <p:cNvGrpSpPr>
            <a:grpSpLocks/>
          </p:cNvGrpSpPr>
          <p:nvPr/>
        </p:nvGrpSpPr>
        <p:grpSpPr bwMode="auto">
          <a:xfrm>
            <a:off x="7164288" y="2133600"/>
            <a:ext cx="1817787" cy="431304"/>
            <a:chOff x="2517" y="3294"/>
            <a:chExt cx="1723" cy="499"/>
          </a:xfrm>
        </p:grpSpPr>
        <p:sp>
          <p:nvSpPr>
            <p:cNvPr id="3078" name="AutoShape 6"/>
            <p:cNvSpPr>
              <a:spLocks noChangeArrowheads="1"/>
            </p:cNvSpPr>
            <p:nvPr/>
          </p:nvSpPr>
          <p:spPr bwMode="auto">
            <a:xfrm>
              <a:off x="3107" y="3385"/>
              <a:ext cx="317" cy="317"/>
            </a:xfrm>
            <a:custGeom>
              <a:avLst/>
              <a:gdLst>
                <a:gd name="T0" fmla="*/ 2 w 21600"/>
                <a:gd name="T1" fmla="*/ 0 h 21600"/>
                <a:gd name="T2" fmla="*/ 1 w 21600"/>
                <a:gd name="T3" fmla="*/ 2 h 21600"/>
                <a:gd name="T4" fmla="*/ 2 w 21600"/>
                <a:gd name="T5" fmla="*/ 1 h 21600"/>
                <a:gd name="T6" fmla="*/ 4 w 21600"/>
                <a:gd name="T7" fmla="*/ 2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3079" name="AutoShape 7"/>
            <p:cNvSpPr>
              <a:spLocks noChangeArrowheads="1"/>
            </p:cNvSpPr>
            <p:nvPr/>
          </p:nvSpPr>
          <p:spPr bwMode="auto">
            <a:xfrm>
              <a:off x="3515" y="3385"/>
              <a:ext cx="317" cy="317"/>
            </a:xfrm>
            <a:custGeom>
              <a:avLst/>
              <a:gdLst>
                <a:gd name="T0" fmla="*/ 2 w 21600"/>
                <a:gd name="T1" fmla="*/ 0 h 21600"/>
                <a:gd name="T2" fmla="*/ 1 w 21600"/>
                <a:gd name="T3" fmla="*/ 2 h 21600"/>
                <a:gd name="T4" fmla="*/ 2 w 21600"/>
                <a:gd name="T5" fmla="*/ 1 h 21600"/>
                <a:gd name="T6" fmla="*/ 4 w 21600"/>
                <a:gd name="T7" fmla="*/ 2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3080" name="AutoShape 8"/>
            <p:cNvSpPr>
              <a:spLocks noChangeArrowheads="1"/>
            </p:cNvSpPr>
            <p:nvPr/>
          </p:nvSpPr>
          <p:spPr bwMode="auto">
            <a:xfrm rot="-3240464">
              <a:off x="3923" y="3385"/>
              <a:ext cx="317" cy="317"/>
            </a:xfrm>
            <a:custGeom>
              <a:avLst/>
              <a:gdLst>
                <a:gd name="T0" fmla="*/ 2 w 21600"/>
                <a:gd name="T1" fmla="*/ 0 h 21600"/>
                <a:gd name="T2" fmla="*/ 1 w 21600"/>
                <a:gd name="T3" fmla="*/ 1 h 21600"/>
                <a:gd name="T4" fmla="*/ 2 w 21600"/>
                <a:gd name="T5" fmla="*/ 2 h 21600"/>
                <a:gd name="T6" fmla="*/ 3 w 21600"/>
                <a:gd name="T7" fmla="*/ 1 h 21600"/>
                <a:gd name="T8" fmla="*/ 0 60000 65536"/>
                <a:gd name="T9" fmla="*/ 0 60000 65536"/>
                <a:gd name="T10" fmla="*/ 0 60000 65536"/>
                <a:gd name="T11" fmla="*/ 0 60000 65536"/>
                <a:gd name="T12" fmla="*/ 2589 w 21600"/>
                <a:gd name="T13" fmla="*/ 0 h 21600"/>
                <a:gd name="T14" fmla="*/ 19011 w 21600"/>
                <a:gd name="T15" fmla="*/ 8381 h 21600"/>
              </a:gdLst>
              <a:ahLst/>
              <a:cxnLst>
                <a:cxn ang="T8">
                  <a:pos x="T0" y="T1"/>
                </a:cxn>
                <a:cxn ang="T9">
                  <a:pos x="T2" y="T3"/>
                </a:cxn>
                <a:cxn ang="T10">
                  <a:pos x="T4" y="T5"/>
                </a:cxn>
                <a:cxn ang="T11">
                  <a:pos x="T6" y="T7"/>
                </a:cxn>
              </a:cxnLst>
              <a:rect l="T12" t="T13" r="T14" b="T15"/>
              <a:pathLst>
                <a:path w="21600" h="21600">
                  <a:moveTo>
                    <a:pt x="8524" y="7846"/>
                  </a:moveTo>
                  <a:cubicBezTo>
                    <a:pt x="9176" y="7343"/>
                    <a:pt x="9976" y="7071"/>
                    <a:pt x="10800" y="7071"/>
                  </a:cubicBezTo>
                  <a:cubicBezTo>
                    <a:pt x="11623" y="7071"/>
                    <a:pt x="12423" y="7343"/>
                    <a:pt x="13075" y="7846"/>
                  </a:cubicBezTo>
                  <a:lnTo>
                    <a:pt x="17391" y="2244"/>
                  </a:lnTo>
                  <a:cubicBezTo>
                    <a:pt x="15502" y="789"/>
                    <a:pt x="13184" y="0"/>
                    <a:pt x="10799" y="0"/>
                  </a:cubicBezTo>
                  <a:cubicBezTo>
                    <a:pt x="8415" y="0"/>
                    <a:pt x="6097" y="789"/>
                    <a:pt x="4208" y="2244"/>
                  </a:cubicBezTo>
                  <a:lnTo>
                    <a:pt x="8524" y="7846"/>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3081" name="AutoShape 9"/>
            <p:cNvSpPr>
              <a:spLocks noChangeArrowheads="1"/>
            </p:cNvSpPr>
            <p:nvPr/>
          </p:nvSpPr>
          <p:spPr bwMode="auto">
            <a:xfrm rot="2412625">
              <a:off x="2517" y="3294"/>
              <a:ext cx="499" cy="499"/>
            </a:xfrm>
            <a:custGeom>
              <a:avLst/>
              <a:gdLst>
                <a:gd name="T0" fmla="*/ 6 w 21600"/>
                <a:gd name="T1" fmla="*/ 0 h 21600"/>
                <a:gd name="T2" fmla="*/ 2 w 21600"/>
                <a:gd name="T3" fmla="*/ 3 h 21600"/>
                <a:gd name="T4" fmla="*/ 6 w 21600"/>
                <a:gd name="T5" fmla="*/ 2 h 21600"/>
                <a:gd name="T6" fmla="*/ 9 w 21600"/>
                <a:gd name="T7" fmla="*/ 3 h 21600"/>
                <a:gd name="T8" fmla="*/ 0 60000 65536"/>
                <a:gd name="T9" fmla="*/ 0 60000 65536"/>
                <a:gd name="T10" fmla="*/ 0 60000 65536"/>
                <a:gd name="T11" fmla="*/ 0 60000 65536"/>
                <a:gd name="T12" fmla="*/ 1385 w 21600"/>
                <a:gd name="T13" fmla="*/ 0 h 21600"/>
                <a:gd name="T14" fmla="*/ 20215 w 21600"/>
                <a:gd name="T15" fmla="*/ 7705 h 21600"/>
              </a:gdLst>
              <a:ahLst/>
              <a:cxnLst>
                <a:cxn ang="T8">
                  <a:pos x="T0" y="T1"/>
                </a:cxn>
                <a:cxn ang="T9">
                  <a:pos x="T2" y="T3"/>
                </a:cxn>
                <a:cxn ang="T10">
                  <a:pos x="T4" y="T5"/>
                </a:cxn>
                <a:cxn ang="T11">
                  <a:pos x="T6" y="T7"/>
                </a:cxn>
              </a:cxnLst>
              <a:rect l="T12" t="T13" r="T14" b="T15"/>
              <a:pathLst>
                <a:path w="21600" h="21600">
                  <a:moveTo>
                    <a:pt x="6147" y="6580"/>
                  </a:moveTo>
                  <a:cubicBezTo>
                    <a:pt x="7338" y="5267"/>
                    <a:pt x="9027" y="4519"/>
                    <a:pt x="10800" y="4519"/>
                  </a:cubicBezTo>
                  <a:cubicBezTo>
                    <a:pt x="12572" y="4519"/>
                    <a:pt x="14261" y="5267"/>
                    <a:pt x="15452" y="6580"/>
                  </a:cubicBezTo>
                  <a:lnTo>
                    <a:pt x="18799" y="3544"/>
                  </a:lnTo>
                  <a:cubicBezTo>
                    <a:pt x="16752" y="1287"/>
                    <a:pt x="13847" y="0"/>
                    <a:pt x="10799" y="0"/>
                  </a:cubicBezTo>
                  <a:cubicBezTo>
                    <a:pt x="7752" y="0"/>
                    <a:pt x="4847" y="1287"/>
                    <a:pt x="2800" y="3544"/>
                  </a:cubicBezTo>
                  <a:lnTo>
                    <a:pt x="6147" y="6580"/>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grpSp>
      <p:sp>
        <p:nvSpPr>
          <p:cNvPr id="3077" name="TextBox 1"/>
          <p:cNvSpPr txBox="1">
            <a:spLocks noChangeArrowheads="1"/>
          </p:cNvSpPr>
          <p:nvPr/>
        </p:nvSpPr>
        <p:spPr bwMode="auto">
          <a:xfrm>
            <a:off x="2586038" y="1125538"/>
            <a:ext cx="42621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GB" altLang="en-US" sz="4800" dirty="0" smtClean="0">
                <a:solidFill>
                  <a:schemeClr val="bg1"/>
                </a:solidFill>
              </a:rPr>
              <a:t>Invited </a:t>
            </a:r>
            <a:r>
              <a:rPr lang="en-GB" altLang="en-US" sz="4800" dirty="0">
                <a:solidFill>
                  <a:schemeClr val="bg1"/>
                </a:solidFill>
              </a:rPr>
              <a:t>Lecture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617299" y="620688"/>
            <a:ext cx="7739063" cy="1066800"/>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Workshop Programme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8"/>
          <p:cNvSpPr txBox="1"/>
          <p:nvPr/>
        </p:nvSpPr>
        <p:spPr>
          <a:xfrm>
            <a:off x="827584" y="1484784"/>
            <a:ext cx="7848872" cy="4262705"/>
          </a:xfrm>
          <a:prstGeom prst="rect">
            <a:avLst/>
          </a:prstGeom>
          <a:noFill/>
        </p:spPr>
        <p:txBody>
          <a:bodyPr wrap="square" rtlCol="0">
            <a:spAutoFit/>
          </a:bodyPr>
          <a:lstStyle/>
          <a:p>
            <a:pPr>
              <a:spcAft>
                <a:spcPts val="600"/>
              </a:spcAft>
            </a:pP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Welcome and Introduction: PVC </a:t>
            </a:r>
            <a:r>
              <a:rPr lang="en-GB" sz="18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Erewhomes</a:t>
            </a: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University</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Address by Head of Department of Cryptozoology</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 Initial group discussion on the </a:t>
            </a:r>
            <a:r>
              <a:rPr lang="en-GB" sz="1800"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issues</a:t>
            </a:r>
          </a:p>
          <a:p>
            <a:pPr>
              <a:spcAft>
                <a:spcPts val="600"/>
              </a:spcAft>
            </a:pPr>
            <a:r>
              <a:rPr lang="en-GB" sz="1800"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a:t>
            </a: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Embedding Employability through Authentic Assessment: Invited Lecture</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5. The Employability Matrix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6. Group discussion and feedback</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7. Embedded employability in </a:t>
            </a:r>
            <a:r>
              <a:rPr lang="en-GB" sz="1800"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UoL</a:t>
            </a: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Natural Sciences </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-the programme</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GB"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the outcomes</a:t>
            </a:r>
            <a:endParaRPr lang="en-GB" sz="1200" dirty="0">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GB" sz="1800"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-central </a:t>
            </a: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support</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GB" sz="1800" kern="12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8</a:t>
            </a: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Individual/group reflection on application in your own context</a:t>
            </a:r>
            <a:endParaRPr lang="en-GB" sz="1200" dirty="0">
              <a:effectLst/>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GB" sz="18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9. Workshop evaluation </a:t>
            </a:r>
            <a:endParaRPr lang="en-GB" sz="12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992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12776"/>
            <a:ext cx="8964488" cy="3724096"/>
          </a:xfrm>
          <a:prstGeom prst="rect">
            <a:avLst/>
          </a:prstGeom>
        </p:spPr>
        <p:txBody>
          <a:bodyPr wrap="square">
            <a:spAutoFit/>
          </a:bodyPr>
          <a:lstStyle/>
          <a:p>
            <a:pPr eaLnBrk="0" fontAlgn="base" hangingPunct="0">
              <a:spcBef>
                <a:spcPct val="0"/>
              </a:spcBef>
              <a:spcAft>
                <a:spcPct val="0"/>
              </a:spcAft>
            </a:pPr>
            <a:endParaRPr lang="en-GB" sz="2400" dirty="0">
              <a:solidFill>
                <a:schemeClr val="bg1"/>
              </a:solidFill>
              <a:latin typeface="Tahoma" pitchFamily="34" charset="0"/>
            </a:endParaRPr>
          </a:p>
          <a:p>
            <a:pPr eaLnBrk="0" fontAlgn="base" hangingPunct="0">
              <a:spcAft>
                <a:spcPts val="600"/>
              </a:spcAft>
            </a:pPr>
            <a:r>
              <a:rPr lang="en-GB" sz="2400" dirty="0">
                <a:solidFill>
                  <a:schemeClr val="bg1"/>
                </a:solidFill>
                <a:latin typeface="Tahoma" pitchFamily="34" charset="0"/>
              </a:rPr>
              <a:t>• </a:t>
            </a:r>
            <a:r>
              <a:rPr lang="en-GB" sz="2400" dirty="0" smtClean="0">
                <a:solidFill>
                  <a:schemeClr val="bg1"/>
                </a:solidFill>
                <a:latin typeface="Tahoma" pitchFamily="34" charset="0"/>
              </a:rPr>
              <a:t>a </a:t>
            </a:r>
            <a:r>
              <a:rPr lang="en-GB" sz="2400" dirty="0">
                <a:solidFill>
                  <a:schemeClr val="bg1"/>
                </a:solidFill>
                <a:latin typeface="Tahoma" pitchFamily="34" charset="0"/>
              </a:rPr>
              <a:t>lifelong </a:t>
            </a:r>
            <a:r>
              <a:rPr lang="en-GB" sz="2400" dirty="0" smtClean="0">
                <a:solidFill>
                  <a:schemeClr val="bg1"/>
                </a:solidFill>
                <a:latin typeface="Tahoma" pitchFamily="34" charset="0"/>
              </a:rPr>
              <a:t>process</a:t>
            </a:r>
            <a:endParaRPr lang="en-GB" sz="2400" dirty="0">
              <a:solidFill>
                <a:schemeClr val="bg1"/>
              </a:solidFill>
              <a:latin typeface="Tahoma" pitchFamily="34" charset="0"/>
            </a:endParaRPr>
          </a:p>
          <a:p>
            <a:pPr eaLnBrk="0" fontAlgn="base" hangingPunct="0">
              <a:spcAft>
                <a:spcPts val="600"/>
              </a:spcAft>
            </a:pPr>
            <a:r>
              <a:rPr lang="en-GB" sz="2400" dirty="0">
                <a:solidFill>
                  <a:schemeClr val="bg1"/>
                </a:solidFill>
                <a:latin typeface="Tahoma" pitchFamily="34" charset="0"/>
              </a:rPr>
              <a:t>• </a:t>
            </a:r>
            <a:r>
              <a:rPr lang="en-GB" sz="2400" dirty="0" smtClean="0">
                <a:solidFill>
                  <a:schemeClr val="bg1"/>
                </a:solidFill>
                <a:latin typeface="Tahoma" pitchFamily="34" charset="0"/>
              </a:rPr>
              <a:t>applicable </a:t>
            </a:r>
            <a:r>
              <a:rPr lang="en-GB" sz="2400" dirty="0">
                <a:solidFill>
                  <a:schemeClr val="bg1"/>
                </a:solidFill>
                <a:latin typeface="Tahoma" pitchFamily="34" charset="0"/>
              </a:rPr>
              <a:t>to all </a:t>
            </a:r>
            <a:r>
              <a:rPr lang="en-GB" sz="2400" dirty="0" smtClean="0">
                <a:solidFill>
                  <a:schemeClr val="bg1"/>
                </a:solidFill>
                <a:latin typeface="Tahoma" pitchFamily="34" charset="0"/>
              </a:rPr>
              <a:t>students (situations, courses, modes </a:t>
            </a:r>
            <a:r>
              <a:rPr lang="en-GB" sz="2400" dirty="0">
                <a:solidFill>
                  <a:schemeClr val="bg1"/>
                </a:solidFill>
                <a:latin typeface="Tahoma" pitchFamily="34" charset="0"/>
              </a:rPr>
              <a:t>of </a:t>
            </a:r>
            <a:r>
              <a:rPr lang="en-GB" sz="2400" dirty="0" smtClean="0">
                <a:solidFill>
                  <a:schemeClr val="bg1"/>
                </a:solidFill>
                <a:latin typeface="Tahoma" pitchFamily="34" charset="0"/>
              </a:rPr>
              <a:t>study)</a:t>
            </a:r>
            <a:endParaRPr lang="en-GB" sz="2400" dirty="0">
              <a:solidFill>
                <a:schemeClr val="bg1"/>
              </a:solidFill>
              <a:latin typeface="Tahoma" pitchFamily="34" charset="0"/>
            </a:endParaRPr>
          </a:p>
          <a:p>
            <a:pPr marL="268288" indent="-268288" eaLnBrk="0" fontAlgn="base" hangingPunct="0">
              <a:spcAft>
                <a:spcPts val="600"/>
              </a:spcAft>
            </a:pPr>
            <a:r>
              <a:rPr lang="en-GB" sz="2400" dirty="0" smtClean="0">
                <a:solidFill>
                  <a:schemeClr val="bg1"/>
                </a:solidFill>
                <a:latin typeface="Tahoma" pitchFamily="34" charset="0"/>
              </a:rPr>
              <a:t>• support for </a:t>
            </a:r>
            <a:r>
              <a:rPr lang="en-GB" sz="2400" dirty="0">
                <a:solidFill>
                  <a:schemeClr val="bg1"/>
                </a:solidFill>
                <a:latin typeface="Tahoma" pitchFamily="34" charset="0"/>
              </a:rPr>
              <a:t>students to develop </a:t>
            </a:r>
            <a:r>
              <a:rPr lang="en-GB" sz="2400" dirty="0" smtClean="0">
                <a:solidFill>
                  <a:schemeClr val="bg1"/>
                </a:solidFill>
                <a:latin typeface="Tahoma" pitchFamily="34" charset="0"/>
              </a:rPr>
              <a:t>knowledge</a:t>
            </a:r>
            <a:r>
              <a:rPr lang="en-GB" sz="2400" dirty="0">
                <a:solidFill>
                  <a:schemeClr val="bg1"/>
                </a:solidFill>
                <a:latin typeface="Tahoma" pitchFamily="34" charset="0"/>
              </a:rPr>
              <a:t>, skills, behaviours, attributes and </a:t>
            </a:r>
            <a:r>
              <a:rPr lang="en-GB" sz="2400" dirty="0" smtClean="0">
                <a:solidFill>
                  <a:schemeClr val="bg1"/>
                </a:solidFill>
                <a:latin typeface="Tahoma" pitchFamily="34" charset="0"/>
              </a:rPr>
              <a:t>attitudes to enable success in employment </a:t>
            </a:r>
            <a:r>
              <a:rPr lang="en-GB" sz="2400" u="sng" dirty="0" smtClean="0">
                <a:solidFill>
                  <a:schemeClr val="bg1"/>
                </a:solidFill>
                <a:latin typeface="Tahoma" pitchFamily="34" charset="0"/>
              </a:rPr>
              <a:t>and</a:t>
            </a:r>
            <a:r>
              <a:rPr lang="en-GB" sz="2400" dirty="0" smtClean="0">
                <a:solidFill>
                  <a:schemeClr val="bg1"/>
                </a:solidFill>
                <a:latin typeface="Tahoma" pitchFamily="34" charset="0"/>
              </a:rPr>
              <a:t> </a:t>
            </a:r>
            <a:r>
              <a:rPr lang="en-GB" sz="2400" u="sng" dirty="0">
                <a:solidFill>
                  <a:schemeClr val="bg1"/>
                </a:solidFill>
                <a:latin typeface="Tahoma" pitchFamily="34" charset="0"/>
              </a:rPr>
              <a:t>in </a:t>
            </a:r>
            <a:r>
              <a:rPr lang="en-GB" sz="2400" u="sng" dirty="0" smtClean="0">
                <a:solidFill>
                  <a:schemeClr val="bg1"/>
                </a:solidFill>
                <a:latin typeface="Tahoma" pitchFamily="34" charset="0"/>
              </a:rPr>
              <a:t>life</a:t>
            </a:r>
            <a:endParaRPr lang="en-GB" sz="2400" u="sng" dirty="0">
              <a:solidFill>
                <a:schemeClr val="bg1"/>
              </a:solidFill>
              <a:latin typeface="Tahoma" pitchFamily="34" charset="0"/>
            </a:endParaRPr>
          </a:p>
          <a:p>
            <a:pPr eaLnBrk="0" fontAlgn="base" hangingPunct="0">
              <a:spcAft>
                <a:spcPts val="600"/>
              </a:spcAft>
            </a:pPr>
            <a:r>
              <a:rPr lang="en-GB" sz="2400" dirty="0">
                <a:solidFill>
                  <a:schemeClr val="bg1"/>
                </a:solidFill>
                <a:latin typeface="Tahoma" pitchFamily="34" charset="0"/>
              </a:rPr>
              <a:t>• </a:t>
            </a:r>
            <a:r>
              <a:rPr lang="en-GB" sz="2400" dirty="0" smtClean="0">
                <a:solidFill>
                  <a:schemeClr val="bg1"/>
                </a:solidFill>
                <a:latin typeface="Tahoma" pitchFamily="34" charset="0"/>
              </a:rPr>
              <a:t>a </a:t>
            </a:r>
            <a:r>
              <a:rPr lang="en-GB" sz="2400" dirty="0">
                <a:solidFill>
                  <a:schemeClr val="bg1"/>
                </a:solidFill>
                <a:latin typeface="Tahoma" pitchFamily="34" charset="0"/>
              </a:rPr>
              <a:t>university-wide </a:t>
            </a:r>
            <a:r>
              <a:rPr lang="en-GB" sz="2400" dirty="0" smtClean="0">
                <a:solidFill>
                  <a:schemeClr val="bg1"/>
                </a:solidFill>
                <a:latin typeface="Tahoma" pitchFamily="34" charset="0"/>
              </a:rPr>
              <a:t>responsibility</a:t>
            </a:r>
            <a:endParaRPr lang="en-GB" sz="2400" dirty="0">
              <a:solidFill>
                <a:schemeClr val="bg1"/>
              </a:solidFill>
              <a:latin typeface="Tahoma" pitchFamily="34" charset="0"/>
            </a:endParaRPr>
          </a:p>
          <a:p>
            <a:pPr marL="268288" indent="-268288" eaLnBrk="0" fontAlgn="base" hangingPunct="0">
              <a:spcAft>
                <a:spcPts val="600"/>
              </a:spcAft>
            </a:pPr>
            <a:r>
              <a:rPr lang="en-GB" sz="2400" dirty="0">
                <a:solidFill>
                  <a:schemeClr val="bg1"/>
                </a:solidFill>
                <a:latin typeface="Tahoma" pitchFamily="34" charset="0"/>
              </a:rPr>
              <a:t>• </a:t>
            </a:r>
            <a:r>
              <a:rPr lang="en-GB" sz="2400" dirty="0" smtClean="0">
                <a:solidFill>
                  <a:schemeClr val="bg1"/>
                </a:solidFill>
                <a:latin typeface="Tahoma" pitchFamily="34" charset="0"/>
              </a:rPr>
              <a:t>makes </a:t>
            </a:r>
            <a:r>
              <a:rPr lang="en-GB" sz="2400" dirty="0">
                <a:solidFill>
                  <a:schemeClr val="bg1"/>
                </a:solidFill>
                <a:latin typeface="Tahoma" pitchFamily="34" charset="0"/>
              </a:rPr>
              <a:t>the components of </a:t>
            </a:r>
            <a:r>
              <a:rPr lang="en-GB" sz="2400" dirty="0" smtClean="0">
                <a:solidFill>
                  <a:schemeClr val="bg1"/>
                </a:solidFill>
                <a:latin typeface="Tahoma" pitchFamily="34" charset="0"/>
              </a:rPr>
              <a:t>employability explicit </a:t>
            </a:r>
            <a:r>
              <a:rPr lang="en-GB" sz="2400" dirty="0">
                <a:solidFill>
                  <a:schemeClr val="bg1"/>
                </a:solidFill>
                <a:latin typeface="Tahoma" pitchFamily="34" charset="0"/>
              </a:rPr>
              <a:t>to students to support their lifelong </a:t>
            </a:r>
            <a:r>
              <a:rPr lang="en-GB" sz="2400" dirty="0" smtClean="0">
                <a:solidFill>
                  <a:schemeClr val="bg1"/>
                </a:solidFill>
                <a:latin typeface="Tahoma" pitchFamily="34" charset="0"/>
              </a:rPr>
              <a:t>learning</a:t>
            </a:r>
            <a:endParaRPr lang="en-GB" sz="2400" dirty="0">
              <a:solidFill>
                <a:schemeClr val="bg1"/>
              </a:solidFill>
              <a:latin typeface="Tahoma" pitchFamily="34" charset="0"/>
            </a:endParaRPr>
          </a:p>
        </p:txBody>
      </p:sp>
      <p:grpSp>
        <p:nvGrpSpPr>
          <p:cNvPr id="3" name="Group 5"/>
          <p:cNvGrpSpPr>
            <a:grpSpLocks/>
          </p:cNvGrpSpPr>
          <p:nvPr/>
        </p:nvGrpSpPr>
        <p:grpSpPr bwMode="auto">
          <a:xfrm flipH="1">
            <a:off x="1259632" y="5689889"/>
            <a:ext cx="981075" cy="207963"/>
            <a:chOff x="2517" y="3294"/>
            <a:chExt cx="1723" cy="499"/>
          </a:xfrm>
        </p:grpSpPr>
        <p:sp>
          <p:nvSpPr>
            <p:cNvPr id="4" name="AutoShape 6"/>
            <p:cNvSpPr>
              <a:spLocks noChangeArrowheads="1"/>
            </p:cNvSpPr>
            <p:nvPr/>
          </p:nvSpPr>
          <p:spPr bwMode="auto">
            <a:xfrm>
              <a:off x="3107" y="3385"/>
              <a:ext cx="317" cy="317"/>
            </a:xfrm>
            <a:custGeom>
              <a:avLst/>
              <a:gdLst>
                <a:gd name="T0" fmla="*/ 2 w 21600"/>
                <a:gd name="T1" fmla="*/ 0 h 21600"/>
                <a:gd name="T2" fmla="*/ 1 w 21600"/>
                <a:gd name="T3" fmla="*/ 2 h 21600"/>
                <a:gd name="T4" fmla="*/ 2 w 21600"/>
                <a:gd name="T5" fmla="*/ 1 h 21600"/>
                <a:gd name="T6" fmla="*/ 4 w 21600"/>
                <a:gd name="T7" fmla="*/ 2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5" name="AutoShape 7"/>
            <p:cNvSpPr>
              <a:spLocks noChangeArrowheads="1"/>
            </p:cNvSpPr>
            <p:nvPr/>
          </p:nvSpPr>
          <p:spPr bwMode="auto">
            <a:xfrm>
              <a:off x="3515" y="3385"/>
              <a:ext cx="317" cy="317"/>
            </a:xfrm>
            <a:custGeom>
              <a:avLst/>
              <a:gdLst>
                <a:gd name="T0" fmla="*/ 2 w 21600"/>
                <a:gd name="T1" fmla="*/ 0 h 21600"/>
                <a:gd name="T2" fmla="*/ 1 w 21600"/>
                <a:gd name="T3" fmla="*/ 2 h 21600"/>
                <a:gd name="T4" fmla="*/ 2 w 21600"/>
                <a:gd name="T5" fmla="*/ 1 h 21600"/>
                <a:gd name="T6" fmla="*/ 4 w 21600"/>
                <a:gd name="T7" fmla="*/ 2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6" name="AutoShape 8"/>
            <p:cNvSpPr>
              <a:spLocks noChangeArrowheads="1"/>
            </p:cNvSpPr>
            <p:nvPr/>
          </p:nvSpPr>
          <p:spPr bwMode="auto">
            <a:xfrm rot="-3240464">
              <a:off x="3923" y="3385"/>
              <a:ext cx="317" cy="317"/>
            </a:xfrm>
            <a:custGeom>
              <a:avLst/>
              <a:gdLst>
                <a:gd name="T0" fmla="*/ 2 w 21600"/>
                <a:gd name="T1" fmla="*/ 0 h 21600"/>
                <a:gd name="T2" fmla="*/ 1 w 21600"/>
                <a:gd name="T3" fmla="*/ 1 h 21600"/>
                <a:gd name="T4" fmla="*/ 2 w 21600"/>
                <a:gd name="T5" fmla="*/ 2 h 21600"/>
                <a:gd name="T6" fmla="*/ 3 w 21600"/>
                <a:gd name="T7" fmla="*/ 1 h 21600"/>
                <a:gd name="T8" fmla="*/ 0 60000 65536"/>
                <a:gd name="T9" fmla="*/ 0 60000 65536"/>
                <a:gd name="T10" fmla="*/ 0 60000 65536"/>
                <a:gd name="T11" fmla="*/ 0 60000 65536"/>
                <a:gd name="T12" fmla="*/ 2589 w 21600"/>
                <a:gd name="T13" fmla="*/ 0 h 21600"/>
                <a:gd name="T14" fmla="*/ 19011 w 21600"/>
                <a:gd name="T15" fmla="*/ 8381 h 21600"/>
              </a:gdLst>
              <a:ahLst/>
              <a:cxnLst>
                <a:cxn ang="T8">
                  <a:pos x="T0" y="T1"/>
                </a:cxn>
                <a:cxn ang="T9">
                  <a:pos x="T2" y="T3"/>
                </a:cxn>
                <a:cxn ang="T10">
                  <a:pos x="T4" y="T5"/>
                </a:cxn>
                <a:cxn ang="T11">
                  <a:pos x="T6" y="T7"/>
                </a:cxn>
              </a:cxnLst>
              <a:rect l="T12" t="T13" r="T14" b="T15"/>
              <a:pathLst>
                <a:path w="21600" h="21600">
                  <a:moveTo>
                    <a:pt x="8524" y="7846"/>
                  </a:moveTo>
                  <a:cubicBezTo>
                    <a:pt x="9176" y="7343"/>
                    <a:pt x="9976" y="7071"/>
                    <a:pt x="10800" y="7071"/>
                  </a:cubicBezTo>
                  <a:cubicBezTo>
                    <a:pt x="11623" y="7071"/>
                    <a:pt x="12423" y="7343"/>
                    <a:pt x="13075" y="7846"/>
                  </a:cubicBezTo>
                  <a:lnTo>
                    <a:pt x="17391" y="2244"/>
                  </a:lnTo>
                  <a:cubicBezTo>
                    <a:pt x="15502" y="789"/>
                    <a:pt x="13184" y="0"/>
                    <a:pt x="10799" y="0"/>
                  </a:cubicBezTo>
                  <a:cubicBezTo>
                    <a:pt x="8415" y="0"/>
                    <a:pt x="6097" y="789"/>
                    <a:pt x="4208" y="2244"/>
                  </a:cubicBezTo>
                  <a:lnTo>
                    <a:pt x="8524" y="7846"/>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7" name="AutoShape 9"/>
            <p:cNvSpPr>
              <a:spLocks noChangeArrowheads="1"/>
            </p:cNvSpPr>
            <p:nvPr/>
          </p:nvSpPr>
          <p:spPr bwMode="auto">
            <a:xfrm rot="2412625">
              <a:off x="2517" y="3294"/>
              <a:ext cx="499" cy="499"/>
            </a:xfrm>
            <a:custGeom>
              <a:avLst/>
              <a:gdLst>
                <a:gd name="T0" fmla="*/ 6 w 21600"/>
                <a:gd name="T1" fmla="*/ 0 h 21600"/>
                <a:gd name="T2" fmla="*/ 2 w 21600"/>
                <a:gd name="T3" fmla="*/ 3 h 21600"/>
                <a:gd name="T4" fmla="*/ 6 w 21600"/>
                <a:gd name="T5" fmla="*/ 2 h 21600"/>
                <a:gd name="T6" fmla="*/ 9 w 21600"/>
                <a:gd name="T7" fmla="*/ 3 h 21600"/>
                <a:gd name="T8" fmla="*/ 0 60000 65536"/>
                <a:gd name="T9" fmla="*/ 0 60000 65536"/>
                <a:gd name="T10" fmla="*/ 0 60000 65536"/>
                <a:gd name="T11" fmla="*/ 0 60000 65536"/>
                <a:gd name="T12" fmla="*/ 1385 w 21600"/>
                <a:gd name="T13" fmla="*/ 0 h 21600"/>
                <a:gd name="T14" fmla="*/ 20215 w 21600"/>
                <a:gd name="T15" fmla="*/ 7705 h 21600"/>
              </a:gdLst>
              <a:ahLst/>
              <a:cxnLst>
                <a:cxn ang="T8">
                  <a:pos x="T0" y="T1"/>
                </a:cxn>
                <a:cxn ang="T9">
                  <a:pos x="T2" y="T3"/>
                </a:cxn>
                <a:cxn ang="T10">
                  <a:pos x="T4" y="T5"/>
                </a:cxn>
                <a:cxn ang="T11">
                  <a:pos x="T6" y="T7"/>
                </a:cxn>
              </a:cxnLst>
              <a:rect l="T12" t="T13" r="T14" b="T15"/>
              <a:pathLst>
                <a:path w="21600" h="21600">
                  <a:moveTo>
                    <a:pt x="6147" y="6580"/>
                  </a:moveTo>
                  <a:cubicBezTo>
                    <a:pt x="7338" y="5267"/>
                    <a:pt x="9027" y="4519"/>
                    <a:pt x="10800" y="4519"/>
                  </a:cubicBezTo>
                  <a:cubicBezTo>
                    <a:pt x="12572" y="4519"/>
                    <a:pt x="14261" y="5267"/>
                    <a:pt x="15452" y="6580"/>
                  </a:cubicBezTo>
                  <a:lnTo>
                    <a:pt x="18799" y="3544"/>
                  </a:lnTo>
                  <a:cubicBezTo>
                    <a:pt x="16752" y="1287"/>
                    <a:pt x="13847" y="0"/>
                    <a:pt x="10799" y="0"/>
                  </a:cubicBezTo>
                  <a:cubicBezTo>
                    <a:pt x="7752" y="0"/>
                    <a:pt x="4847" y="1287"/>
                    <a:pt x="2800" y="3544"/>
                  </a:cubicBezTo>
                  <a:lnTo>
                    <a:pt x="6147" y="6580"/>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grpSp>
      <p:sp>
        <p:nvSpPr>
          <p:cNvPr id="8" name="Rectangle 7"/>
          <p:cNvSpPr/>
          <p:nvPr/>
        </p:nvSpPr>
        <p:spPr>
          <a:xfrm>
            <a:off x="1923019" y="592693"/>
            <a:ext cx="5817333" cy="523220"/>
          </a:xfrm>
          <a:prstGeom prst="rect">
            <a:avLst/>
          </a:prstGeom>
        </p:spPr>
        <p:txBody>
          <a:bodyPr wrap="square">
            <a:spAutoFit/>
          </a:bodyPr>
          <a:lstStyle/>
          <a:p>
            <a:pPr lvl="0" eaLnBrk="0" fontAlgn="base" hangingPunct="0">
              <a:spcBef>
                <a:spcPct val="0"/>
              </a:spcBef>
              <a:spcAft>
                <a:spcPct val="0"/>
              </a:spcAft>
            </a:pPr>
            <a:r>
              <a:rPr lang="en-GB" sz="2800" dirty="0">
                <a:solidFill>
                  <a:srgbClr val="000099"/>
                </a:solidFill>
                <a:latin typeface="Tahoma" pitchFamily="34" charset="0"/>
              </a:rPr>
              <a:t>What is Employability? (HEA, 2013)</a:t>
            </a:r>
          </a:p>
        </p:txBody>
      </p:sp>
    </p:spTree>
    <p:extLst>
      <p:ext uri="{BB962C8B-B14F-4D97-AF65-F5344CB8AC3E}">
        <p14:creationId xmlns:p14="http://schemas.microsoft.com/office/powerpoint/2010/main" val="963994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12776"/>
            <a:ext cx="8568952" cy="3724096"/>
          </a:xfrm>
          <a:prstGeom prst="rect">
            <a:avLst/>
          </a:prstGeom>
        </p:spPr>
        <p:txBody>
          <a:bodyPr wrap="square">
            <a:spAutoFit/>
          </a:bodyPr>
          <a:lstStyle/>
          <a:p>
            <a:pPr eaLnBrk="0" fontAlgn="base" hangingPunct="0">
              <a:spcBef>
                <a:spcPct val="0"/>
              </a:spcBef>
              <a:spcAft>
                <a:spcPts val="600"/>
              </a:spcAft>
            </a:pPr>
            <a:r>
              <a:rPr lang="en-GB" sz="2000" dirty="0">
                <a:solidFill>
                  <a:schemeClr val="bg1"/>
                </a:solidFill>
                <a:latin typeface="Tahoma" pitchFamily="34" charset="0"/>
              </a:rPr>
              <a:t>•</a:t>
            </a:r>
            <a:r>
              <a:rPr lang="en-GB" sz="2000" dirty="0" smtClean="0">
                <a:solidFill>
                  <a:srgbClr val="FFFFFF"/>
                </a:solidFill>
                <a:latin typeface="Tahoma" pitchFamily="34" charset="0"/>
              </a:rPr>
              <a:t>   </a:t>
            </a:r>
            <a:r>
              <a:rPr lang="en-GB" sz="2400" dirty="0" smtClean="0">
                <a:solidFill>
                  <a:schemeClr val="bg1"/>
                </a:solidFill>
                <a:latin typeface="Tahoma" pitchFamily="34" charset="0"/>
              </a:rPr>
              <a:t>It </a:t>
            </a:r>
            <a:r>
              <a:rPr lang="en-GB" sz="2400" dirty="0">
                <a:solidFill>
                  <a:schemeClr val="bg1"/>
                </a:solidFill>
                <a:latin typeface="Tahoma" pitchFamily="34" charset="0"/>
              </a:rPr>
              <a:t>is not about replacing academic rigour and </a:t>
            </a:r>
            <a:r>
              <a:rPr lang="en-GB" sz="2400" dirty="0" smtClean="0">
                <a:solidFill>
                  <a:schemeClr val="bg1"/>
                </a:solidFill>
                <a:latin typeface="Tahoma" pitchFamily="34" charset="0"/>
              </a:rPr>
              <a:t>standards</a:t>
            </a:r>
            <a:endParaRPr lang="en-GB" sz="2400" dirty="0">
              <a:solidFill>
                <a:schemeClr val="bg1"/>
              </a:solidFill>
              <a:latin typeface="Tahoma" pitchFamily="34" charset="0"/>
            </a:endParaRPr>
          </a:p>
          <a:p>
            <a:pPr marL="355600" indent="-355600" eaLnBrk="0" fontAlgn="base" hangingPunct="0">
              <a:spcBef>
                <a:spcPct val="0"/>
              </a:spcBef>
              <a:spcAft>
                <a:spcPts val="600"/>
              </a:spcAft>
            </a:pPr>
            <a:r>
              <a:rPr lang="en-GB" sz="2400" dirty="0">
                <a:solidFill>
                  <a:schemeClr val="bg1"/>
                </a:solidFill>
                <a:latin typeface="Tahoma" pitchFamily="34" charset="0"/>
              </a:rPr>
              <a:t>• </a:t>
            </a:r>
            <a:r>
              <a:rPr lang="en-GB" sz="2400" dirty="0" smtClean="0">
                <a:solidFill>
                  <a:schemeClr val="bg1"/>
                </a:solidFill>
                <a:latin typeface="Tahoma" pitchFamily="34" charset="0"/>
              </a:rPr>
              <a:t> It </a:t>
            </a:r>
            <a:r>
              <a:rPr lang="en-GB" sz="2400" dirty="0">
                <a:solidFill>
                  <a:schemeClr val="bg1"/>
                </a:solidFill>
                <a:latin typeface="Tahoma" pitchFamily="34" charset="0"/>
              </a:rPr>
              <a:t>is not necessarily about adding additional modules </a:t>
            </a:r>
            <a:r>
              <a:rPr lang="en-GB" sz="2400" dirty="0" smtClean="0">
                <a:solidFill>
                  <a:schemeClr val="bg1"/>
                </a:solidFill>
                <a:latin typeface="Tahoma" pitchFamily="34" charset="0"/>
              </a:rPr>
              <a:t>into the curriculum</a:t>
            </a:r>
            <a:endParaRPr lang="en-GB" sz="2400" dirty="0">
              <a:solidFill>
                <a:schemeClr val="bg1"/>
              </a:solidFill>
              <a:latin typeface="Tahoma" pitchFamily="34" charset="0"/>
            </a:endParaRPr>
          </a:p>
          <a:p>
            <a:pPr eaLnBrk="0" fontAlgn="base" hangingPunct="0">
              <a:spcBef>
                <a:spcPct val="0"/>
              </a:spcBef>
              <a:spcAft>
                <a:spcPts val="600"/>
              </a:spcAft>
            </a:pPr>
            <a:r>
              <a:rPr lang="en-GB" sz="2400" dirty="0">
                <a:solidFill>
                  <a:schemeClr val="bg1"/>
                </a:solidFill>
                <a:latin typeface="Tahoma" pitchFamily="34" charset="0"/>
              </a:rPr>
              <a:t>• </a:t>
            </a:r>
            <a:r>
              <a:rPr lang="en-GB" sz="2400" dirty="0" smtClean="0">
                <a:solidFill>
                  <a:schemeClr val="bg1"/>
                </a:solidFill>
                <a:latin typeface="Tahoma" pitchFamily="34" charset="0"/>
              </a:rPr>
              <a:t> It </a:t>
            </a:r>
            <a:r>
              <a:rPr lang="en-GB" sz="2400" dirty="0">
                <a:solidFill>
                  <a:schemeClr val="bg1"/>
                </a:solidFill>
                <a:latin typeface="Tahoma" pitchFamily="34" charset="0"/>
              </a:rPr>
              <a:t>is not just about preparing students for </a:t>
            </a:r>
            <a:r>
              <a:rPr lang="en-GB" sz="2400" dirty="0" smtClean="0">
                <a:solidFill>
                  <a:schemeClr val="bg1"/>
                </a:solidFill>
                <a:latin typeface="Tahoma" pitchFamily="34" charset="0"/>
              </a:rPr>
              <a:t>employment</a:t>
            </a:r>
            <a:endParaRPr lang="en-GB" sz="2400" dirty="0">
              <a:solidFill>
                <a:schemeClr val="bg1"/>
              </a:solidFill>
              <a:latin typeface="Tahoma" pitchFamily="34" charset="0"/>
            </a:endParaRPr>
          </a:p>
          <a:p>
            <a:pPr eaLnBrk="0" fontAlgn="base" hangingPunct="0">
              <a:spcBef>
                <a:spcPct val="0"/>
              </a:spcBef>
              <a:spcAft>
                <a:spcPts val="600"/>
              </a:spcAft>
            </a:pPr>
            <a:r>
              <a:rPr lang="en-GB" sz="2400" dirty="0">
                <a:solidFill>
                  <a:schemeClr val="bg1"/>
                </a:solidFill>
                <a:latin typeface="Tahoma" pitchFamily="34" charset="0"/>
              </a:rPr>
              <a:t>• </a:t>
            </a:r>
            <a:r>
              <a:rPr lang="en-GB" sz="2400" dirty="0" smtClean="0">
                <a:solidFill>
                  <a:schemeClr val="bg1"/>
                </a:solidFill>
                <a:latin typeface="Tahoma" pitchFamily="34" charset="0"/>
              </a:rPr>
              <a:t> It </a:t>
            </a:r>
            <a:r>
              <a:rPr lang="en-GB" sz="2400" dirty="0">
                <a:solidFill>
                  <a:schemeClr val="bg1"/>
                </a:solidFill>
                <a:latin typeface="Tahoma" pitchFamily="34" charset="0"/>
              </a:rPr>
              <a:t>is not the sole responsibility of the Careers </a:t>
            </a:r>
            <a:r>
              <a:rPr lang="en-GB" sz="2400" dirty="0" smtClean="0">
                <a:solidFill>
                  <a:schemeClr val="bg1"/>
                </a:solidFill>
                <a:latin typeface="Tahoma" pitchFamily="34" charset="0"/>
              </a:rPr>
              <a:t>Service</a:t>
            </a:r>
            <a:endParaRPr lang="en-GB" sz="2400" dirty="0">
              <a:solidFill>
                <a:schemeClr val="bg1"/>
              </a:solidFill>
              <a:latin typeface="Tahoma" pitchFamily="34" charset="0"/>
            </a:endParaRPr>
          </a:p>
          <a:p>
            <a:pPr marL="355600" indent="-355600" eaLnBrk="0" fontAlgn="base" hangingPunct="0">
              <a:spcBef>
                <a:spcPct val="0"/>
              </a:spcBef>
              <a:spcAft>
                <a:spcPts val="600"/>
              </a:spcAft>
            </a:pPr>
            <a:r>
              <a:rPr lang="en-GB" sz="2400" dirty="0">
                <a:solidFill>
                  <a:schemeClr val="bg1"/>
                </a:solidFill>
                <a:latin typeface="Tahoma" pitchFamily="34" charset="0"/>
              </a:rPr>
              <a:t>• </a:t>
            </a:r>
            <a:r>
              <a:rPr lang="en-GB" sz="2400" dirty="0" smtClean="0">
                <a:solidFill>
                  <a:schemeClr val="bg1"/>
                </a:solidFill>
                <a:latin typeface="Tahoma" pitchFamily="34" charset="0"/>
              </a:rPr>
              <a:t> It </a:t>
            </a:r>
            <a:r>
              <a:rPr lang="en-GB" sz="2400" dirty="0">
                <a:solidFill>
                  <a:schemeClr val="bg1"/>
                </a:solidFill>
                <a:latin typeface="Tahoma" pitchFamily="34" charset="0"/>
              </a:rPr>
              <a:t>is not something that can be quantified by any </a:t>
            </a:r>
            <a:r>
              <a:rPr lang="en-GB" sz="2400" dirty="0" smtClean="0">
                <a:solidFill>
                  <a:schemeClr val="bg1"/>
                </a:solidFill>
                <a:latin typeface="Tahoma" pitchFamily="34" charset="0"/>
              </a:rPr>
              <a:t>single measure </a:t>
            </a:r>
            <a:r>
              <a:rPr lang="en-GB" sz="2400" dirty="0">
                <a:solidFill>
                  <a:schemeClr val="bg1"/>
                </a:solidFill>
                <a:latin typeface="Tahoma" pitchFamily="34" charset="0"/>
              </a:rPr>
              <a:t>(Destinations of Leavers from Higher </a:t>
            </a:r>
            <a:r>
              <a:rPr lang="en-GB" sz="2400" dirty="0" smtClean="0">
                <a:solidFill>
                  <a:schemeClr val="bg1"/>
                </a:solidFill>
                <a:latin typeface="Tahoma" pitchFamily="34" charset="0"/>
              </a:rPr>
              <a:t>Education (DLHE</a:t>
            </a:r>
            <a:r>
              <a:rPr lang="en-GB" sz="2400" dirty="0">
                <a:solidFill>
                  <a:schemeClr val="bg1"/>
                </a:solidFill>
                <a:latin typeface="Tahoma" pitchFamily="34" charset="0"/>
              </a:rPr>
              <a:t>) survey is a measure of employment </a:t>
            </a:r>
            <a:r>
              <a:rPr lang="en-GB" sz="2400" dirty="0" smtClean="0">
                <a:solidFill>
                  <a:schemeClr val="bg1"/>
                </a:solidFill>
                <a:latin typeface="Tahoma" pitchFamily="34" charset="0"/>
              </a:rPr>
              <a:t>not employability</a:t>
            </a:r>
            <a:r>
              <a:rPr lang="en-GB" sz="2400" dirty="0">
                <a:solidFill>
                  <a:schemeClr val="bg1"/>
                </a:solidFill>
                <a:latin typeface="Tahoma" pitchFamily="34" charset="0"/>
              </a:rPr>
              <a:t>.)</a:t>
            </a:r>
          </a:p>
        </p:txBody>
      </p:sp>
      <p:sp>
        <p:nvSpPr>
          <p:cNvPr id="3" name="Rectangle 2"/>
          <p:cNvSpPr/>
          <p:nvPr/>
        </p:nvSpPr>
        <p:spPr>
          <a:xfrm>
            <a:off x="2519773" y="620688"/>
            <a:ext cx="4320478" cy="523220"/>
          </a:xfrm>
          <a:prstGeom prst="rect">
            <a:avLst/>
          </a:prstGeom>
        </p:spPr>
        <p:txBody>
          <a:bodyPr wrap="none">
            <a:spAutoFit/>
          </a:bodyPr>
          <a:lstStyle/>
          <a:p>
            <a:pPr eaLnBrk="0" fontAlgn="base" hangingPunct="0">
              <a:spcBef>
                <a:spcPct val="0"/>
              </a:spcBef>
              <a:spcAft>
                <a:spcPct val="0"/>
              </a:spcAft>
            </a:pPr>
            <a:r>
              <a:rPr lang="en-GB" sz="2800" dirty="0">
                <a:solidFill>
                  <a:schemeClr val="bg1"/>
                </a:solidFill>
                <a:latin typeface="Tahoma" pitchFamily="34" charset="0"/>
              </a:rPr>
              <a:t>What </a:t>
            </a:r>
            <a:r>
              <a:rPr lang="en-GB" sz="2800" dirty="0" smtClean="0">
                <a:solidFill>
                  <a:schemeClr val="bg1"/>
                </a:solidFill>
                <a:latin typeface="Tahoma" pitchFamily="34" charset="0"/>
              </a:rPr>
              <a:t>Employability is not:</a:t>
            </a:r>
            <a:endParaRPr lang="en-GB" sz="2000" dirty="0">
              <a:solidFill>
                <a:schemeClr val="bg1"/>
              </a:solidFill>
              <a:latin typeface="Tahoma" pitchFamily="34" charset="0"/>
            </a:endParaRPr>
          </a:p>
        </p:txBody>
      </p:sp>
    </p:spTree>
    <p:extLst>
      <p:ext uri="{BB962C8B-B14F-4D97-AF65-F5344CB8AC3E}">
        <p14:creationId xmlns:p14="http://schemas.microsoft.com/office/powerpoint/2010/main" val="993859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955" y="836712"/>
            <a:ext cx="5019387" cy="1115690"/>
          </a:xfrm>
          <a:prstGeom prst="rect">
            <a:avLst/>
          </a:prstGeom>
          <a:noFill/>
        </p:spPr>
        <p:txBody>
          <a:bodyPr wrap="none" rtlCol="0">
            <a:spAutoFit/>
          </a:bodyPr>
          <a:lstStyle/>
          <a:p>
            <a:pPr eaLnBrk="0" fontAlgn="base" hangingPunct="0">
              <a:spcBef>
                <a:spcPct val="0"/>
              </a:spcBef>
              <a:spcAft>
                <a:spcPct val="0"/>
              </a:spcAft>
            </a:pPr>
            <a:r>
              <a:rPr lang="en-GB" sz="2800" dirty="0" smtClean="0">
                <a:solidFill>
                  <a:schemeClr val="bg1"/>
                </a:solidFill>
                <a:latin typeface="Tahoma" pitchFamily="34" charset="0"/>
              </a:rPr>
              <a:t>Embedding Employability is … </a:t>
            </a:r>
          </a:p>
          <a:p>
            <a:pPr eaLnBrk="0" fontAlgn="base" hangingPunct="0">
              <a:spcBef>
                <a:spcPct val="0"/>
              </a:spcBef>
              <a:spcAft>
                <a:spcPct val="0"/>
              </a:spcAft>
            </a:pPr>
            <a:endParaRPr lang="en-GB" sz="1050" dirty="0" smtClean="0">
              <a:solidFill>
                <a:schemeClr val="bg1"/>
              </a:solidFill>
              <a:latin typeface="Tahoma" pitchFamily="34" charset="0"/>
            </a:endParaRPr>
          </a:p>
          <a:p>
            <a:pPr eaLnBrk="0" fontAlgn="base" hangingPunct="0">
              <a:spcBef>
                <a:spcPct val="0"/>
              </a:spcBef>
              <a:spcAft>
                <a:spcPct val="0"/>
              </a:spcAft>
            </a:pPr>
            <a:r>
              <a:rPr lang="en-GB" sz="2800" dirty="0" smtClean="0">
                <a:solidFill>
                  <a:schemeClr val="bg1"/>
                </a:solidFill>
                <a:latin typeface="Tahoma" pitchFamily="34" charset="0"/>
              </a:rPr>
              <a:t>1.Constructive Alignment</a:t>
            </a:r>
            <a:endParaRPr lang="en-GB" sz="2800" dirty="0">
              <a:solidFill>
                <a:schemeClr val="bg1"/>
              </a:solidFill>
              <a:latin typeface="Tahoma" pitchFamily="34" charset="0"/>
            </a:endParaRPr>
          </a:p>
        </p:txBody>
      </p:sp>
      <p:sp>
        <p:nvSpPr>
          <p:cNvPr id="3" name="TextBox 2"/>
          <p:cNvSpPr txBox="1"/>
          <p:nvPr/>
        </p:nvSpPr>
        <p:spPr>
          <a:xfrm>
            <a:off x="899592" y="2377911"/>
            <a:ext cx="3128742" cy="2862322"/>
          </a:xfrm>
          <a:prstGeom prst="rect">
            <a:avLst/>
          </a:prstGeom>
          <a:noFill/>
        </p:spPr>
        <p:txBody>
          <a:bodyPr wrap="none" rtlCol="0">
            <a:spAutoFit/>
          </a:bodyPr>
          <a:lstStyle/>
          <a:p>
            <a:pPr eaLnBrk="0" fontAlgn="base" hangingPunct="0">
              <a:spcBef>
                <a:spcPct val="0"/>
              </a:spcBef>
              <a:spcAft>
                <a:spcPct val="0"/>
              </a:spcAft>
            </a:pPr>
            <a:r>
              <a:rPr lang="en-GB" dirty="0" smtClean="0">
                <a:solidFill>
                  <a:schemeClr val="bg1"/>
                </a:solidFill>
                <a:latin typeface="Tahoma" pitchFamily="34" charset="0"/>
              </a:rPr>
              <a:t>Subject Knowledge and skills</a:t>
            </a:r>
          </a:p>
          <a:p>
            <a:pPr eaLnBrk="0" fontAlgn="base" hangingPunct="0">
              <a:spcBef>
                <a:spcPct val="0"/>
              </a:spcBef>
              <a:spcAft>
                <a:spcPct val="0"/>
              </a:spcAft>
            </a:pPr>
            <a:endParaRPr lang="en-GB" dirty="0" smtClean="0">
              <a:solidFill>
                <a:schemeClr val="bg1"/>
              </a:solidFill>
              <a:latin typeface="Tahoma" pitchFamily="34" charset="0"/>
            </a:endParaRPr>
          </a:p>
          <a:p>
            <a:pPr eaLnBrk="0" fontAlgn="base" hangingPunct="0">
              <a:spcBef>
                <a:spcPct val="0"/>
              </a:spcBef>
              <a:spcAft>
                <a:spcPct val="0"/>
              </a:spcAft>
            </a:pPr>
            <a:endParaRPr lang="en-GB" dirty="0">
              <a:solidFill>
                <a:schemeClr val="bg1"/>
              </a:solidFill>
              <a:latin typeface="Tahoma" pitchFamily="34" charset="0"/>
            </a:endParaRPr>
          </a:p>
          <a:p>
            <a:pPr eaLnBrk="0" fontAlgn="base" hangingPunct="0">
              <a:spcBef>
                <a:spcPct val="0"/>
              </a:spcBef>
              <a:spcAft>
                <a:spcPct val="0"/>
              </a:spcAft>
            </a:pPr>
            <a:r>
              <a:rPr lang="en-GB" dirty="0" smtClean="0">
                <a:solidFill>
                  <a:schemeClr val="bg1"/>
                </a:solidFill>
                <a:latin typeface="Tahoma" pitchFamily="34" charset="0"/>
              </a:rPr>
              <a:t>Prior Knowledge and Goals</a:t>
            </a:r>
          </a:p>
          <a:p>
            <a:pPr eaLnBrk="0" fontAlgn="base" hangingPunct="0">
              <a:spcBef>
                <a:spcPct val="0"/>
              </a:spcBef>
              <a:spcAft>
                <a:spcPct val="0"/>
              </a:spcAft>
            </a:pPr>
            <a:endParaRPr lang="en-GB" dirty="0" smtClean="0">
              <a:solidFill>
                <a:schemeClr val="bg1"/>
              </a:solidFill>
              <a:latin typeface="Tahoma" pitchFamily="34" charset="0"/>
            </a:endParaRPr>
          </a:p>
          <a:p>
            <a:pPr eaLnBrk="0" fontAlgn="base" hangingPunct="0">
              <a:spcBef>
                <a:spcPct val="0"/>
              </a:spcBef>
              <a:spcAft>
                <a:spcPct val="0"/>
              </a:spcAft>
            </a:pPr>
            <a:endParaRPr lang="en-GB" dirty="0">
              <a:solidFill>
                <a:schemeClr val="bg1"/>
              </a:solidFill>
              <a:latin typeface="Tahoma" pitchFamily="34" charset="0"/>
            </a:endParaRPr>
          </a:p>
          <a:p>
            <a:pPr eaLnBrk="0" fontAlgn="base" hangingPunct="0">
              <a:spcBef>
                <a:spcPct val="0"/>
              </a:spcBef>
              <a:spcAft>
                <a:spcPct val="0"/>
              </a:spcAft>
            </a:pPr>
            <a:r>
              <a:rPr lang="en-GB" dirty="0" smtClean="0">
                <a:solidFill>
                  <a:schemeClr val="bg1"/>
                </a:solidFill>
                <a:latin typeface="Tahoma" pitchFamily="34" charset="0"/>
              </a:rPr>
              <a:t>Assessment</a:t>
            </a:r>
          </a:p>
          <a:p>
            <a:pPr eaLnBrk="0" fontAlgn="base" hangingPunct="0">
              <a:spcBef>
                <a:spcPct val="0"/>
              </a:spcBef>
              <a:spcAft>
                <a:spcPct val="0"/>
              </a:spcAft>
            </a:pPr>
            <a:endParaRPr lang="en-GB" dirty="0" smtClean="0">
              <a:solidFill>
                <a:schemeClr val="bg1"/>
              </a:solidFill>
              <a:latin typeface="Tahoma" pitchFamily="34" charset="0"/>
            </a:endParaRPr>
          </a:p>
          <a:p>
            <a:pPr eaLnBrk="0" fontAlgn="base" hangingPunct="0">
              <a:spcBef>
                <a:spcPct val="0"/>
              </a:spcBef>
              <a:spcAft>
                <a:spcPct val="0"/>
              </a:spcAft>
            </a:pPr>
            <a:endParaRPr lang="en-GB" dirty="0">
              <a:solidFill>
                <a:schemeClr val="bg1"/>
              </a:solidFill>
              <a:latin typeface="Tahoma" pitchFamily="34" charset="0"/>
            </a:endParaRPr>
          </a:p>
          <a:p>
            <a:pPr eaLnBrk="0" fontAlgn="base" hangingPunct="0">
              <a:spcBef>
                <a:spcPct val="0"/>
              </a:spcBef>
              <a:spcAft>
                <a:spcPct val="0"/>
              </a:spcAft>
            </a:pPr>
            <a:r>
              <a:rPr lang="en-GB" dirty="0" smtClean="0">
                <a:solidFill>
                  <a:schemeClr val="bg1"/>
                </a:solidFill>
                <a:latin typeface="Tahoma" pitchFamily="34" charset="0"/>
              </a:rPr>
              <a:t>Community</a:t>
            </a:r>
            <a:endParaRPr lang="en-GB" dirty="0">
              <a:solidFill>
                <a:schemeClr val="bg1"/>
              </a:solidFill>
              <a:latin typeface="Tahoma" pitchFamily="34" charset="0"/>
            </a:endParaRPr>
          </a:p>
        </p:txBody>
      </p:sp>
      <p:sp>
        <p:nvSpPr>
          <p:cNvPr id="4" name="TextBox 3"/>
          <p:cNvSpPr txBox="1"/>
          <p:nvPr/>
        </p:nvSpPr>
        <p:spPr>
          <a:xfrm>
            <a:off x="5004047" y="2239411"/>
            <a:ext cx="3076483" cy="3139321"/>
          </a:xfrm>
          <a:prstGeom prst="rect">
            <a:avLst/>
          </a:prstGeom>
          <a:noFill/>
        </p:spPr>
        <p:txBody>
          <a:bodyPr wrap="none" rtlCol="0">
            <a:spAutoFit/>
          </a:bodyPr>
          <a:lstStyle/>
          <a:p>
            <a:pPr eaLnBrk="0" fontAlgn="base" hangingPunct="0">
              <a:spcBef>
                <a:spcPct val="0"/>
              </a:spcBef>
              <a:spcAft>
                <a:spcPct val="0"/>
              </a:spcAft>
            </a:pPr>
            <a:r>
              <a:rPr lang="en-GB" b="1" dirty="0" smtClean="0">
                <a:solidFill>
                  <a:schemeClr val="bg1"/>
                </a:solidFill>
                <a:latin typeface="Tahoma" pitchFamily="34" charset="0"/>
              </a:rPr>
              <a:t>Professional</a:t>
            </a:r>
          </a:p>
          <a:p>
            <a:pPr eaLnBrk="0" fontAlgn="base" hangingPunct="0">
              <a:spcBef>
                <a:spcPct val="0"/>
              </a:spcBef>
              <a:spcAft>
                <a:spcPct val="0"/>
              </a:spcAft>
            </a:pPr>
            <a:r>
              <a:rPr lang="en-GB" dirty="0" smtClean="0">
                <a:solidFill>
                  <a:schemeClr val="bg1"/>
                </a:solidFill>
                <a:latin typeface="Tahoma" pitchFamily="34" charset="0"/>
              </a:rPr>
              <a:t>Expert Student</a:t>
            </a:r>
          </a:p>
          <a:p>
            <a:pPr eaLnBrk="0" fontAlgn="base" hangingPunct="0">
              <a:spcBef>
                <a:spcPct val="0"/>
              </a:spcBef>
              <a:spcAft>
                <a:spcPct val="0"/>
              </a:spcAft>
            </a:pPr>
            <a:endParaRPr lang="en-GB" dirty="0">
              <a:solidFill>
                <a:schemeClr val="bg1"/>
              </a:solidFill>
              <a:latin typeface="Tahoma" pitchFamily="34" charset="0"/>
            </a:endParaRPr>
          </a:p>
          <a:p>
            <a:pPr eaLnBrk="0" fontAlgn="base" hangingPunct="0">
              <a:spcBef>
                <a:spcPct val="0"/>
              </a:spcBef>
              <a:spcAft>
                <a:spcPct val="0"/>
              </a:spcAft>
            </a:pPr>
            <a:r>
              <a:rPr lang="en-GB" b="1" dirty="0" smtClean="0">
                <a:solidFill>
                  <a:schemeClr val="bg1"/>
                </a:solidFill>
                <a:latin typeface="Tahoma" pitchFamily="34" charset="0"/>
              </a:rPr>
              <a:t>Structured and focussed </a:t>
            </a:r>
          </a:p>
          <a:p>
            <a:pPr eaLnBrk="0" fontAlgn="base" hangingPunct="0">
              <a:spcBef>
                <a:spcPct val="0"/>
              </a:spcBef>
              <a:spcAft>
                <a:spcPct val="0"/>
              </a:spcAft>
            </a:pPr>
            <a:r>
              <a:rPr lang="en-GB" dirty="0" smtClean="0">
                <a:solidFill>
                  <a:schemeClr val="bg1"/>
                </a:solidFill>
                <a:latin typeface="Tahoma" pitchFamily="34" charset="0"/>
              </a:rPr>
              <a:t>Fractured and unformed</a:t>
            </a:r>
          </a:p>
          <a:p>
            <a:pPr eaLnBrk="0" fontAlgn="base" hangingPunct="0">
              <a:spcBef>
                <a:spcPct val="0"/>
              </a:spcBef>
              <a:spcAft>
                <a:spcPct val="0"/>
              </a:spcAft>
            </a:pPr>
            <a:endParaRPr lang="en-GB" dirty="0">
              <a:solidFill>
                <a:schemeClr val="bg1"/>
              </a:solidFill>
              <a:latin typeface="Tahoma" pitchFamily="34" charset="0"/>
            </a:endParaRPr>
          </a:p>
          <a:p>
            <a:pPr eaLnBrk="0" fontAlgn="base" hangingPunct="0">
              <a:spcBef>
                <a:spcPct val="0"/>
              </a:spcBef>
              <a:spcAft>
                <a:spcPct val="0"/>
              </a:spcAft>
            </a:pPr>
            <a:r>
              <a:rPr lang="en-GB" b="1" dirty="0" smtClean="0">
                <a:solidFill>
                  <a:schemeClr val="bg1"/>
                </a:solidFill>
                <a:latin typeface="Tahoma" pitchFamily="34" charset="0"/>
              </a:rPr>
              <a:t>End point</a:t>
            </a:r>
          </a:p>
          <a:p>
            <a:pPr eaLnBrk="0" fontAlgn="base" hangingPunct="0">
              <a:spcBef>
                <a:spcPct val="0"/>
              </a:spcBef>
              <a:spcAft>
                <a:spcPct val="0"/>
              </a:spcAft>
            </a:pPr>
            <a:r>
              <a:rPr lang="en-GB" dirty="0" smtClean="0">
                <a:solidFill>
                  <a:schemeClr val="bg1"/>
                </a:solidFill>
                <a:latin typeface="Tahoma" pitchFamily="34" charset="0"/>
              </a:rPr>
              <a:t>Starting point</a:t>
            </a:r>
          </a:p>
          <a:p>
            <a:pPr eaLnBrk="0" fontAlgn="base" hangingPunct="0">
              <a:spcBef>
                <a:spcPct val="0"/>
              </a:spcBef>
              <a:spcAft>
                <a:spcPct val="0"/>
              </a:spcAft>
            </a:pPr>
            <a:endParaRPr lang="en-GB" dirty="0">
              <a:solidFill>
                <a:schemeClr val="bg1"/>
              </a:solidFill>
              <a:latin typeface="Tahoma" pitchFamily="34" charset="0"/>
            </a:endParaRPr>
          </a:p>
          <a:p>
            <a:pPr eaLnBrk="0" fontAlgn="base" hangingPunct="0">
              <a:spcBef>
                <a:spcPct val="0"/>
              </a:spcBef>
              <a:spcAft>
                <a:spcPct val="0"/>
              </a:spcAft>
            </a:pPr>
            <a:r>
              <a:rPr lang="en-GB" b="1" dirty="0" smtClean="0">
                <a:solidFill>
                  <a:schemeClr val="bg1"/>
                </a:solidFill>
                <a:latin typeface="Tahoma" pitchFamily="34" charset="0"/>
              </a:rPr>
              <a:t>Learning Community </a:t>
            </a:r>
          </a:p>
          <a:p>
            <a:pPr eaLnBrk="0" fontAlgn="base" hangingPunct="0">
              <a:spcBef>
                <a:spcPct val="0"/>
              </a:spcBef>
              <a:spcAft>
                <a:spcPct val="0"/>
              </a:spcAft>
            </a:pPr>
            <a:r>
              <a:rPr lang="en-GB" dirty="0" smtClean="0">
                <a:solidFill>
                  <a:schemeClr val="bg1"/>
                </a:solidFill>
                <a:latin typeface="Tahoma" pitchFamily="34" charset="0"/>
              </a:rPr>
              <a:t>Them and us</a:t>
            </a:r>
            <a:endParaRPr lang="en-GB" dirty="0">
              <a:solidFill>
                <a:schemeClr val="bg1"/>
              </a:solidFill>
              <a:latin typeface="Tahoma" pitchFamily="34" charset="0"/>
            </a:endParaRPr>
          </a:p>
        </p:txBody>
      </p:sp>
    </p:spTree>
    <p:extLst>
      <p:ext uri="{BB962C8B-B14F-4D97-AF65-F5344CB8AC3E}">
        <p14:creationId xmlns:p14="http://schemas.microsoft.com/office/powerpoint/2010/main" val="331656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1001" y="272992"/>
            <a:ext cx="5179688" cy="1115690"/>
          </a:xfrm>
          <a:prstGeom prst="rect">
            <a:avLst/>
          </a:prstGeom>
          <a:noFill/>
        </p:spPr>
        <p:txBody>
          <a:bodyPr wrap="none" rtlCol="0">
            <a:spAutoFit/>
          </a:bodyPr>
          <a:lstStyle/>
          <a:p>
            <a:pPr algn="ctr" eaLnBrk="0" fontAlgn="base" hangingPunct="0">
              <a:spcBef>
                <a:spcPct val="0"/>
              </a:spcBef>
              <a:spcAft>
                <a:spcPct val="0"/>
              </a:spcAft>
            </a:pPr>
            <a:r>
              <a:rPr lang="en-GB" sz="2800" dirty="0">
                <a:solidFill>
                  <a:schemeClr val="bg1"/>
                </a:solidFill>
                <a:latin typeface="Tahoma" pitchFamily="34" charset="0"/>
              </a:rPr>
              <a:t>Embedding </a:t>
            </a:r>
            <a:r>
              <a:rPr lang="en-GB" sz="2800" dirty="0" smtClean="0">
                <a:solidFill>
                  <a:schemeClr val="bg1"/>
                </a:solidFill>
                <a:latin typeface="Tahoma" pitchFamily="34" charset="0"/>
              </a:rPr>
              <a:t>Employability is … </a:t>
            </a:r>
            <a:endParaRPr lang="en-GB" sz="2800" dirty="0">
              <a:solidFill>
                <a:schemeClr val="bg1"/>
              </a:solidFill>
              <a:latin typeface="Tahoma" pitchFamily="34" charset="0"/>
            </a:endParaRPr>
          </a:p>
          <a:p>
            <a:pPr algn="ctr" eaLnBrk="0" fontAlgn="base" hangingPunct="0">
              <a:spcBef>
                <a:spcPct val="0"/>
              </a:spcBef>
              <a:spcAft>
                <a:spcPct val="0"/>
              </a:spcAft>
            </a:pPr>
            <a:endParaRPr lang="en-GB" sz="1050" dirty="0">
              <a:solidFill>
                <a:schemeClr val="bg1"/>
              </a:solidFill>
              <a:latin typeface="Tahoma" pitchFamily="34" charset="0"/>
            </a:endParaRPr>
          </a:p>
          <a:p>
            <a:pPr algn="ctr" eaLnBrk="0" fontAlgn="base" hangingPunct="0">
              <a:spcBef>
                <a:spcPct val="0"/>
              </a:spcBef>
              <a:spcAft>
                <a:spcPct val="0"/>
              </a:spcAft>
            </a:pPr>
            <a:r>
              <a:rPr lang="en-GB" sz="2800" dirty="0" smtClean="0">
                <a:solidFill>
                  <a:schemeClr val="bg1"/>
                </a:solidFill>
                <a:latin typeface="Tahoma" pitchFamily="34" charset="0"/>
              </a:rPr>
              <a:t>2. Skills Support</a:t>
            </a:r>
            <a:endParaRPr lang="en-GB" sz="2800" dirty="0">
              <a:solidFill>
                <a:schemeClr val="bg1"/>
              </a:solidFill>
              <a:latin typeface="Tahoma" pitchFamily="34" charset="0"/>
            </a:endParaRPr>
          </a:p>
        </p:txBody>
      </p:sp>
      <p:sp>
        <p:nvSpPr>
          <p:cNvPr id="3" name="Rectangle 2"/>
          <p:cNvSpPr/>
          <p:nvPr/>
        </p:nvSpPr>
        <p:spPr>
          <a:xfrm>
            <a:off x="251520" y="1484784"/>
            <a:ext cx="8712968" cy="1124988"/>
          </a:xfrm>
          <a:prstGeom prst="rect">
            <a:avLst/>
          </a:prstGeom>
        </p:spPr>
        <p:txBody>
          <a:bodyPr wrap="square">
            <a:spAutoFit/>
          </a:bodyPr>
          <a:lstStyle/>
          <a:p>
            <a:pPr algn="ctr" eaLnBrk="0" fontAlgn="base" hangingPunct="0">
              <a:lnSpc>
                <a:spcPct val="150000"/>
              </a:lnSpc>
              <a:spcBef>
                <a:spcPct val="0"/>
              </a:spcBef>
              <a:spcAft>
                <a:spcPct val="0"/>
              </a:spcAft>
            </a:pPr>
            <a:r>
              <a:rPr lang="en-GB"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Learning </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is the process whereby knowledge is created through the </a:t>
            </a: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transformation of experience</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4" name="Diagram 3"/>
          <p:cNvGraphicFramePr/>
          <p:nvPr>
            <p:extLst>
              <p:ext uri="{D42A27DB-BD31-4B8C-83A1-F6EECF244321}">
                <p14:modId xmlns:p14="http://schemas.microsoft.com/office/powerpoint/2010/main" val="4180254388"/>
              </p:ext>
            </p:extLst>
          </p:nvPr>
        </p:nvGraphicFramePr>
        <p:xfrm>
          <a:off x="1475657" y="2636913"/>
          <a:ext cx="5484198" cy="3672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419872" y="4196979"/>
            <a:ext cx="1719461" cy="765175"/>
          </a:xfrm>
          <a:prstGeom prst="rect">
            <a:avLst/>
          </a:prstGeom>
        </p:spPr>
        <p:txBody>
          <a:bodyPr/>
          <a:lst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a:lstStyle>
          <a:p>
            <a:r>
              <a:rPr lang="en-GB" sz="240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Transform</a:t>
            </a:r>
            <a:endParaRPr lang="en-GB" sz="24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156176" y="4293096"/>
            <a:ext cx="1021433" cy="1938992"/>
          </a:xfrm>
          <a:prstGeom prst="rect">
            <a:avLst/>
          </a:prstGeom>
          <a:noFill/>
        </p:spPr>
        <p:txBody>
          <a:bodyPr wrap="none" rtlCol="0">
            <a:spAutoFit/>
          </a:bodyPr>
          <a:lstStyle/>
          <a:p>
            <a:pPr eaLnBrk="0" fontAlgn="base" hangingPunct="0">
              <a:spcBef>
                <a:spcPct val="0"/>
              </a:spcBef>
              <a:spcAft>
                <a:spcPct val="0"/>
              </a:spcAft>
            </a:pPr>
            <a:r>
              <a:rPr lang="en-GB" sz="2000" dirty="0" smtClean="0">
                <a:solidFill>
                  <a:schemeClr val="bg1"/>
                </a:solidFill>
                <a:latin typeface="Tahoma" pitchFamily="34" charset="0"/>
              </a:rPr>
              <a:t>Read</a:t>
            </a:r>
          </a:p>
          <a:p>
            <a:pPr eaLnBrk="0" fontAlgn="base" hangingPunct="0">
              <a:spcBef>
                <a:spcPct val="0"/>
              </a:spcBef>
              <a:spcAft>
                <a:spcPct val="0"/>
              </a:spcAft>
            </a:pPr>
            <a:r>
              <a:rPr lang="en-GB" sz="2000" dirty="0">
                <a:solidFill>
                  <a:schemeClr val="bg1"/>
                </a:solidFill>
                <a:latin typeface="Tahoma" pitchFamily="34" charset="0"/>
              </a:rPr>
              <a:t>Write</a:t>
            </a:r>
          </a:p>
          <a:p>
            <a:pPr eaLnBrk="0" fontAlgn="base" hangingPunct="0">
              <a:spcBef>
                <a:spcPct val="0"/>
              </a:spcBef>
              <a:spcAft>
                <a:spcPct val="0"/>
              </a:spcAft>
            </a:pPr>
            <a:r>
              <a:rPr lang="en-GB" sz="2000" dirty="0">
                <a:solidFill>
                  <a:schemeClr val="bg1"/>
                </a:solidFill>
                <a:latin typeface="Tahoma" pitchFamily="34" charset="0"/>
              </a:rPr>
              <a:t>Speak</a:t>
            </a:r>
          </a:p>
          <a:p>
            <a:pPr eaLnBrk="0" fontAlgn="base" hangingPunct="0">
              <a:spcBef>
                <a:spcPct val="0"/>
              </a:spcBef>
              <a:spcAft>
                <a:spcPct val="0"/>
              </a:spcAft>
            </a:pPr>
            <a:r>
              <a:rPr lang="en-GB" sz="2000" dirty="0" smtClean="0">
                <a:solidFill>
                  <a:schemeClr val="bg1"/>
                </a:solidFill>
                <a:latin typeface="Tahoma" pitchFamily="34" charset="0"/>
              </a:rPr>
              <a:t>Listen</a:t>
            </a:r>
          </a:p>
          <a:p>
            <a:pPr eaLnBrk="0" fontAlgn="base" hangingPunct="0">
              <a:spcBef>
                <a:spcPct val="0"/>
              </a:spcBef>
              <a:spcAft>
                <a:spcPct val="0"/>
              </a:spcAft>
            </a:pPr>
            <a:r>
              <a:rPr lang="en-GB" sz="2000" dirty="0" smtClean="0">
                <a:solidFill>
                  <a:schemeClr val="bg1"/>
                </a:solidFill>
                <a:latin typeface="Tahoma" pitchFamily="34" charset="0"/>
              </a:rPr>
              <a:t>Discuss</a:t>
            </a:r>
          </a:p>
          <a:p>
            <a:pPr eaLnBrk="0" fontAlgn="base" hangingPunct="0">
              <a:spcBef>
                <a:spcPct val="0"/>
              </a:spcBef>
              <a:spcAft>
                <a:spcPct val="0"/>
              </a:spcAft>
            </a:pPr>
            <a:r>
              <a:rPr lang="en-GB" sz="2000" dirty="0" smtClean="0">
                <a:solidFill>
                  <a:schemeClr val="bg1"/>
                </a:solidFill>
                <a:latin typeface="Tahoma" pitchFamily="34" charset="0"/>
              </a:rPr>
              <a:t>Apply</a:t>
            </a:r>
          </a:p>
        </p:txBody>
      </p:sp>
      <p:sp>
        <p:nvSpPr>
          <p:cNvPr id="7" name="TextBox 6"/>
          <p:cNvSpPr txBox="1"/>
          <p:nvPr/>
        </p:nvSpPr>
        <p:spPr>
          <a:xfrm>
            <a:off x="5033765" y="2692569"/>
            <a:ext cx="2376264" cy="707886"/>
          </a:xfrm>
          <a:prstGeom prst="rect">
            <a:avLst/>
          </a:prstGeom>
          <a:noFill/>
        </p:spPr>
        <p:txBody>
          <a:bodyPr wrap="square" rtlCol="0">
            <a:spAutoFit/>
          </a:bodyPr>
          <a:lstStyle/>
          <a:p>
            <a:pPr eaLnBrk="0" fontAlgn="base" hangingPunct="0">
              <a:spcBef>
                <a:spcPct val="0"/>
              </a:spcBef>
              <a:spcAft>
                <a:spcPct val="0"/>
              </a:spcAft>
            </a:pPr>
            <a:r>
              <a:rPr lang="en-GB" sz="2000" dirty="0" smtClean="0">
                <a:solidFill>
                  <a:schemeClr val="bg1"/>
                </a:solidFill>
                <a:latin typeface="Tahoma" pitchFamily="34" charset="0"/>
              </a:rPr>
              <a:t>Model Experiences</a:t>
            </a:r>
          </a:p>
          <a:p>
            <a:pPr eaLnBrk="0" fontAlgn="base" hangingPunct="0">
              <a:spcBef>
                <a:spcPct val="0"/>
              </a:spcBef>
              <a:spcAft>
                <a:spcPct val="0"/>
              </a:spcAft>
            </a:pPr>
            <a:r>
              <a:rPr lang="en-GB" sz="2000" dirty="0" smtClean="0">
                <a:solidFill>
                  <a:schemeClr val="bg1"/>
                </a:solidFill>
                <a:latin typeface="Tahoma" pitchFamily="34" charset="0"/>
              </a:rPr>
              <a:t>(Exemplars)</a:t>
            </a:r>
          </a:p>
        </p:txBody>
      </p:sp>
      <p:sp>
        <p:nvSpPr>
          <p:cNvPr id="8" name="TextBox 7"/>
          <p:cNvSpPr txBox="1"/>
          <p:nvPr/>
        </p:nvSpPr>
        <p:spPr>
          <a:xfrm>
            <a:off x="611560" y="4925573"/>
            <a:ext cx="2862771" cy="1015663"/>
          </a:xfrm>
          <a:prstGeom prst="rect">
            <a:avLst/>
          </a:prstGeom>
          <a:noFill/>
        </p:spPr>
        <p:txBody>
          <a:bodyPr wrap="none" rtlCol="0">
            <a:spAutoFit/>
          </a:bodyPr>
          <a:lstStyle/>
          <a:p>
            <a:pPr eaLnBrk="0" fontAlgn="base" hangingPunct="0">
              <a:spcBef>
                <a:spcPct val="0"/>
              </a:spcBef>
              <a:spcAft>
                <a:spcPct val="0"/>
              </a:spcAft>
            </a:pPr>
            <a:r>
              <a:rPr lang="en-GB" sz="2000" dirty="0" smtClean="0">
                <a:solidFill>
                  <a:schemeClr val="bg1"/>
                </a:solidFill>
                <a:latin typeface="Tahoma" pitchFamily="34" charset="0"/>
              </a:rPr>
              <a:t>Generalisations</a:t>
            </a:r>
          </a:p>
          <a:p>
            <a:pPr eaLnBrk="0" fontAlgn="base" hangingPunct="0">
              <a:spcBef>
                <a:spcPct val="0"/>
              </a:spcBef>
              <a:spcAft>
                <a:spcPct val="0"/>
              </a:spcAft>
            </a:pPr>
            <a:r>
              <a:rPr lang="en-GB" sz="2000" dirty="0" smtClean="0">
                <a:solidFill>
                  <a:schemeClr val="bg1"/>
                </a:solidFill>
                <a:latin typeface="Tahoma" pitchFamily="34" charset="0"/>
              </a:rPr>
              <a:t>(What you can usefully </a:t>
            </a:r>
          </a:p>
          <a:p>
            <a:pPr eaLnBrk="0" fontAlgn="base" hangingPunct="0">
              <a:spcBef>
                <a:spcPct val="0"/>
              </a:spcBef>
              <a:spcAft>
                <a:spcPct val="0"/>
              </a:spcAft>
            </a:pPr>
            <a:r>
              <a:rPr lang="en-GB" sz="2000" dirty="0" smtClean="0">
                <a:solidFill>
                  <a:schemeClr val="bg1"/>
                </a:solidFill>
                <a:latin typeface="Tahoma" pitchFamily="34" charset="0"/>
              </a:rPr>
              <a:t>do with knowledge)</a:t>
            </a:r>
          </a:p>
        </p:txBody>
      </p:sp>
      <p:sp>
        <p:nvSpPr>
          <p:cNvPr id="9" name="TextBox 8"/>
          <p:cNvSpPr txBox="1"/>
          <p:nvPr/>
        </p:nvSpPr>
        <p:spPr>
          <a:xfrm>
            <a:off x="3555850" y="2615969"/>
            <a:ext cx="1301923" cy="1200329"/>
          </a:xfrm>
          <a:prstGeom prst="rect">
            <a:avLst/>
          </a:prstGeom>
          <a:noFill/>
        </p:spPr>
        <p:txBody>
          <a:bodyPr wrap="square" rtlCol="0">
            <a:spAutoFit/>
          </a:bodyPr>
          <a:lstStyle/>
          <a:p>
            <a:pPr lvl="0"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Have </a:t>
            </a:r>
          </a:p>
          <a:p>
            <a:pPr lvl="0" algn="ct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an experience</a:t>
            </a:r>
          </a:p>
          <a:p>
            <a:pPr algn="ctr"/>
            <a:endParaRPr lang="en-GB" dirty="0">
              <a:solidFill>
                <a:schemeClr val="bg1"/>
              </a:solidFill>
            </a:endParaRPr>
          </a:p>
        </p:txBody>
      </p:sp>
      <p:sp>
        <p:nvSpPr>
          <p:cNvPr id="10" name="TextBox 9"/>
          <p:cNvSpPr txBox="1"/>
          <p:nvPr/>
        </p:nvSpPr>
        <p:spPr>
          <a:xfrm>
            <a:off x="3555849" y="5341071"/>
            <a:ext cx="1301923" cy="1200329"/>
          </a:xfrm>
          <a:prstGeom prst="rect">
            <a:avLst/>
          </a:prstGeom>
          <a:noFill/>
        </p:spPr>
        <p:txBody>
          <a:bodyPr wrap="square" rtlCol="0">
            <a:spAutoFit/>
          </a:bodyPr>
          <a:lstStyle/>
          <a:p>
            <a:pPr lvl="0" algn="ctr"/>
            <a:r>
              <a:rPr lang="en-GB" dirty="0" smtClean="0">
                <a:solidFill>
                  <a:schemeClr val="bg1"/>
                </a:solidFill>
                <a:latin typeface="Tahoma" panose="020B0604030504040204" pitchFamily="34" charset="0"/>
                <a:ea typeface="Tahoma" panose="020B0604030504040204" pitchFamily="34" charset="0"/>
                <a:cs typeface="Tahoma" panose="020B0604030504040204" pitchFamily="34" charset="0"/>
              </a:rPr>
              <a:t>Conceptual-</a:t>
            </a:r>
            <a:r>
              <a:rPr lang="en-GB"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ise</a:t>
            </a:r>
            <a:r>
              <a:rPr lang="en-GB" dirty="0" smtClean="0">
                <a:solidFill>
                  <a:schemeClr val="bg1"/>
                </a:solidFill>
                <a:latin typeface="Tahoma" panose="020B0604030504040204" pitchFamily="34" charset="0"/>
                <a:ea typeface="Tahoma" panose="020B0604030504040204" pitchFamily="34" charset="0"/>
                <a:cs typeface="Tahoma" panose="020B0604030504040204" pitchFamily="34" charset="0"/>
              </a:rPr>
              <a:t> (Learn)</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solidFill>
                <a:schemeClr val="bg1"/>
              </a:solidFill>
            </a:endParaRPr>
          </a:p>
        </p:txBody>
      </p:sp>
      <p:pic>
        <p:nvPicPr>
          <p:cNvPr id="12" name="Picture 2" descr="\\uol.le.ac.uk\root\staff\home\c\cls58\My Pictures\Assetbank\4939.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t="13215" b="44495"/>
          <a:stretch/>
        </p:blipFill>
        <p:spPr bwMode="auto">
          <a:xfrm>
            <a:off x="7230162" y="4687035"/>
            <a:ext cx="1878342" cy="11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6709" y="1705530"/>
            <a:ext cx="1774098" cy="955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2693" y="3982974"/>
            <a:ext cx="1603671" cy="1158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319" y="2557996"/>
            <a:ext cx="1603671" cy="102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3620" y="1266265"/>
            <a:ext cx="1573089" cy="80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b="20429"/>
          <a:stretch/>
        </p:blipFill>
        <p:spPr bwMode="auto">
          <a:xfrm>
            <a:off x="6766709" y="3301875"/>
            <a:ext cx="1603670" cy="858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5555" y="1463611"/>
            <a:ext cx="3703067" cy="400110"/>
          </a:xfrm>
          <a:prstGeom prst="rect">
            <a:avLst/>
          </a:prstGeom>
        </p:spPr>
        <p:txBody>
          <a:bodyPr wrap="square">
            <a:spAutoFit/>
          </a:bodyPr>
          <a:lstStyle/>
          <a:p>
            <a:pPr eaLnBrk="0" fontAlgn="base" hangingPunct="0">
              <a:spcBef>
                <a:spcPct val="0"/>
              </a:spcBef>
              <a:spcAft>
                <a:spcPct val="0"/>
              </a:spcAft>
            </a:pPr>
            <a:r>
              <a:rPr lang="en-GB" sz="2000" dirty="0">
                <a:solidFill>
                  <a:schemeClr val="bg1"/>
                </a:solidFill>
                <a:latin typeface="Tahoma" pitchFamily="34" charset="0"/>
              </a:rPr>
              <a:t>Competency (more or </a:t>
            </a:r>
            <a:r>
              <a:rPr lang="en-GB" sz="2000" dirty="0" smtClean="0">
                <a:solidFill>
                  <a:schemeClr val="bg1"/>
                </a:solidFill>
                <a:latin typeface="Tahoma" pitchFamily="34" charset="0"/>
              </a:rPr>
              <a:t>less)</a:t>
            </a:r>
            <a:endParaRPr lang="en-GB" dirty="0">
              <a:solidFill>
                <a:schemeClr val="bg1"/>
              </a:solidFill>
              <a:latin typeface="Tahoma" pitchFamily="34" charset="0"/>
            </a:endParaRPr>
          </a:p>
        </p:txBody>
      </p:sp>
      <p:sp>
        <p:nvSpPr>
          <p:cNvPr id="5" name="Rectangle 4"/>
          <p:cNvSpPr/>
          <p:nvPr/>
        </p:nvSpPr>
        <p:spPr>
          <a:xfrm>
            <a:off x="1405555" y="2126558"/>
            <a:ext cx="1203086" cy="400110"/>
          </a:xfrm>
          <a:prstGeom prst="rect">
            <a:avLst/>
          </a:prstGeom>
        </p:spPr>
        <p:txBody>
          <a:bodyPr wrap="none">
            <a:spAutoFit/>
          </a:bodyPr>
          <a:lstStyle/>
          <a:p>
            <a:pPr eaLnBrk="0" fontAlgn="base" hangingPunct="0">
              <a:spcBef>
                <a:spcPct val="0"/>
              </a:spcBef>
              <a:spcAft>
                <a:spcPct val="0"/>
              </a:spcAft>
            </a:pPr>
            <a:r>
              <a:rPr lang="en-GB" sz="2000" dirty="0">
                <a:solidFill>
                  <a:schemeClr val="bg1"/>
                </a:solidFill>
                <a:latin typeface="Tahoma" pitchFamily="34" charset="0"/>
              </a:rPr>
              <a:t>Selection</a:t>
            </a:r>
          </a:p>
        </p:txBody>
      </p:sp>
      <p:sp>
        <p:nvSpPr>
          <p:cNvPr id="6" name="Rectangle 5"/>
          <p:cNvSpPr/>
          <p:nvPr/>
        </p:nvSpPr>
        <p:spPr>
          <a:xfrm>
            <a:off x="1427409" y="3299491"/>
            <a:ext cx="1493358" cy="400110"/>
          </a:xfrm>
          <a:prstGeom prst="rect">
            <a:avLst/>
          </a:prstGeom>
        </p:spPr>
        <p:txBody>
          <a:bodyPr wrap="none">
            <a:spAutoFit/>
          </a:bodyPr>
          <a:lstStyle/>
          <a:p>
            <a:pPr eaLnBrk="0" fontAlgn="base" hangingPunct="0">
              <a:spcBef>
                <a:spcPct val="0"/>
              </a:spcBef>
              <a:spcAft>
                <a:spcPct val="0"/>
              </a:spcAft>
            </a:pPr>
            <a:r>
              <a:rPr lang="en-GB" sz="2000" dirty="0">
                <a:solidFill>
                  <a:schemeClr val="bg1"/>
                </a:solidFill>
                <a:latin typeface="Tahoma" pitchFamily="34" charset="0"/>
              </a:rPr>
              <a:t>Progression</a:t>
            </a:r>
          </a:p>
        </p:txBody>
      </p:sp>
      <p:sp>
        <p:nvSpPr>
          <p:cNvPr id="7" name="Rectangle 6"/>
          <p:cNvSpPr/>
          <p:nvPr/>
        </p:nvSpPr>
        <p:spPr>
          <a:xfrm>
            <a:off x="1427409" y="4789404"/>
            <a:ext cx="839012" cy="400110"/>
          </a:xfrm>
          <a:prstGeom prst="rect">
            <a:avLst/>
          </a:prstGeom>
        </p:spPr>
        <p:txBody>
          <a:bodyPr wrap="none">
            <a:spAutoFit/>
          </a:bodyPr>
          <a:lstStyle/>
          <a:p>
            <a:pPr eaLnBrk="0" fontAlgn="base" hangingPunct="0">
              <a:spcBef>
                <a:spcPct val="0"/>
              </a:spcBef>
              <a:spcAft>
                <a:spcPct val="0"/>
              </a:spcAft>
            </a:pPr>
            <a:r>
              <a:rPr lang="en-GB" sz="2000" dirty="0">
                <a:solidFill>
                  <a:schemeClr val="bg1"/>
                </a:solidFill>
                <a:latin typeface="Tahoma" pitchFamily="34" charset="0"/>
              </a:rPr>
              <a:t>Prizes</a:t>
            </a:r>
          </a:p>
        </p:txBody>
      </p:sp>
      <p:sp>
        <p:nvSpPr>
          <p:cNvPr id="8" name="Rectangle 7"/>
          <p:cNvSpPr/>
          <p:nvPr/>
        </p:nvSpPr>
        <p:spPr>
          <a:xfrm>
            <a:off x="1427409" y="5692480"/>
            <a:ext cx="1431739" cy="400110"/>
          </a:xfrm>
          <a:prstGeom prst="rect">
            <a:avLst/>
          </a:prstGeom>
        </p:spPr>
        <p:txBody>
          <a:bodyPr wrap="none">
            <a:spAutoFit/>
          </a:bodyPr>
          <a:lstStyle/>
          <a:p>
            <a:pPr eaLnBrk="0" fontAlgn="base" hangingPunct="0">
              <a:spcBef>
                <a:spcPct val="0"/>
              </a:spcBef>
              <a:spcAft>
                <a:spcPct val="0"/>
              </a:spcAft>
            </a:pPr>
            <a:r>
              <a:rPr lang="en-GB" sz="2000" dirty="0">
                <a:solidFill>
                  <a:schemeClr val="bg1"/>
                </a:solidFill>
                <a:latin typeface="Tahoma" pitchFamily="34" charset="0"/>
              </a:rPr>
              <a:t>Evaluation </a:t>
            </a:r>
          </a:p>
        </p:txBody>
      </p:sp>
      <p:pic>
        <p:nvPicPr>
          <p:cNvPr id="1032" name="Picture 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8424" y="5120317"/>
            <a:ext cx="2960600" cy="133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51520" y="312158"/>
            <a:ext cx="8712968" cy="954107"/>
          </a:xfrm>
          <a:prstGeom prst="rect">
            <a:avLst/>
          </a:prstGeom>
          <a:noFill/>
        </p:spPr>
        <p:txBody>
          <a:bodyPr wrap="square" rtlCol="0">
            <a:spAutoFit/>
          </a:bodyPr>
          <a:lstStyle/>
          <a:p>
            <a:pPr algn="ctr" eaLnBrk="0" fontAlgn="base" hangingPunct="0">
              <a:spcBef>
                <a:spcPct val="0"/>
              </a:spcBef>
              <a:spcAft>
                <a:spcPct val="0"/>
              </a:spcAft>
            </a:pPr>
            <a:r>
              <a:rPr lang="en-GB" sz="2800" dirty="0">
                <a:solidFill>
                  <a:schemeClr val="bg1"/>
                </a:solidFill>
                <a:latin typeface="Tahoma" pitchFamily="34" charset="0"/>
              </a:rPr>
              <a:t>Embedding </a:t>
            </a:r>
            <a:r>
              <a:rPr lang="en-GB" sz="2800" dirty="0" smtClean="0">
                <a:solidFill>
                  <a:schemeClr val="bg1"/>
                </a:solidFill>
                <a:latin typeface="Tahoma" pitchFamily="34" charset="0"/>
              </a:rPr>
              <a:t>Employability is …</a:t>
            </a:r>
          </a:p>
          <a:p>
            <a:pPr algn="ctr" eaLnBrk="0" fontAlgn="base" hangingPunct="0">
              <a:spcBef>
                <a:spcPct val="0"/>
              </a:spcBef>
              <a:spcAft>
                <a:spcPct val="0"/>
              </a:spcAft>
            </a:pPr>
            <a:r>
              <a:rPr lang="en-GB" sz="2800" dirty="0" smtClean="0">
                <a:solidFill>
                  <a:schemeClr val="bg1"/>
                </a:solidFill>
                <a:latin typeface="Tahoma" pitchFamily="34" charset="0"/>
              </a:rPr>
              <a:t>3. Authentic Assessment</a:t>
            </a:r>
            <a:endParaRPr lang="en-GB" sz="2800" dirty="0">
              <a:solidFill>
                <a:schemeClr val="bg1"/>
              </a:solidFill>
              <a:latin typeface="Tahoma" pitchFamily="34" charset="0"/>
            </a:endParaRPr>
          </a:p>
        </p:txBody>
      </p:sp>
    </p:spTree>
    <p:extLst>
      <p:ext uri="{BB962C8B-B14F-4D97-AF65-F5344CB8AC3E}">
        <p14:creationId xmlns:p14="http://schemas.microsoft.com/office/powerpoint/2010/main" val="160053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52736"/>
            <a:ext cx="8784976" cy="4862870"/>
          </a:xfrm>
          <a:prstGeom prst="rect">
            <a:avLst/>
          </a:prstGeom>
        </p:spPr>
        <p:txBody>
          <a:bodyPr wrap="square">
            <a:spAutoFit/>
          </a:bodyPr>
          <a:lstStyle/>
          <a:p>
            <a:pPr eaLnBrk="0" fontAlgn="base" hangingPunct="0">
              <a:spcBef>
                <a:spcPct val="0"/>
              </a:spcBef>
              <a:spcAft>
                <a:spcPct val="0"/>
              </a:spcAft>
            </a:pPr>
            <a:r>
              <a:rPr lang="en-GB" sz="2000" dirty="0" smtClean="0">
                <a:solidFill>
                  <a:schemeClr val="bg1"/>
                </a:solidFill>
                <a:latin typeface="Tahoma" pitchFamily="34" charset="0"/>
              </a:rPr>
              <a:t>(</a:t>
            </a:r>
            <a:r>
              <a:rPr lang="en-GB" sz="2000" dirty="0">
                <a:solidFill>
                  <a:schemeClr val="bg1"/>
                </a:solidFill>
                <a:latin typeface="Tahoma" pitchFamily="34" charset="0"/>
              </a:rPr>
              <a:t>Ashford-Rowe &amp; Brown, Establishing the critical elements </a:t>
            </a:r>
            <a:r>
              <a:rPr lang="en-GB" sz="2000" dirty="0" smtClean="0">
                <a:solidFill>
                  <a:schemeClr val="bg1"/>
                </a:solidFill>
                <a:latin typeface="Tahoma" pitchFamily="34" charset="0"/>
              </a:rPr>
              <a:t>that determine </a:t>
            </a:r>
            <a:r>
              <a:rPr lang="en-GB" sz="2000" dirty="0">
                <a:solidFill>
                  <a:schemeClr val="bg1"/>
                </a:solidFill>
                <a:latin typeface="Tahoma" pitchFamily="34" charset="0"/>
              </a:rPr>
              <a:t>authentic assessment, 2014</a:t>
            </a:r>
            <a:r>
              <a:rPr lang="en-GB" sz="2000" dirty="0" smtClean="0">
                <a:solidFill>
                  <a:schemeClr val="bg1"/>
                </a:solidFill>
                <a:latin typeface="Tahoma" pitchFamily="34" charset="0"/>
              </a:rPr>
              <a:t>)</a:t>
            </a:r>
          </a:p>
          <a:p>
            <a:pPr eaLnBrk="0" fontAlgn="base" hangingPunct="0">
              <a:spcBef>
                <a:spcPct val="0"/>
              </a:spcBef>
              <a:spcAft>
                <a:spcPct val="0"/>
              </a:spcAft>
            </a:pPr>
            <a:endParaRPr lang="en-GB" sz="2000" dirty="0">
              <a:solidFill>
                <a:schemeClr val="bg1"/>
              </a:solidFill>
              <a:latin typeface="Tahoma" pitchFamily="34" charset="0"/>
            </a:endParaRPr>
          </a:p>
          <a:p>
            <a:pPr eaLnBrk="0" fontAlgn="base" hangingPunct="0">
              <a:spcBef>
                <a:spcPct val="0"/>
              </a:spcBef>
              <a:spcAft>
                <a:spcPct val="0"/>
              </a:spcAft>
            </a:pPr>
            <a:r>
              <a:rPr lang="en-GB" sz="2000" dirty="0" smtClean="0">
                <a:solidFill>
                  <a:schemeClr val="bg1"/>
                </a:solidFill>
                <a:latin typeface="Tahoma" pitchFamily="34" charset="0"/>
              </a:rPr>
              <a:t>Authentic Assessment:</a:t>
            </a:r>
          </a:p>
          <a:p>
            <a:pPr eaLnBrk="0" fontAlgn="base" hangingPunct="0">
              <a:spcBef>
                <a:spcPct val="0"/>
              </a:spcBef>
              <a:spcAft>
                <a:spcPct val="0"/>
              </a:spcAft>
            </a:pPr>
            <a:endParaRPr lang="en-GB" sz="2000" dirty="0">
              <a:solidFill>
                <a:schemeClr val="bg1"/>
              </a:solidFill>
              <a:latin typeface="Tahoma" pitchFamily="34" charset="0"/>
            </a:endParaRPr>
          </a:p>
          <a:p>
            <a:pPr marL="808038" eaLnBrk="0" fontAlgn="base" hangingPunct="0">
              <a:lnSpc>
                <a:spcPct val="150000"/>
              </a:lnSpc>
              <a:spcBef>
                <a:spcPct val="0"/>
              </a:spcBef>
              <a:spcAft>
                <a:spcPct val="0"/>
              </a:spcAft>
            </a:pPr>
            <a:r>
              <a:rPr lang="en-GB" sz="2000" dirty="0" smtClean="0">
                <a:solidFill>
                  <a:schemeClr val="bg1"/>
                </a:solidFill>
                <a:latin typeface="Tahoma" pitchFamily="34" charset="0"/>
              </a:rPr>
              <a:t>– is </a:t>
            </a:r>
            <a:r>
              <a:rPr lang="en-GB" sz="2000" b="1" dirty="0" smtClean="0">
                <a:solidFill>
                  <a:schemeClr val="bg1"/>
                </a:solidFill>
                <a:latin typeface="Tahoma" pitchFamily="34" charset="0"/>
              </a:rPr>
              <a:t>challenging</a:t>
            </a:r>
            <a:endParaRPr lang="en-GB" sz="2000" b="1" dirty="0">
              <a:solidFill>
                <a:schemeClr val="bg1"/>
              </a:solidFill>
              <a:latin typeface="Tahoma" pitchFamily="34" charset="0"/>
            </a:endParaRPr>
          </a:p>
          <a:p>
            <a:pPr marL="808038" eaLnBrk="0" fontAlgn="base" hangingPunct="0">
              <a:lnSpc>
                <a:spcPct val="150000"/>
              </a:lnSpc>
              <a:spcBef>
                <a:spcPct val="0"/>
              </a:spcBef>
              <a:spcAft>
                <a:spcPct val="0"/>
              </a:spcAft>
            </a:pPr>
            <a:r>
              <a:rPr lang="en-GB" sz="2000" dirty="0">
                <a:solidFill>
                  <a:schemeClr val="bg1"/>
                </a:solidFill>
                <a:latin typeface="Tahoma" pitchFamily="34" charset="0"/>
              </a:rPr>
              <a:t>– </a:t>
            </a:r>
            <a:r>
              <a:rPr lang="en-GB" sz="2000" dirty="0" smtClean="0">
                <a:solidFill>
                  <a:schemeClr val="bg1"/>
                </a:solidFill>
                <a:latin typeface="Tahoma" pitchFamily="34" charset="0"/>
              </a:rPr>
              <a:t>has </a:t>
            </a:r>
            <a:r>
              <a:rPr lang="en-GB" sz="2000" b="1" dirty="0" smtClean="0">
                <a:solidFill>
                  <a:schemeClr val="bg1"/>
                </a:solidFill>
                <a:latin typeface="Tahoma" pitchFamily="34" charset="0"/>
              </a:rPr>
              <a:t>performance </a:t>
            </a:r>
            <a:r>
              <a:rPr lang="en-GB" sz="2000" b="1" dirty="0">
                <a:solidFill>
                  <a:schemeClr val="bg1"/>
                </a:solidFill>
                <a:latin typeface="Tahoma" pitchFamily="34" charset="0"/>
              </a:rPr>
              <a:t>or </a:t>
            </a:r>
            <a:r>
              <a:rPr lang="en-GB" sz="2000" b="1" dirty="0" smtClean="0">
                <a:solidFill>
                  <a:schemeClr val="bg1"/>
                </a:solidFill>
                <a:latin typeface="Tahoma" pitchFamily="34" charset="0"/>
              </a:rPr>
              <a:t>product  </a:t>
            </a:r>
            <a:r>
              <a:rPr lang="en-GB" sz="2000" dirty="0" smtClean="0">
                <a:solidFill>
                  <a:schemeClr val="bg1"/>
                </a:solidFill>
                <a:latin typeface="Tahoma" pitchFamily="34" charset="0"/>
              </a:rPr>
              <a:t>as outcome</a:t>
            </a:r>
          </a:p>
          <a:p>
            <a:pPr marL="808038" eaLnBrk="0" fontAlgn="base" hangingPunct="0">
              <a:lnSpc>
                <a:spcPct val="150000"/>
              </a:lnSpc>
              <a:spcBef>
                <a:spcPct val="0"/>
              </a:spcBef>
              <a:spcAft>
                <a:spcPct val="0"/>
              </a:spcAft>
            </a:pPr>
            <a:r>
              <a:rPr lang="en-GB" sz="2000" dirty="0" smtClean="0">
                <a:solidFill>
                  <a:schemeClr val="bg1"/>
                </a:solidFill>
                <a:latin typeface="Tahoma" pitchFamily="34" charset="0"/>
              </a:rPr>
              <a:t>– design </a:t>
            </a:r>
            <a:r>
              <a:rPr lang="en-GB" sz="2000" dirty="0">
                <a:solidFill>
                  <a:schemeClr val="bg1"/>
                </a:solidFill>
                <a:latin typeface="Tahoma" pitchFamily="34" charset="0"/>
              </a:rPr>
              <a:t>should ensure </a:t>
            </a:r>
            <a:r>
              <a:rPr lang="en-GB" sz="2000" b="1" dirty="0">
                <a:solidFill>
                  <a:schemeClr val="bg1"/>
                </a:solidFill>
                <a:latin typeface="Tahoma" pitchFamily="34" charset="0"/>
              </a:rPr>
              <a:t>transfer </a:t>
            </a:r>
            <a:r>
              <a:rPr lang="en-GB" sz="2000" b="1" dirty="0" smtClean="0">
                <a:solidFill>
                  <a:schemeClr val="bg1"/>
                </a:solidFill>
                <a:latin typeface="Tahoma" pitchFamily="34" charset="0"/>
              </a:rPr>
              <a:t>of knowledge</a:t>
            </a:r>
            <a:endParaRPr lang="en-GB" sz="2000" b="1" dirty="0">
              <a:solidFill>
                <a:schemeClr val="bg1"/>
              </a:solidFill>
              <a:latin typeface="Tahoma" pitchFamily="34" charset="0"/>
            </a:endParaRPr>
          </a:p>
          <a:p>
            <a:pPr marL="808038" eaLnBrk="0" fontAlgn="base" hangingPunct="0">
              <a:lnSpc>
                <a:spcPct val="150000"/>
              </a:lnSpc>
              <a:spcBef>
                <a:spcPct val="0"/>
              </a:spcBef>
              <a:spcAft>
                <a:spcPct val="0"/>
              </a:spcAft>
            </a:pPr>
            <a:r>
              <a:rPr lang="en-GB" sz="2000" dirty="0">
                <a:solidFill>
                  <a:schemeClr val="bg1"/>
                </a:solidFill>
                <a:latin typeface="Tahoma" pitchFamily="34" charset="0"/>
              </a:rPr>
              <a:t>– </a:t>
            </a:r>
            <a:r>
              <a:rPr lang="en-GB" sz="2000" b="1" dirty="0" smtClean="0">
                <a:solidFill>
                  <a:schemeClr val="bg1"/>
                </a:solidFill>
                <a:latin typeface="Tahoma" pitchFamily="34" charset="0"/>
              </a:rPr>
              <a:t>metacognition </a:t>
            </a:r>
            <a:r>
              <a:rPr lang="en-GB" sz="2000" dirty="0" smtClean="0">
                <a:solidFill>
                  <a:schemeClr val="bg1"/>
                </a:solidFill>
                <a:latin typeface="Tahoma" pitchFamily="34" charset="0"/>
              </a:rPr>
              <a:t>is </a:t>
            </a:r>
            <a:r>
              <a:rPr lang="en-GB" sz="2000" dirty="0">
                <a:solidFill>
                  <a:schemeClr val="bg1"/>
                </a:solidFill>
                <a:latin typeface="Tahoma" pitchFamily="34" charset="0"/>
              </a:rPr>
              <a:t>a component of authentic assessment</a:t>
            </a:r>
          </a:p>
          <a:p>
            <a:pPr marL="808038" eaLnBrk="0" fontAlgn="base" hangingPunct="0">
              <a:lnSpc>
                <a:spcPct val="150000"/>
              </a:lnSpc>
              <a:spcBef>
                <a:spcPct val="0"/>
              </a:spcBef>
              <a:spcAft>
                <a:spcPct val="0"/>
              </a:spcAft>
            </a:pPr>
            <a:r>
              <a:rPr lang="en-GB" sz="2000" dirty="0">
                <a:solidFill>
                  <a:schemeClr val="bg1"/>
                </a:solidFill>
                <a:latin typeface="Tahoma" pitchFamily="34" charset="0"/>
              </a:rPr>
              <a:t>– </a:t>
            </a:r>
            <a:r>
              <a:rPr lang="en-GB" sz="2000" dirty="0" smtClean="0">
                <a:solidFill>
                  <a:schemeClr val="bg1"/>
                </a:solidFill>
                <a:latin typeface="Tahoma" pitchFamily="34" charset="0"/>
              </a:rPr>
              <a:t>has a requirement for </a:t>
            </a:r>
            <a:r>
              <a:rPr lang="en-GB" sz="2000" b="1" dirty="0" smtClean="0">
                <a:solidFill>
                  <a:schemeClr val="bg1"/>
                </a:solidFill>
                <a:latin typeface="Tahoma" pitchFamily="34" charset="0"/>
              </a:rPr>
              <a:t>accuracy</a:t>
            </a:r>
          </a:p>
          <a:p>
            <a:pPr marL="808038" eaLnBrk="0" fontAlgn="base" hangingPunct="0">
              <a:lnSpc>
                <a:spcPct val="150000"/>
              </a:lnSpc>
              <a:spcBef>
                <a:spcPct val="0"/>
              </a:spcBef>
              <a:spcAft>
                <a:spcPct val="0"/>
              </a:spcAft>
            </a:pPr>
            <a:r>
              <a:rPr lang="en-GB" sz="2000" dirty="0" smtClean="0">
                <a:solidFill>
                  <a:schemeClr val="bg1"/>
                </a:solidFill>
                <a:latin typeface="Tahoma" pitchFamily="34" charset="0"/>
              </a:rPr>
              <a:t>– has formal opportunity for discussion and </a:t>
            </a:r>
            <a:r>
              <a:rPr lang="en-GB" sz="2000" b="1" dirty="0">
                <a:solidFill>
                  <a:schemeClr val="bg1"/>
                </a:solidFill>
                <a:latin typeface="Tahoma" pitchFamily="34" charset="0"/>
              </a:rPr>
              <a:t>feedback</a:t>
            </a:r>
          </a:p>
          <a:p>
            <a:pPr marL="808038" eaLnBrk="0" fontAlgn="base" hangingPunct="0">
              <a:lnSpc>
                <a:spcPct val="150000"/>
              </a:lnSpc>
              <a:spcBef>
                <a:spcPct val="0"/>
              </a:spcBef>
              <a:spcAft>
                <a:spcPct val="0"/>
              </a:spcAft>
            </a:pPr>
            <a:r>
              <a:rPr lang="en-GB" sz="2000" dirty="0">
                <a:solidFill>
                  <a:schemeClr val="bg1"/>
                </a:solidFill>
                <a:latin typeface="Tahoma" pitchFamily="34" charset="0"/>
              </a:rPr>
              <a:t>– </a:t>
            </a:r>
            <a:r>
              <a:rPr lang="en-GB" sz="2000" dirty="0" smtClean="0">
                <a:solidFill>
                  <a:schemeClr val="bg1"/>
                </a:solidFill>
                <a:latin typeface="Tahoma" pitchFamily="34" charset="0"/>
              </a:rPr>
              <a:t>values </a:t>
            </a:r>
            <a:r>
              <a:rPr lang="en-GB" sz="2000" b="1" dirty="0" smtClean="0">
                <a:solidFill>
                  <a:schemeClr val="bg1"/>
                </a:solidFill>
                <a:latin typeface="Tahoma" pitchFamily="34" charset="0"/>
              </a:rPr>
              <a:t>collaboration</a:t>
            </a:r>
            <a:endParaRPr lang="en-GB" sz="2000" dirty="0">
              <a:solidFill>
                <a:schemeClr val="bg1"/>
              </a:solidFill>
              <a:latin typeface="Tahoma" pitchFamily="34" charset="0"/>
            </a:endParaRPr>
          </a:p>
        </p:txBody>
      </p:sp>
      <p:sp>
        <p:nvSpPr>
          <p:cNvPr id="3" name="Rectangle 2"/>
          <p:cNvSpPr/>
          <p:nvPr/>
        </p:nvSpPr>
        <p:spPr>
          <a:xfrm>
            <a:off x="1619672" y="390813"/>
            <a:ext cx="6048672" cy="523220"/>
          </a:xfrm>
          <a:prstGeom prst="rect">
            <a:avLst/>
          </a:prstGeom>
        </p:spPr>
        <p:txBody>
          <a:bodyPr wrap="square">
            <a:spAutoFit/>
          </a:bodyPr>
          <a:lstStyle/>
          <a:p>
            <a:pPr eaLnBrk="0" fontAlgn="base" hangingPunct="0">
              <a:spcBef>
                <a:spcPct val="0"/>
              </a:spcBef>
              <a:spcAft>
                <a:spcPct val="0"/>
              </a:spcAft>
            </a:pPr>
            <a:r>
              <a:rPr lang="en-GB" sz="2800" dirty="0">
                <a:solidFill>
                  <a:schemeClr val="bg1"/>
                </a:solidFill>
                <a:latin typeface="Tahoma" pitchFamily="34" charset="0"/>
              </a:rPr>
              <a:t>Authentic Assessment - What is it? </a:t>
            </a:r>
          </a:p>
        </p:txBody>
      </p:sp>
    </p:spTree>
    <p:extLst>
      <p:ext uri="{BB962C8B-B14F-4D97-AF65-F5344CB8AC3E}">
        <p14:creationId xmlns:p14="http://schemas.microsoft.com/office/powerpoint/2010/main" val="2904176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1728" y="548680"/>
            <a:ext cx="5472608" cy="765175"/>
          </a:xfrm>
        </p:spPr>
        <p:txBody>
          <a:bodyPr/>
          <a:lstStyle/>
          <a:p>
            <a:r>
              <a:rPr lang="en-GB" sz="280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Pseudo Authenticity: An Example</a:t>
            </a:r>
            <a:endParaRPr lang="en-GB" sz="2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84841" y="1628800"/>
            <a:ext cx="8092832" cy="3354765"/>
          </a:xfrm>
          <a:prstGeom prst="rect">
            <a:avLst/>
          </a:prstGeom>
          <a:noFill/>
        </p:spPr>
        <p:txBody>
          <a:bodyPr wrap="square" rtlCol="0">
            <a:spAutoFit/>
          </a:bodyPr>
          <a:lstStyle/>
          <a:p>
            <a:pPr eaLnBrk="0" fontAlgn="base" hangingPunct="0">
              <a:spcBef>
                <a:spcPct val="0"/>
              </a:spcBef>
              <a:spcAft>
                <a:spcPct val="0"/>
              </a:spcAft>
            </a:pPr>
            <a:endParaRPr lang="en-GB" sz="2000" dirty="0">
              <a:solidFill>
                <a:srgbClr val="FFFFFF"/>
              </a:solidFill>
              <a:latin typeface="Tahoma" pitchFamily="34" charset="0"/>
            </a:endParaRPr>
          </a:p>
          <a:p>
            <a:pPr eaLnBrk="0" fontAlgn="base" hangingPunct="0">
              <a:spcBef>
                <a:spcPct val="0"/>
              </a:spcBef>
              <a:spcAft>
                <a:spcPct val="0"/>
              </a:spcAft>
            </a:pPr>
            <a:r>
              <a:rPr lang="en-GB" sz="2400" dirty="0" smtClean="0">
                <a:solidFill>
                  <a:schemeClr val="bg1"/>
                </a:solidFill>
                <a:latin typeface="Tahoma" pitchFamily="34" charset="0"/>
              </a:rPr>
              <a:t>Joe and Sal decide that little Ronny is well-behaved enough to sit at the table with the family for Thanksgiving dinner. They are wrong. Ronny throws a 150 g handful of mashed potatoes horizontally with a speed of 5 m/s. It strikes a 1.2 kg gravy boat that is initially at rest on the frictionless table. If the potatoes stick to the gravy boat, what is the speed of the combined system as it slides down the table towards Grandpa?  </a:t>
            </a:r>
          </a:p>
        </p:txBody>
      </p:sp>
      <p:sp>
        <p:nvSpPr>
          <p:cNvPr id="5" name="TextBox 4"/>
          <p:cNvSpPr txBox="1"/>
          <p:nvPr/>
        </p:nvSpPr>
        <p:spPr>
          <a:xfrm>
            <a:off x="5940152" y="5643416"/>
            <a:ext cx="2534027" cy="400110"/>
          </a:xfrm>
          <a:prstGeom prst="rect">
            <a:avLst/>
          </a:prstGeom>
          <a:noFill/>
        </p:spPr>
        <p:txBody>
          <a:bodyPr wrap="none" rtlCol="0">
            <a:spAutoFit/>
          </a:bodyPr>
          <a:lstStyle/>
          <a:p>
            <a:pPr eaLnBrk="0" fontAlgn="base" hangingPunct="0">
              <a:spcBef>
                <a:spcPct val="0"/>
              </a:spcBef>
              <a:spcAft>
                <a:spcPct val="0"/>
              </a:spcAft>
            </a:pPr>
            <a:r>
              <a:rPr lang="en-GB" sz="2000" dirty="0" smtClean="0">
                <a:solidFill>
                  <a:schemeClr val="bg1"/>
                </a:solidFill>
                <a:latin typeface="Tahoma" pitchFamily="34" charset="0"/>
              </a:rPr>
              <a:t>Tipler </a:t>
            </a:r>
            <a:r>
              <a:rPr lang="en-GB" sz="2000" i="1" dirty="0" smtClean="0">
                <a:solidFill>
                  <a:schemeClr val="bg1"/>
                </a:solidFill>
                <a:latin typeface="Tahoma" pitchFamily="34" charset="0"/>
              </a:rPr>
              <a:t>Physics  </a:t>
            </a:r>
            <a:r>
              <a:rPr lang="en-GB" sz="2000" dirty="0" smtClean="0">
                <a:solidFill>
                  <a:schemeClr val="bg1"/>
                </a:solidFill>
                <a:latin typeface="Tahoma" pitchFamily="34" charset="0"/>
              </a:rPr>
              <a:t>4</a:t>
            </a:r>
            <a:r>
              <a:rPr lang="en-GB" sz="2000" baseline="30000" dirty="0" smtClean="0">
                <a:solidFill>
                  <a:schemeClr val="bg1"/>
                </a:solidFill>
                <a:latin typeface="Tahoma" pitchFamily="34" charset="0"/>
              </a:rPr>
              <a:t>th</a:t>
            </a:r>
            <a:r>
              <a:rPr lang="en-GB" sz="2000" dirty="0" smtClean="0">
                <a:solidFill>
                  <a:schemeClr val="bg1"/>
                </a:solidFill>
                <a:latin typeface="Tahoma" pitchFamily="34" charset="0"/>
              </a:rPr>
              <a:t> Ed</a:t>
            </a:r>
          </a:p>
        </p:txBody>
      </p:sp>
    </p:spTree>
    <p:extLst>
      <p:ext uri="{BB962C8B-B14F-4D97-AF65-F5344CB8AC3E}">
        <p14:creationId xmlns:p14="http://schemas.microsoft.com/office/powerpoint/2010/main" val="363009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cstate="print"/>
          <a:srcRect l="7539" r="6375" b="16780"/>
          <a:stretch/>
        </p:blipFill>
        <p:spPr bwMode="auto">
          <a:xfrm>
            <a:off x="251520" y="836712"/>
            <a:ext cx="2045616" cy="724977"/>
          </a:xfrm>
          <a:prstGeom prst="rect">
            <a:avLst/>
          </a:prstGeom>
          <a:noFill/>
          <a:ln w="19050">
            <a:solidFill>
              <a:schemeClr val="accent2"/>
            </a:solidFill>
            <a:miter lim="800000"/>
            <a:headEnd/>
            <a:tailEnd/>
          </a:ln>
          <a:effectLst/>
        </p:spPr>
      </p:pic>
      <p:sp>
        <p:nvSpPr>
          <p:cNvPr id="13" name="Rectangle 12"/>
          <p:cNvSpPr>
            <a:spLocks noChangeArrowheads="1"/>
          </p:cNvSpPr>
          <p:nvPr/>
        </p:nvSpPr>
        <p:spPr bwMode="auto">
          <a:xfrm>
            <a:off x="5004048" y="5080454"/>
            <a:ext cx="3924132" cy="400110"/>
          </a:xfrm>
          <a:prstGeom prst="rect">
            <a:avLst/>
          </a:prstGeom>
          <a:noFill/>
          <a:ln w="9525" algn="ctr">
            <a:noFill/>
            <a:miter lim="800000"/>
            <a:headEnd/>
            <a:tailEnd/>
          </a:ln>
          <a:effectLst/>
        </p:spPr>
        <p:txBody>
          <a:bodyPr wrap="square">
            <a:spAutoFit/>
          </a:bodyPr>
          <a:lstStyle/>
          <a:p>
            <a:pPr eaLnBrk="0" fontAlgn="base" hangingPunct="0">
              <a:spcBef>
                <a:spcPct val="0"/>
              </a:spcBef>
              <a:spcAft>
                <a:spcPct val="0"/>
              </a:spcAft>
            </a:pPr>
            <a:r>
              <a:rPr lang="en-GB" sz="2000" dirty="0">
                <a:solidFill>
                  <a:srgbClr val="FFFFFF"/>
                </a:solidFill>
                <a:latin typeface="Tahoma" pitchFamily="34" charset="0"/>
              </a:rPr>
              <a:t>	</a:t>
            </a:r>
          </a:p>
        </p:txBody>
      </p:sp>
      <p:sp>
        <p:nvSpPr>
          <p:cNvPr id="5" name="Rectangle 4"/>
          <p:cNvSpPr/>
          <p:nvPr/>
        </p:nvSpPr>
        <p:spPr>
          <a:xfrm>
            <a:off x="2297136" y="974681"/>
            <a:ext cx="3962239" cy="461665"/>
          </a:xfrm>
          <a:prstGeom prst="rect">
            <a:avLst/>
          </a:prstGeom>
        </p:spPr>
        <p:txBody>
          <a:bodyPr wrap="none">
            <a:spAutoFit/>
          </a:bodyPr>
          <a:lstStyle/>
          <a:p>
            <a:pPr eaLnBrk="0" fontAlgn="base" hangingPunct="0">
              <a:spcBef>
                <a:spcPct val="0"/>
              </a:spcBef>
              <a:spcAft>
                <a:spcPct val="0"/>
              </a:spcAft>
            </a:pPr>
            <a:r>
              <a:rPr lang="en-GB" sz="2400" dirty="0" smtClean="0">
                <a:solidFill>
                  <a:schemeClr val="bg1"/>
                </a:solidFill>
                <a:latin typeface="Tahoma" pitchFamily="34" charset="0"/>
                <a:ea typeface="Tahoma" panose="020B0604030504040204" pitchFamily="34" charset="0"/>
                <a:cs typeface="Tahoma" panose="020B0604030504040204" pitchFamily="34" charset="0"/>
              </a:rPr>
              <a:t>Conferences with a purpose</a:t>
            </a:r>
            <a:endParaRPr lang="en-GB" sz="2400" dirty="0">
              <a:solidFill>
                <a:schemeClr val="bg1"/>
              </a:solidFill>
              <a:latin typeface="Tahoma" pitchFamily="34" charset="0"/>
              <a:ea typeface="Tahoma" panose="020B0604030504040204" pitchFamily="34" charset="0"/>
              <a:cs typeface="Tahoma" panose="020B0604030504040204" pitchFamily="34" charset="0"/>
            </a:endParaRPr>
          </a:p>
        </p:txBody>
      </p:sp>
      <p:sp>
        <p:nvSpPr>
          <p:cNvPr id="8" name="Rectangle 7"/>
          <p:cNvSpPr/>
          <p:nvPr/>
        </p:nvSpPr>
        <p:spPr>
          <a:xfrm>
            <a:off x="160487" y="1592148"/>
            <a:ext cx="8983513" cy="646331"/>
          </a:xfrm>
          <a:prstGeom prst="rect">
            <a:avLst/>
          </a:prstGeom>
        </p:spPr>
        <p:txBody>
          <a:bodyPr wrap="square">
            <a:spAutoFit/>
          </a:bodyPr>
          <a:lstStyle/>
          <a:p>
            <a:pPr eaLnBrk="0" fontAlgn="base" hangingPunct="0">
              <a:spcBef>
                <a:spcPct val="0"/>
              </a:spcBef>
              <a:spcAft>
                <a:spcPct val="0"/>
              </a:spcAft>
            </a:pPr>
            <a:r>
              <a:rPr lang="en-GB" dirty="0">
                <a:solidFill>
                  <a:schemeClr val="bg1"/>
                </a:solidFill>
                <a:latin typeface="Tahoma" pitchFamily="34" charset="0"/>
              </a:rPr>
              <a:t>Observe a (simulated) variable star and </a:t>
            </a:r>
            <a:r>
              <a:rPr lang="en-GB" dirty="0" smtClean="0">
                <a:solidFill>
                  <a:schemeClr val="bg1"/>
                </a:solidFill>
                <a:latin typeface="Tahoma" pitchFamily="34" charset="0"/>
              </a:rPr>
              <a:t>interpret - too </a:t>
            </a:r>
            <a:r>
              <a:rPr lang="en-GB" dirty="0">
                <a:solidFill>
                  <a:schemeClr val="bg1"/>
                </a:solidFill>
                <a:latin typeface="Tahoma" pitchFamily="34" charset="0"/>
              </a:rPr>
              <a:t>much data </a:t>
            </a:r>
            <a:r>
              <a:rPr lang="en-GB" dirty="0" smtClean="0">
                <a:solidFill>
                  <a:schemeClr val="bg1"/>
                </a:solidFill>
                <a:latin typeface="Tahoma" pitchFamily="34" charset="0"/>
              </a:rPr>
              <a:t>for </a:t>
            </a:r>
            <a:r>
              <a:rPr lang="en-GB" dirty="0">
                <a:solidFill>
                  <a:schemeClr val="bg1"/>
                </a:solidFill>
                <a:latin typeface="Tahoma" pitchFamily="34" charset="0"/>
              </a:rPr>
              <a:t>each group to carry out the whole project alone. Presentations </a:t>
            </a:r>
            <a:r>
              <a:rPr lang="en-GB" dirty="0" smtClean="0">
                <a:solidFill>
                  <a:schemeClr val="bg1"/>
                </a:solidFill>
                <a:latin typeface="Tahoma" pitchFamily="34" charset="0"/>
              </a:rPr>
              <a:t>are </a:t>
            </a:r>
            <a:r>
              <a:rPr lang="en-GB" dirty="0">
                <a:solidFill>
                  <a:schemeClr val="bg1"/>
                </a:solidFill>
                <a:latin typeface="Tahoma" pitchFamily="34" charset="0"/>
              </a:rPr>
              <a:t>required to </a:t>
            </a:r>
            <a:r>
              <a:rPr lang="en-GB" u="sng" dirty="0">
                <a:solidFill>
                  <a:schemeClr val="bg1"/>
                </a:solidFill>
                <a:latin typeface="Tahoma" pitchFamily="34" charset="0"/>
              </a:rPr>
              <a:t>exchange information</a:t>
            </a:r>
            <a:r>
              <a:rPr lang="en-GB" dirty="0">
                <a:solidFill>
                  <a:schemeClr val="bg1"/>
                </a:solidFill>
                <a:latin typeface="Tahoma" pitchFamily="34" charset="0"/>
              </a:rPr>
              <a:t>.</a:t>
            </a:r>
            <a:endParaRPr lang="en-US" dirty="0">
              <a:solidFill>
                <a:schemeClr val="bg1"/>
              </a:solidFill>
              <a:latin typeface="Tahoma" pitchFamily="34" charset="0"/>
            </a:endParaRPr>
          </a:p>
        </p:txBody>
      </p:sp>
      <p:sp>
        <p:nvSpPr>
          <p:cNvPr id="9" name="Rectangle 8"/>
          <p:cNvSpPr/>
          <p:nvPr/>
        </p:nvSpPr>
        <p:spPr>
          <a:xfrm>
            <a:off x="2297136" y="2216677"/>
            <a:ext cx="3445302" cy="461665"/>
          </a:xfrm>
          <a:prstGeom prst="rect">
            <a:avLst/>
          </a:prstGeom>
        </p:spPr>
        <p:txBody>
          <a:bodyPr wrap="none">
            <a:spAutoFit/>
          </a:bodyPr>
          <a:lstStyle/>
          <a:p>
            <a:pPr eaLnBrk="0" fontAlgn="base" hangingPunct="0">
              <a:spcBef>
                <a:spcPct val="0"/>
              </a:spcBef>
              <a:spcAft>
                <a:spcPct val="0"/>
              </a:spcAft>
            </a:pPr>
            <a:r>
              <a:rPr lang="en-GB" sz="2400" dirty="0">
                <a:solidFill>
                  <a:schemeClr val="bg1"/>
                </a:solidFill>
                <a:latin typeface="Tahoma" pitchFamily="34" charset="0"/>
                <a:ea typeface="Tahoma" panose="020B0604030504040204" pitchFamily="34" charset="0"/>
                <a:cs typeface="Tahoma" panose="020B0604030504040204" pitchFamily="34" charset="0"/>
              </a:rPr>
              <a:t>Presentations in context</a:t>
            </a:r>
          </a:p>
        </p:txBody>
      </p:sp>
      <p:sp>
        <p:nvSpPr>
          <p:cNvPr id="14" name="TextBox 13"/>
          <p:cNvSpPr txBox="1"/>
          <p:nvPr/>
        </p:nvSpPr>
        <p:spPr>
          <a:xfrm>
            <a:off x="2297136" y="2860879"/>
            <a:ext cx="5960192" cy="369332"/>
          </a:xfrm>
          <a:prstGeom prst="rect">
            <a:avLst/>
          </a:prstGeom>
          <a:noFill/>
        </p:spPr>
        <p:txBody>
          <a:bodyPr wrap="square" rtlCol="0">
            <a:spAutoFit/>
          </a:bodyPr>
          <a:lstStyle/>
          <a:p>
            <a:pPr eaLnBrk="0" fontAlgn="base" hangingPunct="0">
              <a:spcBef>
                <a:spcPct val="0"/>
              </a:spcBef>
              <a:spcAft>
                <a:spcPct val="0"/>
              </a:spcAft>
            </a:pPr>
            <a:r>
              <a:rPr lang="en-GB" dirty="0" smtClean="0">
                <a:solidFill>
                  <a:schemeClr val="bg1"/>
                </a:solidFill>
                <a:latin typeface="Tahoma" pitchFamily="34" charset="0"/>
              </a:rPr>
              <a:t>Act </a:t>
            </a:r>
            <a:r>
              <a:rPr lang="en-GB" dirty="0">
                <a:solidFill>
                  <a:schemeClr val="bg1"/>
                </a:solidFill>
                <a:latin typeface="Tahoma" pitchFamily="34" charset="0"/>
              </a:rPr>
              <a:t>as an expert witness on a piece of forensic </a:t>
            </a:r>
            <a:r>
              <a:rPr lang="en-GB" dirty="0" smtClean="0">
                <a:solidFill>
                  <a:schemeClr val="bg1"/>
                </a:solidFill>
                <a:latin typeface="Tahoma" pitchFamily="34" charset="0"/>
              </a:rPr>
              <a:t>evidence</a:t>
            </a:r>
          </a:p>
        </p:txBody>
      </p:sp>
      <p:pic>
        <p:nvPicPr>
          <p:cNvPr id="17" name="Picture 2" descr="\\uol.le.ac.uk\root\staff\home\a\asm9\Desktop Files\1058px-Royal_Coat_of_Arms_of_the_United_Kingdom.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487" y="2204864"/>
            <a:ext cx="1381937" cy="13375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835696" y="238894"/>
            <a:ext cx="6336704" cy="523220"/>
          </a:xfrm>
          <a:prstGeom prst="rect">
            <a:avLst/>
          </a:prstGeom>
        </p:spPr>
        <p:txBody>
          <a:bodyPr wrap="square">
            <a:spAutoFit/>
          </a:bodyPr>
          <a:lstStyle/>
          <a:p>
            <a:pPr eaLnBrk="0" fontAlgn="base" hangingPunct="0">
              <a:spcBef>
                <a:spcPct val="0"/>
              </a:spcBef>
              <a:spcAft>
                <a:spcPct val="0"/>
              </a:spcAft>
            </a:pPr>
            <a:r>
              <a:rPr lang="en-GB" sz="2800" dirty="0">
                <a:solidFill>
                  <a:schemeClr val="bg1"/>
                </a:solidFill>
                <a:latin typeface="Tahoma" pitchFamily="34" charset="0"/>
              </a:rPr>
              <a:t>Authentic Assessment </a:t>
            </a:r>
            <a:r>
              <a:rPr lang="en-GB" sz="2800" dirty="0" smtClean="0">
                <a:solidFill>
                  <a:schemeClr val="bg1"/>
                </a:solidFill>
                <a:latin typeface="Tahoma" pitchFamily="34" charset="0"/>
              </a:rPr>
              <a:t>– Examples</a:t>
            </a:r>
            <a:endParaRPr lang="en-GB" sz="2800" dirty="0">
              <a:solidFill>
                <a:schemeClr val="bg1"/>
              </a:solidFill>
              <a:latin typeface="Tahoma" pitchFamily="34" charset="0"/>
            </a:endParaRPr>
          </a:p>
        </p:txBody>
      </p:sp>
      <p:sp>
        <p:nvSpPr>
          <p:cNvPr id="18" name="Title 1"/>
          <p:cNvSpPr txBox="1">
            <a:spLocks/>
          </p:cNvSpPr>
          <p:nvPr/>
        </p:nvSpPr>
        <p:spPr bwMode="auto">
          <a:xfrm>
            <a:off x="2297136" y="3429000"/>
            <a:ext cx="6346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2pPr>
            <a:lvl3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3pPr>
            <a:lvl4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4pPr>
            <a:lvl5pPr algn="l" rtl="0" eaLnBrk="0" fontAlgn="base" hangingPunct="0">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5pPr>
            <a:lvl6pPr marL="4572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6pPr>
            <a:lvl7pPr marL="9144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7pPr>
            <a:lvl8pPr marL="13716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8pPr>
            <a:lvl9pPr marL="1828800" algn="l" rtl="0" fontAlgn="base">
              <a:spcBef>
                <a:spcPct val="0"/>
              </a:spcBef>
              <a:spcAft>
                <a:spcPct val="0"/>
              </a:spcAft>
              <a:defRPr sz="4400">
                <a:solidFill>
                  <a:schemeClr val="hlink"/>
                </a:solidFill>
                <a:effectLst>
                  <a:outerShdw blurRad="38100" dist="38100" dir="2700000" algn="tl">
                    <a:srgbClr val="000000"/>
                  </a:outerShdw>
                </a:effectLst>
                <a:latin typeface="BlippoBlackEF" pitchFamily="2" charset="0"/>
              </a:defRPr>
            </a:lvl9pPr>
          </a:lstStyle>
          <a:p>
            <a:r>
              <a:rPr lang="en-GB" sz="2400" dirty="0">
                <a:solidFill>
                  <a:schemeClr val="bg1"/>
                </a:solidFill>
                <a:effectLst/>
                <a:latin typeface="Tahoma" pitchFamily="34" charset="0"/>
                <a:ea typeface="Tahoma" panose="020B0604030504040204" pitchFamily="34" charset="0"/>
                <a:cs typeface="Tahoma" panose="020B0604030504040204" pitchFamily="34" charset="0"/>
              </a:rPr>
              <a:t>Reports</a:t>
            </a:r>
            <a:r>
              <a:rPr lang="en-GB" sz="2400" dirty="0">
                <a:solidFill>
                  <a:schemeClr val="bg1"/>
                </a:solidFill>
                <a:latin typeface="Tahoma" pitchFamily="34" charset="0"/>
                <a:ea typeface="Tahoma" panose="020B0604030504040204" pitchFamily="34" charset="0"/>
                <a:cs typeface="Tahoma" panose="020B0604030504040204" pitchFamily="34" charset="0"/>
              </a:rPr>
              <a:t> </a:t>
            </a:r>
            <a:r>
              <a:rPr lang="en-GB" sz="2400" dirty="0">
                <a:solidFill>
                  <a:schemeClr val="bg1"/>
                </a:solidFill>
                <a:effectLst/>
                <a:latin typeface="Tahoma" pitchFamily="34" charset="0"/>
                <a:ea typeface="Tahoma" panose="020B0604030504040204" pitchFamily="34" charset="0"/>
                <a:cs typeface="Tahoma" panose="020B0604030504040204" pitchFamily="34" charset="0"/>
              </a:rPr>
              <a:t>for an audience</a:t>
            </a:r>
          </a:p>
        </p:txBody>
      </p:sp>
      <p:sp>
        <p:nvSpPr>
          <p:cNvPr id="19" name="TextBox 18"/>
          <p:cNvSpPr txBox="1"/>
          <p:nvPr/>
        </p:nvSpPr>
        <p:spPr>
          <a:xfrm>
            <a:off x="2297136" y="4126897"/>
            <a:ext cx="3355470" cy="1077218"/>
          </a:xfrm>
          <a:prstGeom prst="rect">
            <a:avLst/>
          </a:prstGeom>
          <a:noFill/>
        </p:spPr>
        <p:txBody>
          <a:bodyPr wrap="none" rtlCol="0">
            <a:spAutoFit/>
          </a:bodyPr>
          <a:lstStyle/>
          <a:p>
            <a:pPr eaLnBrk="0" fontAlgn="base" hangingPunct="0">
              <a:spcBef>
                <a:spcPct val="0"/>
              </a:spcBef>
              <a:spcAft>
                <a:spcPts val="600"/>
              </a:spcAft>
            </a:pPr>
            <a:r>
              <a:rPr lang="en-GB" dirty="0" smtClean="0">
                <a:solidFill>
                  <a:schemeClr val="bg1"/>
                </a:solidFill>
                <a:latin typeface="Tahoma" pitchFamily="34" charset="0"/>
              </a:rPr>
              <a:t>Insurance company</a:t>
            </a:r>
          </a:p>
          <a:p>
            <a:pPr eaLnBrk="0" fontAlgn="base" hangingPunct="0">
              <a:spcBef>
                <a:spcPct val="0"/>
              </a:spcBef>
              <a:spcAft>
                <a:spcPts val="600"/>
              </a:spcAft>
            </a:pPr>
            <a:r>
              <a:rPr lang="en-GB" dirty="0" smtClean="0">
                <a:solidFill>
                  <a:schemeClr val="bg1"/>
                </a:solidFill>
                <a:latin typeface="Tahoma" pitchFamily="34" charset="0"/>
              </a:rPr>
              <a:t>Advertising standards authority</a:t>
            </a:r>
          </a:p>
          <a:p>
            <a:pPr eaLnBrk="0" fontAlgn="base" hangingPunct="0">
              <a:spcBef>
                <a:spcPct val="0"/>
              </a:spcBef>
              <a:spcAft>
                <a:spcPts val="600"/>
              </a:spcAft>
            </a:pPr>
            <a:r>
              <a:rPr lang="en-GB" dirty="0" smtClean="0">
                <a:solidFill>
                  <a:schemeClr val="bg1"/>
                </a:solidFill>
                <a:latin typeface="Tahoma" pitchFamily="34" charset="0"/>
              </a:rPr>
              <a:t>Book chapter </a:t>
            </a:r>
          </a:p>
        </p:txBody>
      </p:sp>
      <p:grpSp>
        <p:nvGrpSpPr>
          <p:cNvPr id="20" name="Group 17"/>
          <p:cNvGrpSpPr>
            <a:grpSpLocks/>
          </p:cNvGrpSpPr>
          <p:nvPr/>
        </p:nvGrpSpPr>
        <p:grpSpPr bwMode="auto">
          <a:xfrm>
            <a:off x="309859" y="3695212"/>
            <a:ext cx="1191640" cy="1433743"/>
            <a:chOff x="4427984" y="3068960"/>
            <a:chExt cx="3062858" cy="3224594"/>
          </a:xfrm>
        </p:grpSpPr>
        <p:pic>
          <p:nvPicPr>
            <p:cNvPr id="21" name="Picture 10" descr="MarcChagall3"/>
            <p:cNvPicPr>
              <a:picLocks noChangeAspect="1" noChangeArrowheads="1"/>
            </p:cNvPicPr>
            <p:nvPr/>
          </p:nvPicPr>
          <p:blipFill>
            <a:blip r:embed="rId5" cstate="print">
              <a:extLst>
                <a:ext uri="{28A0092B-C50C-407E-A947-70E740481C1C}">
                  <a14:useLocalDpi xmlns:a14="http://schemas.microsoft.com/office/drawing/2010/main" val="0"/>
                </a:ext>
              </a:extLst>
            </a:blip>
            <a:srcRect b="43071"/>
            <a:stretch>
              <a:fillRect/>
            </a:stretch>
          </p:blipFill>
          <p:spPr bwMode="auto">
            <a:xfrm>
              <a:off x="4427984" y="3068960"/>
              <a:ext cx="3062858" cy="322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WordArt 11" descr="Wordart fill"/>
            <p:cNvSpPr>
              <a:spLocks noChangeArrowheads="1" noChangeShapeType="1" noTextEdit="1"/>
            </p:cNvSpPr>
            <p:nvPr/>
          </p:nvSpPr>
          <p:spPr bwMode="auto">
            <a:xfrm>
              <a:off x="4644008" y="3212976"/>
              <a:ext cx="1807240" cy="23564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GB" sz="3600" kern="10">
                  <a:ln w="12700">
                    <a:solidFill>
                      <a:srgbClr val="EAEAEA"/>
                    </a:solidFill>
                    <a:round/>
                    <a:headEnd/>
                    <a:tailEnd/>
                  </a:ln>
                  <a:blipFill dpi="0" rotWithShape="1">
                    <a:blip r:embed="rId6"/>
                    <a:srcRect/>
                    <a:stretch>
                      <a:fillRect/>
                    </a:stretch>
                  </a:blipFill>
                  <a:effectLst>
                    <a:outerShdw dist="35921" dir="2700000" sy="50000" kx="2115830" algn="bl" rotWithShape="0">
                      <a:srgbClr val="C0C0C0">
                        <a:alpha val="79999"/>
                      </a:srgbClr>
                    </a:outerShdw>
                  </a:effectLst>
                  <a:latin typeface="Old English Text MT"/>
                </a:rPr>
                <a:t>An Insurance Scam?</a:t>
              </a:r>
            </a:p>
          </p:txBody>
        </p:sp>
      </p:grpSp>
      <p:grpSp>
        <p:nvGrpSpPr>
          <p:cNvPr id="23" name="Group 22"/>
          <p:cNvGrpSpPr>
            <a:grpSpLocks/>
          </p:cNvGrpSpPr>
          <p:nvPr/>
        </p:nvGrpSpPr>
        <p:grpSpPr bwMode="auto">
          <a:xfrm>
            <a:off x="1131312" y="4232217"/>
            <a:ext cx="962000" cy="1368152"/>
            <a:chOff x="107085496" y="109881406"/>
            <a:chExt cx="4838654" cy="3049221"/>
          </a:xfrm>
        </p:grpSpPr>
        <p:pic>
          <p:nvPicPr>
            <p:cNvPr id="24" name="Picture 23" descr="bottles[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085496" y="109881406"/>
              <a:ext cx="4838654" cy="304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5" name="Picture 1" descr="UltraKleen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146699" y="110039188"/>
              <a:ext cx="2873695" cy="123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p:cNvSpPr txBox="1"/>
          <p:nvPr/>
        </p:nvSpPr>
        <p:spPr>
          <a:xfrm>
            <a:off x="2297136" y="6030098"/>
            <a:ext cx="3760709" cy="369332"/>
          </a:xfrm>
          <a:prstGeom prst="rect">
            <a:avLst/>
          </a:prstGeom>
          <a:noFill/>
        </p:spPr>
        <p:txBody>
          <a:bodyPr wrap="none" rtlCol="0">
            <a:spAutoFit/>
          </a:bodyPr>
          <a:lstStyle/>
          <a:p>
            <a:pPr eaLnBrk="0" fontAlgn="base" hangingPunct="0">
              <a:spcBef>
                <a:spcPct val="0"/>
              </a:spcBef>
              <a:spcAft>
                <a:spcPct val="0"/>
              </a:spcAft>
            </a:pPr>
            <a:r>
              <a:rPr lang="en-GB" dirty="0" smtClean="0">
                <a:solidFill>
                  <a:schemeClr val="bg1"/>
                </a:solidFill>
                <a:latin typeface="Tahoma" pitchFamily="34" charset="0"/>
              </a:rPr>
              <a:t>Lecture, Podcasts, </a:t>
            </a:r>
            <a:r>
              <a:rPr lang="en-GB" dirty="0">
                <a:solidFill>
                  <a:schemeClr val="bg1"/>
                </a:solidFill>
                <a:latin typeface="Tahoma" pitchFamily="34" charset="0"/>
              </a:rPr>
              <a:t>V</a:t>
            </a:r>
            <a:r>
              <a:rPr lang="en-GB" dirty="0" smtClean="0">
                <a:solidFill>
                  <a:schemeClr val="bg1"/>
                </a:solidFill>
                <a:latin typeface="Tahoma" pitchFamily="34" charset="0"/>
              </a:rPr>
              <a:t>ideo, Website  </a:t>
            </a:r>
          </a:p>
        </p:txBody>
      </p:sp>
      <p:pic>
        <p:nvPicPr>
          <p:cNvPr id="27" name="Picture 2" descr="X:\Physics_Astronomy\i-Science\CourseDevelopment\ResSem\y1213\Photos\IMG_0004.JPG"/>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09859" y="5655965"/>
            <a:ext cx="1191640" cy="79442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314833" y="5480564"/>
            <a:ext cx="2673489" cy="461665"/>
          </a:xfrm>
          <a:prstGeom prst="rect">
            <a:avLst/>
          </a:prstGeom>
        </p:spPr>
        <p:txBody>
          <a:bodyPr wrap="none">
            <a:spAutoFit/>
          </a:bodyPr>
          <a:lstStyle/>
          <a:p>
            <a:pPr eaLnBrk="0" fontAlgn="base" hangingPunct="0">
              <a:spcBef>
                <a:spcPct val="0"/>
              </a:spcBef>
              <a:spcAft>
                <a:spcPct val="0"/>
              </a:spcAft>
            </a:pPr>
            <a:r>
              <a:rPr lang="en-GB" sz="2400" dirty="0">
                <a:solidFill>
                  <a:schemeClr val="bg1"/>
                </a:solidFill>
                <a:latin typeface="Tahoma" pitchFamily="34" charset="0"/>
                <a:ea typeface="Tahoma" panose="020B0604030504040204" pitchFamily="34" charset="0"/>
                <a:cs typeface="Tahoma" panose="020B0604030504040204" pitchFamily="34" charset="0"/>
              </a:rPr>
              <a:t>Research </a:t>
            </a:r>
            <a:r>
              <a:rPr lang="en-GB" sz="2400" dirty="0" smtClean="0">
                <a:solidFill>
                  <a:schemeClr val="bg1"/>
                </a:solidFill>
                <a:latin typeface="Tahoma" pitchFamily="34" charset="0"/>
                <a:ea typeface="Tahoma" panose="020B0604030504040204" pitchFamily="34" charset="0"/>
                <a:cs typeface="Tahoma" panose="020B0604030504040204" pitchFamily="34" charset="0"/>
              </a:rPr>
              <a:t>in media</a:t>
            </a:r>
            <a:endParaRPr lang="en-GB" sz="2400" dirty="0">
              <a:solidFill>
                <a:schemeClr val="bg1"/>
              </a:solidFill>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1505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32656"/>
            <a:ext cx="6095662" cy="1384300"/>
          </a:xfrm>
        </p:spPr>
        <p:txBody>
          <a:bodyPr/>
          <a:lstStyle/>
          <a:p>
            <a:r>
              <a:rPr lang="en-GB" sz="280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Embedded Employability</a:t>
            </a:r>
            <a:r>
              <a:rPr lang="en-GB" sz="2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GB" sz="280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Examples</a:t>
            </a:r>
            <a:endParaRPr lang="en-GB" sz="2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74956" y="2204863"/>
            <a:ext cx="6962034" cy="3170099"/>
          </a:xfrm>
          <a:prstGeom prst="rect">
            <a:avLst/>
          </a:prstGeom>
          <a:noFill/>
        </p:spPr>
        <p:txBody>
          <a:bodyPr wrap="none" rtlCol="0">
            <a:spAutoFit/>
          </a:bodyPr>
          <a:lstStyle/>
          <a:p>
            <a:pPr eaLnBrk="0" fontAlgn="base" hangingPunct="0">
              <a:spcBef>
                <a:spcPct val="0"/>
              </a:spcBef>
              <a:spcAft>
                <a:spcPct val="0"/>
              </a:spcAft>
            </a:pPr>
            <a:r>
              <a:rPr lang="en-GB" sz="2000" dirty="0" smtClean="0">
                <a:solidFill>
                  <a:schemeClr val="bg1"/>
                </a:solidFill>
                <a:latin typeface="Tahoma" pitchFamily="34" charset="0"/>
              </a:rPr>
              <a:t>Chris Dewdney </a:t>
            </a:r>
            <a:r>
              <a:rPr lang="en-GB" sz="2000" dirty="0">
                <a:solidFill>
                  <a:schemeClr val="bg1"/>
                </a:solidFill>
                <a:latin typeface="Tahoma" pitchFamily="34" charset="0"/>
              </a:rPr>
              <a:t>(Portsmouth</a:t>
            </a:r>
            <a:r>
              <a:rPr lang="en-GB" sz="2000" dirty="0" smtClean="0">
                <a:solidFill>
                  <a:schemeClr val="bg1"/>
                </a:solidFill>
                <a:latin typeface="Tahoma" pitchFamily="34" charset="0"/>
              </a:rPr>
              <a:t>) on </a:t>
            </a:r>
            <a:r>
              <a:rPr lang="en-GB" sz="2000" dirty="0">
                <a:solidFill>
                  <a:schemeClr val="bg1"/>
                </a:solidFill>
                <a:latin typeface="Tahoma" pitchFamily="34" charset="0"/>
              </a:rPr>
              <a:t>Employer Engagement</a:t>
            </a:r>
          </a:p>
          <a:p>
            <a:pPr eaLnBrk="0" fontAlgn="base" hangingPunct="0">
              <a:spcBef>
                <a:spcPct val="0"/>
              </a:spcBef>
              <a:spcAft>
                <a:spcPct val="0"/>
              </a:spcAft>
            </a:pPr>
            <a:r>
              <a:rPr lang="en-GB" sz="2000" dirty="0" smtClean="0">
                <a:solidFill>
                  <a:schemeClr val="bg1"/>
                </a:solidFill>
                <a:latin typeface="Tahoma" pitchFamily="34" charset="0"/>
              </a:rPr>
              <a:t>	Embedding </a:t>
            </a:r>
            <a:r>
              <a:rPr lang="en-GB" sz="2000" dirty="0">
                <a:solidFill>
                  <a:schemeClr val="bg1"/>
                </a:solidFill>
                <a:latin typeface="Tahoma" pitchFamily="34" charset="0"/>
              </a:rPr>
              <a:t>Employability in a new Physics Degrees </a:t>
            </a:r>
          </a:p>
          <a:p>
            <a:pPr eaLnBrk="0" fontAlgn="base" hangingPunct="0">
              <a:spcBef>
                <a:spcPct val="0"/>
              </a:spcBef>
              <a:spcAft>
                <a:spcPct val="0"/>
              </a:spcAft>
            </a:pPr>
            <a:endParaRPr lang="en-GB" sz="2000" dirty="0">
              <a:solidFill>
                <a:schemeClr val="bg1"/>
              </a:solidFill>
              <a:latin typeface="Tahoma" pitchFamily="34" charset="0"/>
            </a:endParaRPr>
          </a:p>
          <a:p>
            <a:pPr eaLnBrk="0" fontAlgn="base" hangingPunct="0">
              <a:spcBef>
                <a:spcPct val="0"/>
              </a:spcBef>
              <a:spcAft>
                <a:spcPct val="0"/>
              </a:spcAft>
            </a:pPr>
            <a:r>
              <a:rPr lang="en-GB" sz="2000" dirty="0">
                <a:solidFill>
                  <a:schemeClr val="bg1"/>
                </a:solidFill>
                <a:latin typeface="Tahoma" pitchFamily="34" charset="0"/>
              </a:rPr>
              <a:t>John Mitchel </a:t>
            </a:r>
            <a:r>
              <a:rPr lang="en-GB" sz="2000" dirty="0" smtClean="0">
                <a:solidFill>
                  <a:schemeClr val="bg1"/>
                </a:solidFill>
                <a:latin typeface="Tahoma" pitchFamily="34" charset="0"/>
              </a:rPr>
              <a:t>(UCL)on Curriculum </a:t>
            </a:r>
            <a:r>
              <a:rPr lang="en-GB" sz="2000" dirty="0">
                <a:solidFill>
                  <a:schemeClr val="bg1"/>
                </a:solidFill>
                <a:latin typeface="Tahoma" pitchFamily="34" charset="0"/>
              </a:rPr>
              <a:t>Design</a:t>
            </a:r>
          </a:p>
          <a:p>
            <a:pPr eaLnBrk="0" fontAlgn="base" hangingPunct="0">
              <a:spcBef>
                <a:spcPct val="0"/>
              </a:spcBef>
              <a:spcAft>
                <a:spcPct val="0"/>
              </a:spcAft>
            </a:pPr>
            <a:r>
              <a:rPr lang="en-GB" sz="2000" dirty="0" smtClean="0">
                <a:solidFill>
                  <a:schemeClr val="bg1"/>
                </a:solidFill>
                <a:latin typeface="Tahoma" pitchFamily="34" charset="0"/>
              </a:rPr>
              <a:t>	An Integrated Engineering Programme</a:t>
            </a:r>
          </a:p>
          <a:p>
            <a:pPr eaLnBrk="0" fontAlgn="base" hangingPunct="0">
              <a:spcBef>
                <a:spcPct val="0"/>
              </a:spcBef>
              <a:spcAft>
                <a:spcPct val="0"/>
              </a:spcAft>
            </a:pPr>
            <a:endParaRPr lang="en-GB" sz="2000" dirty="0">
              <a:solidFill>
                <a:schemeClr val="bg1"/>
              </a:solidFill>
              <a:latin typeface="Tahoma" pitchFamily="34" charset="0"/>
            </a:endParaRPr>
          </a:p>
          <a:p>
            <a:pPr eaLnBrk="0" fontAlgn="base" hangingPunct="0">
              <a:spcBef>
                <a:spcPct val="0"/>
              </a:spcBef>
              <a:spcAft>
                <a:spcPct val="0"/>
              </a:spcAft>
            </a:pPr>
            <a:r>
              <a:rPr lang="en-GB" sz="2000" dirty="0" smtClean="0">
                <a:solidFill>
                  <a:schemeClr val="bg1"/>
                </a:solidFill>
                <a:latin typeface="Tahoma" pitchFamily="34" charset="0"/>
              </a:rPr>
              <a:t>Richard Wilcock, Career Development Service (Leicester)</a:t>
            </a:r>
          </a:p>
          <a:p>
            <a:pPr eaLnBrk="0" fontAlgn="base" hangingPunct="0">
              <a:spcBef>
                <a:spcPct val="0"/>
              </a:spcBef>
              <a:spcAft>
                <a:spcPct val="0"/>
              </a:spcAft>
            </a:pPr>
            <a:r>
              <a:rPr lang="en-GB" sz="2000" dirty="0">
                <a:solidFill>
                  <a:schemeClr val="bg1"/>
                </a:solidFill>
                <a:latin typeface="Tahoma" pitchFamily="34" charset="0"/>
              </a:rPr>
              <a:t>o</a:t>
            </a:r>
            <a:r>
              <a:rPr lang="en-GB" sz="2000" dirty="0" smtClean="0">
                <a:solidFill>
                  <a:schemeClr val="bg1"/>
                </a:solidFill>
                <a:latin typeface="Tahoma" pitchFamily="34" charset="0"/>
              </a:rPr>
              <a:t>n University </a:t>
            </a:r>
            <a:r>
              <a:rPr lang="en-GB" sz="2000" dirty="0">
                <a:solidFill>
                  <a:schemeClr val="bg1"/>
                </a:solidFill>
                <a:latin typeface="Tahoma" pitchFamily="34" charset="0"/>
              </a:rPr>
              <a:t>Level Programmes </a:t>
            </a:r>
          </a:p>
          <a:p>
            <a:pPr eaLnBrk="0" fontAlgn="base" hangingPunct="0">
              <a:spcBef>
                <a:spcPct val="0"/>
              </a:spcBef>
              <a:spcAft>
                <a:spcPct val="0"/>
              </a:spcAft>
            </a:pPr>
            <a:r>
              <a:rPr lang="en-GB" sz="2000" dirty="0">
                <a:solidFill>
                  <a:schemeClr val="bg1"/>
                </a:solidFill>
                <a:latin typeface="Tahoma" pitchFamily="34" charset="0"/>
              </a:rPr>
              <a:t>	</a:t>
            </a:r>
            <a:r>
              <a:rPr lang="en-GB" sz="2000" dirty="0" smtClean="0">
                <a:solidFill>
                  <a:schemeClr val="bg1"/>
                </a:solidFill>
                <a:latin typeface="Tahoma" pitchFamily="34" charset="0"/>
              </a:rPr>
              <a:t>Maximising Graduate Success</a:t>
            </a:r>
          </a:p>
          <a:p>
            <a:pPr eaLnBrk="0" fontAlgn="base" hangingPunct="0">
              <a:spcBef>
                <a:spcPct val="0"/>
              </a:spcBef>
              <a:spcAft>
                <a:spcPct val="0"/>
              </a:spcAft>
            </a:pPr>
            <a:endParaRPr lang="en-GB" sz="2000" dirty="0">
              <a:solidFill>
                <a:srgbClr val="FFFFFF"/>
              </a:solidFill>
              <a:latin typeface="Tahoma" pitchFamily="34" charset="0"/>
            </a:endParaRPr>
          </a:p>
        </p:txBody>
      </p:sp>
      <p:grpSp>
        <p:nvGrpSpPr>
          <p:cNvPr id="5" name="Group 5"/>
          <p:cNvGrpSpPr>
            <a:grpSpLocks/>
          </p:cNvGrpSpPr>
          <p:nvPr/>
        </p:nvGrpSpPr>
        <p:grpSpPr bwMode="auto">
          <a:xfrm>
            <a:off x="7336090" y="5945690"/>
            <a:ext cx="981075" cy="207963"/>
            <a:chOff x="2517" y="3294"/>
            <a:chExt cx="1723" cy="499"/>
          </a:xfrm>
        </p:grpSpPr>
        <p:sp>
          <p:nvSpPr>
            <p:cNvPr id="6" name="AutoShape 6"/>
            <p:cNvSpPr>
              <a:spLocks noChangeArrowheads="1"/>
            </p:cNvSpPr>
            <p:nvPr/>
          </p:nvSpPr>
          <p:spPr bwMode="auto">
            <a:xfrm>
              <a:off x="3107" y="3385"/>
              <a:ext cx="317" cy="317"/>
            </a:xfrm>
            <a:custGeom>
              <a:avLst/>
              <a:gdLst>
                <a:gd name="T0" fmla="*/ 2 w 21600"/>
                <a:gd name="T1" fmla="*/ 0 h 21600"/>
                <a:gd name="T2" fmla="*/ 1 w 21600"/>
                <a:gd name="T3" fmla="*/ 2 h 21600"/>
                <a:gd name="T4" fmla="*/ 2 w 21600"/>
                <a:gd name="T5" fmla="*/ 1 h 21600"/>
                <a:gd name="T6" fmla="*/ 4 w 21600"/>
                <a:gd name="T7" fmla="*/ 2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7" name="AutoShape 7"/>
            <p:cNvSpPr>
              <a:spLocks noChangeArrowheads="1"/>
            </p:cNvSpPr>
            <p:nvPr/>
          </p:nvSpPr>
          <p:spPr bwMode="auto">
            <a:xfrm>
              <a:off x="3515" y="3385"/>
              <a:ext cx="317" cy="317"/>
            </a:xfrm>
            <a:custGeom>
              <a:avLst/>
              <a:gdLst>
                <a:gd name="T0" fmla="*/ 2 w 21600"/>
                <a:gd name="T1" fmla="*/ 0 h 21600"/>
                <a:gd name="T2" fmla="*/ 1 w 21600"/>
                <a:gd name="T3" fmla="*/ 2 h 21600"/>
                <a:gd name="T4" fmla="*/ 2 w 21600"/>
                <a:gd name="T5" fmla="*/ 1 h 21600"/>
                <a:gd name="T6" fmla="*/ 4 w 21600"/>
                <a:gd name="T7" fmla="*/ 2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8" name="AutoShape 8"/>
            <p:cNvSpPr>
              <a:spLocks noChangeArrowheads="1"/>
            </p:cNvSpPr>
            <p:nvPr/>
          </p:nvSpPr>
          <p:spPr bwMode="auto">
            <a:xfrm rot="-3240464">
              <a:off x="3923" y="3385"/>
              <a:ext cx="317" cy="317"/>
            </a:xfrm>
            <a:custGeom>
              <a:avLst/>
              <a:gdLst>
                <a:gd name="T0" fmla="*/ 2 w 21600"/>
                <a:gd name="T1" fmla="*/ 0 h 21600"/>
                <a:gd name="T2" fmla="*/ 1 w 21600"/>
                <a:gd name="T3" fmla="*/ 1 h 21600"/>
                <a:gd name="T4" fmla="*/ 2 w 21600"/>
                <a:gd name="T5" fmla="*/ 2 h 21600"/>
                <a:gd name="T6" fmla="*/ 3 w 21600"/>
                <a:gd name="T7" fmla="*/ 1 h 21600"/>
                <a:gd name="T8" fmla="*/ 0 60000 65536"/>
                <a:gd name="T9" fmla="*/ 0 60000 65536"/>
                <a:gd name="T10" fmla="*/ 0 60000 65536"/>
                <a:gd name="T11" fmla="*/ 0 60000 65536"/>
                <a:gd name="T12" fmla="*/ 2589 w 21600"/>
                <a:gd name="T13" fmla="*/ 0 h 21600"/>
                <a:gd name="T14" fmla="*/ 19011 w 21600"/>
                <a:gd name="T15" fmla="*/ 8381 h 21600"/>
              </a:gdLst>
              <a:ahLst/>
              <a:cxnLst>
                <a:cxn ang="T8">
                  <a:pos x="T0" y="T1"/>
                </a:cxn>
                <a:cxn ang="T9">
                  <a:pos x="T2" y="T3"/>
                </a:cxn>
                <a:cxn ang="T10">
                  <a:pos x="T4" y="T5"/>
                </a:cxn>
                <a:cxn ang="T11">
                  <a:pos x="T6" y="T7"/>
                </a:cxn>
              </a:cxnLst>
              <a:rect l="T12" t="T13" r="T14" b="T15"/>
              <a:pathLst>
                <a:path w="21600" h="21600">
                  <a:moveTo>
                    <a:pt x="8524" y="7846"/>
                  </a:moveTo>
                  <a:cubicBezTo>
                    <a:pt x="9176" y="7343"/>
                    <a:pt x="9976" y="7071"/>
                    <a:pt x="10800" y="7071"/>
                  </a:cubicBezTo>
                  <a:cubicBezTo>
                    <a:pt x="11623" y="7071"/>
                    <a:pt x="12423" y="7343"/>
                    <a:pt x="13075" y="7846"/>
                  </a:cubicBezTo>
                  <a:lnTo>
                    <a:pt x="17391" y="2244"/>
                  </a:lnTo>
                  <a:cubicBezTo>
                    <a:pt x="15502" y="789"/>
                    <a:pt x="13184" y="0"/>
                    <a:pt x="10799" y="0"/>
                  </a:cubicBezTo>
                  <a:cubicBezTo>
                    <a:pt x="8415" y="0"/>
                    <a:pt x="6097" y="789"/>
                    <a:pt x="4208" y="2244"/>
                  </a:cubicBezTo>
                  <a:lnTo>
                    <a:pt x="8524" y="7846"/>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9" name="AutoShape 9"/>
            <p:cNvSpPr>
              <a:spLocks noChangeArrowheads="1"/>
            </p:cNvSpPr>
            <p:nvPr/>
          </p:nvSpPr>
          <p:spPr bwMode="auto">
            <a:xfrm rot="2412625">
              <a:off x="2517" y="3294"/>
              <a:ext cx="499" cy="499"/>
            </a:xfrm>
            <a:custGeom>
              <a:avLst/>
              <a:gdLst>
                <a:gd name="T0" fmla="*/ 6 w 21600"/>
                <a:gd name="T1" fmla="*/ 0 h 21600"/>
                <a:gd name="T2" fmla="*/ 2 w 21600"/>
                <a:gd name="T3" fmla="*/ 3 h 21600"/>
                <a:gd name="T4" fmla="*/ 6 w 21600"/>
                <a:gd name="T5" fmla="*/ 2 h 21600"/>
                <a:gd name="T6" fmla="*/ 9 w 21600"/>
                <a:gd name="T7" fmla="*/ 3 h 21600"/>
                <a:gd name="T8" fmla="*/ 0 60000 65536"/>
                <a:gd name="T9" fmla="*/ 0 60000 65536"/>
                <a:gd name="T10" fmla="*/ 0 60000 65536"/>
                <a:gd name="T11" fmla="*/ 0 60000 65536"/>
                <a:gd name="T12" fmla="*/ 1385 w 21600"/>
                <a:gd name="T13" fmla="*/ 0 h 21600"/>
                <a:gd name="T14" fmla="*/ 20215 w 21600"/>
                <a:gd name="T15" fmla="*/ 7705 h 21600"/>
              </a:gdLst>
              <a:ahLst/>
              <a:cxnLst>
                <a:cxn ang="T8">
                  <a:pos x="T0" y="T1"/>
                </a:cxn>
                <a:cxn ang="T9">
                  <a:pos x="T2" y="T3"/>
                </a:cxn>
                <a:cxn ang="T10">
                  <a:pos x="T4" y="T5"/>
                </a:cxn>
                <a:cxn ang="T11">
                  <a:pos x="T6" y="T7"/>
                </a:cxn>
              </a:cxnLst>
              <a:rect l="T12" t="T13" r="T14" b="T15"/>
              <a:pathLst>
                <a:path w="21600" h="21600">
                  <a:moveTo>
                    <a:pt x="6147" y="6580"/>
                  </a:moveTo>
                  <a:cubicBezTo>
                    <a:pt x="7338" y="5267"/>
                    <a:pt x="9027" y="4519"/>
                    <a:pt x="10800" y="4519"/>
                  </a:cubicBezTo>
                  <a:cubicBezTo>
                    <a:pt x="12572" y="4519"/>
                    <a:pt x="14261" y="5267"/>
                    <a:pt x="15452" y="6580"/>
                  </a:cubicBezTo>
                  <a:lnTo>
                    <a:pt x="18799" y="3544"/>
                  </a:lnTo>
                  <a:cubicBezTo>
                    <a:pt x="16752" y="1287"/>
                    <a:pt x="13847" y="0"/>
                    <a:pt x="10799" y="0"/>
                  </a:cubicBezTo>
                  <a:cubicBezTo>
                    <a:pt x="7752" y="0"/>
                    <a:pt x="4847" y="1287"/>
                    <a:pt x="2800" y="3544"/>
                  </a:cubicBezTo>
                  <a:lnTo>
                    <a:pt x="6147" y="6580"/>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grpSp>
    </p:spTree>
    <p:extLst>
      <p:ext uri="{BB962C8B-B14F-4D97-AF65-F5344CB8AC3E}">
        <p14:creationId xmlns:p14="http://schemas.microsoft.com/office/powerpoint/2010/main" val="393759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9"/>
          <p:cNvGrpSpPr>
            <a:grpSpLocks/>
          </p:cNvGrpSpPr>
          <p:nvPr/>
        </p:nvGrpSpPr>
        <p:grpSpPr bwMode="auto">
          <a:xfrm rot="10800000" flipH="1" flipV="1">
            <a:off x="3591135" y="5792199"/>
            <a:ext cx="1438275" cy="360362"/>
            <a:chOff x="2517" y="3294"/>
            <a:chExt cx="1723" cy="499"/>
          </a:xfrm>
        </p:grpSpPr>
        <p:sp>
          <p:nvSpPr>
            <p:cNvPr id="7173" name="AutoShape 10"/>
            <p:cNvSpPr>
              <a:spLocks noChangeArrowheads="1"/>
            </p:cNvSpPr>
            <p:nvPr/>
          </p:nvSpPr>
          <p:spPr bwMode="auto">
            <a:xfrm>
              <a:off x="3107" y="3385"/>
              <a:ext cx="317" cy="317"/>
            </a:xfrm>
            <a:custGeom>
              <a:avLst/>
              <a:gdLst>
                <a:gd name="T0" fmla="*/ 2 w 21600"/>
                <a:gd name="T1" fmla="*/ 0 h 21600"/>
                <a:gd name="T2" fmla="*/ 1 w 21600"/>
                <a:gd name="T3" fmla="*/ 2 h 21600"/>
                <a:gd name="T4" fmla="*/ 2 w 21600"/>
                <a:gd name="T5" fmla="*/ 1 h 21600"/>
                <a:gd name="T6" fmla="*/ 4 w 21600"/>
                <a:gd name="T7" fmla="*/ 2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solidFill>
              <a:srgbClr val="1C1C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7174" name="AutoShape 11"/>
            <p:cNvSpPr>
              <a:spLocks noChangeArrowheads="1"/>
            </p:cNvSpPr>
            <p:nvPr/>
          </p:nvSpPr>
          <p:spPr bwMode="auto">
            <a:xfrm>
              <a:off x="3515" y="3385"/>
              <a:ext cx="317" cy="317"/>
            </a:xfrm>
            <a:custGeom>
              <a:avLst/>
              <a:gdLst>
                <a:gd name="T0" fmla="*/ 2 w 21600"/>
                <a:gd name="T1" fmla="*/ 0 h 21600"/>
                <a:gd name="T2" fmla="*/ 1 w 21600"/>
                <a:gd name="T3" fmla="*/ 2 h 21600"/>
                <a:gd name="T4" fmla="*/ 2 w 21600"/>
                <a:gd name="T5" fmla="*/ 1 h 21600"/>
                <a:gd name="T6" fmla="*/ 4 w 21600"/>
                <a:gd name="T7" fmla="*/ 2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solidFill>
              <a:srgbClr val="1C1C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7175" name="AutoShape 12"/>
            <p:cNvSpPr>
              <a:spLocks noChangeArrowheads="1"/>
            </p:cNvSpPr>
            <p:nvPr/>
          </p:nvSpPr>
          <p:spPr bwMode="auto">
            <a:xfrm rot="-3240464">
              <a:off x="3923" y="3385"/>
              <a:ext cx="317" cy="317"/>
            </a:xfrm>
            <a:custGeom>
              <a:avLst/>
              <a:gdLst>
                <a:gd name="T0" fmla="*/ 2 w 21600"/>
                <a:gd name="T1" fmla="*/ 0 h 21600"/>
                <a:gd name="T2" fmla="*/ 1 w 21600"/>
                <a:gd name="T3" fmla="*/ 1 h 21600"/>
                <a:gd name="T4" fmla="*/ 2 w 21600"/>
                <a:gd name="T5" fmla="*/ 2 h 21600"/>
                <a:gd name="T6" fmla="*/ 3 w 21600"/>
                <a:gd name="T7" fmla="*/ 1 h 21600"/>
                <a:gd name="T8" fmla="*/ 0 60000 65536"/>
                <a:gd name="T9" fmla="*/ 0 60000 65536"/>
                <a:gd name="T10" fmla="*/ 0 60000 65536"/>
                <a:gd name="T11" fmla="*/ 0 60000 65536"/>
                <a:gd name="T12" fmla="*/ 2589 w 21600"/>
                <a:gd name="T13" fmla="*/ 0 h 21600"/>
                <a:gd name="T14" fmla="*/ 19011 w 21600"/>
                <a:gd name="T15" fmla="*/ 8381 h 21600"/>
              </a:gdLst>
              <a:ahLst/>
              <a:cxnLst>
                <a:cxn ang="T8">
                  <a:pos x="T0" y="T1"/>
                </a:cxn>
                <a:cxn ang="T9">
                  <a:pos x="T2" y="T3"/>
                </a:cxn>
                <a:cxn ang="T10">
                  <a:pos x="T4" y="T5"/>
                </a:cxn>
                <a:cxn ang="T11">
                  <a:pos x="T6" y="T7"/>
                </a:cxn>
              </a:cxnLst>
              <a:rect l="T12" t="T13" r="T14" b="T15"/>
              <a:pathLst>
                <a:path w="21600" h="21600">
                  <a:moveTo>
                    <a:pt x="8524" y="7846"/>
                  </a:moveTo>
                  <a:cubicBezTo>
                    <a:pt x="9176" y="7343"/>
                    <a:pt x="9976" y="7071"/>
                    <a:pt x="10800" y="7071"/>
                  </a:cubicBezTo>
                  <a:cubicBezTo>
                    <a:pt x="11623" y="7071"/>
                    <a:pt x="12423" y="7343"/>
                    <a:pt x="13075" y="7846"/>
                  </a:cubicBezTo>
                  <a:lnTo>
                    <a:pt x="17391" y="2244"/>
                  </a:lnTo>
                  <a:cubicBezTo>
                    <a:pt x="15502" y="789"/>
                    <a:pt x="13184" y="0"/>
                    <a:pt x="10799" y="0"/>
                  </a:cubicBezTo>
                  <a:cubicBezTo>
                    <a:pt x="8415" y="0"/>
                    <a:pt x="6097" y="789"/>
                    <a:pt x="4208" y="2244"/>
                  </a:cubicBezTo>
                  <a:lnTo>
                    <a:pt x="8524" y="7846"/>
                  </a:lnTo>
                  <a:close/>
                </a:path>
              </a:pathLst>
            </a:custGeom>
            <a:solidFill>
              <a:srgbClr val="1C1C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sp>
          <p:nvSpPr>
            <p:cNvPr id="7176" name="AutoShape 13"/>
            <p:cNvSpPr>
              <a:spLocks noChangeArrowheads="1"/>
            </p:cNvSpPr>
            <p:nvPr/>
          </p:nvSpPr>
          <p:spPr bwMode="auto">
            <a:xfrm rot="2412625">
              <a:off x="2517" y="3294"/>
              <a:ext cx="499" cy="499"/>
            </a:xfrm>
            <a:custGeom>
              <a:avLst/>
              <a:gdLst>
                <a:gd name="T0" fmla="*/ 6 w 21600"/>
                <a:gd name="T1" fmla="*/ 0 h 21600"/>
                <a:gd name="T2" fmla="*/ 2 w 21600"/>
                <a:gd name="T3" fmla="*/ 3 h 21600"/>
                <a:gd name="T4" fmla="*/ 6 w 21600"/>
                <a:gd name="T5" fmla="*/ 2 h 21600"/>
                <a:gd name="T6" fmla="*/ 9 w 21600"/>
                <a:gd name="T7" fmla="*/ 3 h 21600"/>
                <a:gd name="T8" fmla="*/ 0 60000 65536"/>
                <a:gd name="T9" fmla="*/ 0 60000 65536"/>
                <a:gd name="T10" fmla="*/ 0 60000 65536"/>
                <a:gd name="T11" fmla="*/ 0 60000 65536"/>
                <a:gd name="T12" fmla="*/ 1385 w 21600"/>
                <a:gd name="T13" fmla="*/ 0 h 21600"/>
                <a:gd name="T14" fmla="*/ 20215 w 21600"/>
                <a:gd name="T15" fmla="*/ 7705 h 21600"/>
              </a:gdLst>
              <a:ahLst/>
              <a:cxnLst>
                <a:cxn ang="T8">
                  <a:pos x="T0" y="T1"/>
                </a:cxn>
                <a:cxn ang="T9">
                  <a:pos x="T2" y="T3"/>
                </a:cxn>
                <a:cxn ang="T10">
                  <a:pos x="T4" y="T5"/>
                </a:cxn>
                <a:cxn ang="T11">
                  <a:pos x="T6" y="T7"/>
                </a:cxn>
              </a:cxnLst>
              <a:rect l="T12" t="T13" r="T14" b="T15"/>
              <a:pathLst>
                <a:path w="21600" h="21600">
                  <a:moveTo>
                    <a:pt x="6147" y="6580"/>
                  </a:moveTo>
                  <a:cubicBezTo>
                    <a:pt x="7338" y="5267"/>
                    <a:pt x="9027" y="4519"/>
                    <a:pt x="10800" y="4519"/>
                  </a:cubicBezTo>
                  <a:cubicBezTo>
                    <a:pt x="12572" y="4519"/>
                    <a:pt x="14261" y="5267"/>
                    <a:pt x="15452" y="6580"/>
                  </a:cubicBezTo>
                  <a:lnTo>
                    <a:pt x="18799" y="3544"/>
                  </a:lnTo>
                  <a:cubicBezTo>
                    <a:pt x="16752" y="1287"/>
                    <a:pt x="13847" y="0"/>
                    <a:pt x="10799" y="0"/>
                  </a:cubicBezTo>
                  <a:cubicBezTo>
                    <a:pt x="7752" y="0"/>
                    <a:pt x="4847" y="1287"/>
                    <a:pt x="2800" y="3544"/>
                  </a:cubicBezTo>
                  <a:lnTo>
                    <a:pt x="6147" y="6580"/>
                  </a:lnTo>
                  <a:close/>
                </a:path>
              </a:pathLst>
            </a:custGeom>
            <a:solidFill>
              <a:srgbClr val="1C1C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FFFFFF"/>
                </a:solidFill>
                <a:latin typeface="Tahoma" pitchFamily="34" charset="0"/>
              </a:endParaRPr>
            </a:p>
          </p:txBody>
        </p:sp>
      </p:grpSp>
      <p:sp>
        <p:nvSpPr>
          <p:cNvPr id="2" name="TextBox 1"/>
          <p:cNvSpPr txBox="1"/>
          <p:nvPr/>
        </p:nvSpPr>
        <p:spPr>
          <a:xfrm>
            <a:off x="3818742" y="2924944"/>
            <a:ext cx="1915909" cy="523220"/>
          </a:xfrm>
          <a:prstGeom prst="rect">
            <a:avLst/>
          </a:prstGeom>
          <a:noFill/>
        </p:spPr>
        <p:txBody>
          <a:bodyPr wrap="none" rtlCol="0">
            <a:spAutoFit/>
          </a:bodyPr>
          <a:lstStyle/>
          <a:p>
            <a:pPr eaLnBrk="0" fontAlgn="base" hangingPunct="0">
              <a:spcBef>
                <a:spcPct val="0"/>
              </a:spcBef>
              <a:spcAft>
                <a:spcPct val="0"/>
              </a:spcAft>
            </a:pPr>
            <a:r>
              <a:rPr lang="en-GB" sz="2800" dirty="0" smtClean="0">
                <a:solidFill>
                  <a:schemeClr val="bg1"/>
                </a:solidFill>
                <a:latin typeface="Tahoma" pitchFamily="34" charset="0"/>
              </a:rPr>
              <a:t>Questions?</a:t>
            </a:r>
            <a:endParaRPr lang="en-GB" sz="2800" dirty="0">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716483" y="1124744"/>
            <a:ext cx="7739063" cy="1439863"/>
          </a:xfrm>
        </p:spPr>
        <p:txBody>
          <a:bodyPr/>
          <a:lstStyle/>
          <a:p>
            <a:pPr algn="ctr"/>
            <a:r>
              <a:rPr lang="en-GB" dirty="0" smtClean="0">
                <a:latin typeface="Tahoma" panose="020B0604030504040204" pitchFamily="34" charset="0"/>
                <a:ea typeface="Tahoma" panose="020B0604030504040204" pitchFamily="34" charset="0"/>
                <a:cs typeface="Tahoma" panose="020B0604030504040204" pitchFamily="34" charset="0"/>
              </a:rPr>
              <a:t>Embedding Employability</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5" name="Subtitle 4"/>
          <p:cNvSpPr>
            <a:spLocks noGrp="1"/>
          </p:cNvSpPr>
          <p:nvPr>
            <p:ph type="subTitle" idx="4294967295"/>
          </p:nvPr>
        </p:nvSpPr>
        <p:spPr>
          <a:xfrm>
            <a:off x="684505" y="2523685"/>
            <a:ext cx="7739063" cy="647700"/>
          </a:xfrm>
        </p:spPr>
        <p:txBody>
          <a:bodyPr/>
          <a:lstStyle/>
          <a:p>
            <a:pPr marL="0" indent="0" algn="ctr">
              <a:lnSpc>
                <a:spcPct val="100000"/>
              </a:lnSpc>
              <a:spcBef>
                <a:spcPct val="0"/>
              </a:spcBef>
              <a:buNone/>
            </a:pPr>
            <a:r>
              <a:rPr lang="en-GB" sz="2800" dirty="0">
                <a:solidFill>
                  <a:schemeClr val="tx2"/>
                </a:solidFill>
                <a:latin typeface="Tahoma" panose="020B0604030504040204" pitchFamily="34" charset="0"/>
                <a:ea typeface="Tahoma" panose="020B0604030504040204" pitchFamily="34" charset="0"/>
                <a:cs typeface="Tahoma" panose="020B0604030504040204" pitchFamily="34" charset="0"/>
              </a:rPr>
              <a:t>A Crisis in the Department of </a:t>
            </a:r>
            <a:r>
              <a:rPr lang="en-GB" sz="2800" dirty="0" smtClean="0">
                <a:solidFill>
                  <a:schemeClr val="tx2"/>
                </a:solidFill>
                <a:latin typeface="Tahoma" panose="020B0604030504040204" pitchFamily="34" charset="0"/>
                <a:ea typeface="Tahoma" panose="020B0604030504040204" pitchFamily="34" charset="0"/>
                <a:cs typeface="Tahoma" panose="020B0604030504040204" pitchFamily="34" charset="0"/>
              </a:rPr>
              <a:t>Cryptozoology</a:t>
            </a:r>
            <a:endParaRPr lang="en-GB"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3"/>
          <p:cNvSpPr txBox="1">
            <a:spLocks/>
          </p:cNvSpPr>
          <p:nvPr/>
        </p:nvSpPr>
        <p:spPr>
          <a:xfrm>
            <a:off x="539552" y="3171385"/>
            <a:ext cx="7740000" cy="1131739"/>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n-GB" dirty="0" smtClean="0">
                <a:latin typeface="Tahoma" panose="020B0604030504040204" pitchFamily="34" charset="0"/>
                <a:ea typeface="Tahoma" panose="020B0604030504040204" pitchFamily="34" charset="0"/>
                <a:cs typeface="Tahoma" panose="020B0604030504040204" pitchFamily="34" charset="0"/>
              </a:rPr>
              <a:t>Disclaimer</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 name="Subtitle 4"/>
          <p:cNvSpPr txBox="1">
            <a:spLocks/>
          </p:cNvSpPr>
          <p:nvPr/>
        </p:nvSpPr>
        <p:spPr>
          <a:xfrm>
            <a:off x="683568" y="4241477"/>
            <a:ext cx="7740000" cy="216024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ctr">
              <a:lnSpc>
                <a:spcPct val="100000"/>
              </a:lnSpc>
              <a:spcBef>
                <a:spcPct val="0"/>
              </a:spcBef>
            </a:pPr>
            <a:r>
              <a:rPr lang="en-GB" sz="2800" dirty="0" smtClean="0">
                <a:solidFill>
                  <a:schemeClr val="tx2"/>
                </a:solidFill>
                <a:latin typeface="Tahoma" panose="020B0604030504040204" pitchFamily="34" charset="0"/>
                <a:ea typeface="Tahoma" panose="020B0604030504040204" pitchFamily="34" charset="0"/>
                <a:cs typeface="Tahoma" panose="020B0604030504040204" pitchFamily="34" charset="0"/>
              </a:rPr>
              <a:t>The Department of Cryptozoology is a fictional work of exaggeration for the purpose of illustration and any resemblance to a real department is purely accidental </a:t>
            </a:r>
            <a:endParaRPr lang="en-GB"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566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0" y="908050"/>
            <a:ext cx="7739063" cy="1066800"/>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Workshop Programme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84490" y="1916832"/>
            <a:ext cx="8174546" cy="4385816"/>
          </a:xfrm>
          <a:prstGeom prst="rect">
            <a:avLst/>
          </a:prstGeom>
          <a:noFill/>
        </p:spPr>
        <p:txBody>
          <a:bodyPr wrap="none" rtlCol="0">
            <a:spAutoFit/>
          </a:bodyPr>
          <a:lstStyle/>
          <a:p>
            <a:pPr>
              <a:lnSpc>
                <a:spcPct val="150000"/>
              </a:lnSpc>
            </a:pPr>
            <a:r>
              <a:rPr lang="en-GB" dirty="0" smtClean="0"/>
              <a:t>1. </a:t>
            </a:r>
            <a:r>
              <a:rPr lang="en-GB" dirty="0" smtClean="0">
                <a:latin typeface="Tahoma" panose="020B0604030504040204" pitchFamily="34" charset="0"/>
                <a:ea typeface="Tahoma" panose="020B0604030504040204" pitchFamily="34" charset="0"/>
                <a:cs typeface="Tahoma" panose="020B0604030504040204" pitchFamily="34" charset="0"/>
              </a:rPr>
              <a:t>A crisis in the Department of Cryptozoology – </a:t>
            </a:r>
            <a:r>
              <a:rPr lang="en-GB" dirty="0">
                <a:latin typeface="Tahoma" panose="020B0604030504040204" pitchFamily="34" charset="0"/>
                <a:ea typeface="Tahoma" panose="020B0604030504040204" pitchFamily="34" charset="0"/>
                <a:cs typeface="Tahoma" panose="020B0604030504040204" pitchFamily="34" charset="0"/>
              </a:rPr>
              <a:t>PVC University of </a:t>
            </a:r>
            <a:r>
              <a:rPr lang="en-GB" dirty="0" err="1" smtClean="0">
                <a:latin typeface="Tahoma" panose="020B0604030504040204" pitchFamily="34" charset="0"/>
                <a:ea typeface="Tahoma" panose="020B0604030504040204" pitchFamily="34" charset="0"/>
                <a:cs typeface="Tahoma" panose="020B0604030504040204" pitchFamily="34" charset="0"/>
              </a:rPr>
              <a:t>Erewhomes</a:t>
            </a:r>
            <a:r>
              <a:rPr lang="en-GB" dirty="0" smtClean="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GB" dirty="0" smtClean="0">
                <a:latin typeface="Tahoma" panose="020B0604030504040204" pitchFamily="34" charset="0"/>
                <a:ea typeface="Tahoma" panose="020B0604030504040204" pitchFamily="34" charset="0"/>
                <a:cs typeface="Tahoma" panose="020B0604030504040204" pitchFamily="34" charset="0"/>
              </a:rPr>
              <a:t>2. Embedding Employability: Invited Lecture</a:t>
            </a:r>
          </a:p>
          <a:p>
            <a:pPr>
              <a:lnSpc>
                <a:spcPct val="150000"/>
              </a:lnSpc>
            </a:pPr>
            <a:r>
              <a:rPr lang="en-GB" dirty="0" smtClean="0">
                <a:latin typeface="Tahoma" panose="020B0604030504040204" pitchFamily="34" charset="0"/>
                <a:ea typeface="Tahoma" panose="020B0604030504040204" pitchFamily="34" charset="0"/>
                <a:cs typeface="Tahoma" panose="020B0604030504040204" pitchFamily="34" charset="0"/>
              </a:rPr>
              <a:t>3. Initial group discussion on the issues</a:t>
            </a:r>
          </a:p>
          <a:p>
            <a:pPr>
              <a:lnSpc>
                <a:spcPct val="150000"/>
              </a:lnSpc>
            </a:pPr>
            <a:r>
              <a:rPr lang="en-GB" dirty="0" smtClean="0">
                <a:latin typeface="Tahoma" panose="020B0604030504040204" pitchFamily="34" charset="0"/>
                <a:ea typeface="Tahoma" panose="020B0604030504040204" pitchFamily="34" charset="0"/>
                <a:cs typeface="Tahoma" panose="020B0604030504040204" pitchFamily="34" charset="0"/>
              </a:rPr>
              <a:t>4. </a:t>
            </a:r>
            <a:r>
              <a:rPr lang="en-GB" b="1" u="sng"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Employability Matrix </a:t>
            </a:r>
          </a:p>
          <a:p>
            <a:pPr>
              <a:lnSpc>
                <a:spcPct val="150000"/>
              </a:lnSpc>
            </a:pPr>
            <a:r>
              <a:rPr lang="en-GB" dirty="0" smtClean="0">
                <a:latin typeface="Tahoma" panose="020B0604030504040204" pitchFamily="34" charset="0"/>
                <a:ea typeface="Tahoma" panose="020B0604030504040204" pitchFamily="34" charset="0"/>
                <a:cs typeface="Tahoma" panose="020B0604030504040204" pitchFamily="34" charset="0"/>
              </a:rPr>
              <a:t>5. Group discussion and feedback</a:t>
            </a:r>
          </a:p>
          <a:p>
            <a:pPr>
              <a:lnSpc>
                <a:spcPct val="150000"/>
              </a:lnSpc>
            </a:pPr>
            <a:r>
              <a:rPr lang="en-GB" dirty="0">
                <a:latin typeface="Tahoma" panose="020B0604030504040204" pitchFamily="34" charset="0"/>
                <a:ea typeface="Tahoma" panose="020B0604030504040204" pitchFamily="34" charset="0"/>
                <a:cs typeface="Tahoma" panose="020B0604030504040204" pitchFamily="34" charset="0"/>
              </a:rPr>
              <a:t>6</a:t>
            </a:r>
            <a:r>
              <a:rPr lang="en-GB" dirty="0" smtClean="0">
                <a:latin typeface="Tahoma" panose="020B0604030504040204" pitchFamily="34" charset="0"/>
                <a:ea typeface="Tahoma" panose="020B0604030504040204" pitchFamily="34" charset="0"/>
                <a:cs typeface="Tahoma" panose="020B0604030504040204" pitchFamily="34" charset="0"/>
              </a:rPr>
              <a:t>. Embedded employability in </a:t>
            </a:r>
            <a:r>
              <a:rPr lang="en-GB" dirty="0" err="1" smtClean="0">
                <a:latin typeface="Tahoma" panose="020B0604030504040204" pitchFamily="34" charset="0"/>
                <a:ea typeface="Tahoma" panose="020B0604030504040204" pitchFamily="34" charset="0"/>
                <a:cs typeface="Tahoma" panose="020B0604030504040204" pitchFamily="34" charset="0"/>
              </a:rPr>
              <a:t>UoL</a:t>
            </a:r>
            <a:r>
              <a:rPr lang="en-GB" dirty="0" smtClean="0">
                <a:latin typeface="Tahoma" panose="020B0604030504040204" pitchFamily="34" charset="0"/>
                <a:ea typeface="Tahoma" panose="020B0604030504040204" pitchFamily="34" charset="0"/>
                <a:cs typeface="Tahoma" panose="020B0604030504040204" pitchFamily="34" charset="0"/>
              </a:rPr>
              <a:t> Natural Sciences </a:t>
            </a:r>
          </a:p>
          <a:p>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-the programme</a:t>
            </a:r>
          </a:p>
          <a:p>
            <a:r>
              <a:rPr lang="en-GB" dirty="0">
                <a:latin typeface="Tahoma" panose="020B0604030504040204" pitchFamily="34" charset="0"/>
                <a:ea typeface="Tahoma" panose="020B0604030504040204" pitchFamily="34" charset="0"/>
                <a:cs typeface="Tahoma" panose="020B0604030504040204" pitchFamily="34" charset="0"/>
              </a:rPr>
              <a:t>	-the outcomes</a:t>
            </a:r>
          </a:p>
          <a:p>
            <a:r>
              <a:rPr lang="en-GB" dirty="0" smtClean="0">
                <a:latin typeface="Tahoma" panose="020B0604030504040204" pitchFamily="34" charset="0"/>
                <a:ea typeface="Tahoma" panose="020B0604030504040204" pitchFamily="34" charset="0"/>
                <a:cs typeface="Tahoma" panose="020B0604030504040204" pitchFamily="34" charset="0"/>
              </a:rPr>
              <a:t>	-central support</a:t>
            </a:r>
          </a:p>
          <a:p>
            <a:r>
              <a:rPr lang="en-GB" dirty="0">
                <a:latin typeface="Tahoma" panose="020B0604030504040204" pitchFamily="34" charset="0"/>
                <a:ea typeface="Tahoma" panose="020B0604030504040204" pitchFamily="34" charset="0"/>
                <a:cs typeface="Tahoma" panose="020B0604030504040204" pitchFamily="34" charset="0"/>
              </a:rPr>
              <a:t>	</a:t>
            </a:r>
          </a:p>
          <a:p>
            <a:r>
              <a:rPr lang="en-GB" dirty="0" smtClean="0">
                <a:latin typeface="Tahoma" panose="020B0604030504040204" pitchFamily="34" charset="0"/>
                <a:ea typeface="Tahoma" panose="020B0604030504040204" pitchFamily="34" charset="0"/>
                <a:cs typeface="Tahoma" panose="020B0604030504040204" pitchFamily="34" charset="0"/>
              </a:rPr>
              <a:t>7. Individual/group </a:t>
            </a:r>
            <a:r>
              <a:rPr lang="en-GB" dirty="0">
                <a:latin typeface="Tahoma" panose="020B0604030504040204" pitchFamily="34" charset="0"/>
                <a:ea typeface="Tahoma" panose="020B0604030504040204" pitchFamily="34" charset="0"/>
                <a:cs typeface="Tahoma" panose="020B0604030504040204" pitchFamily="34" charset="0"/>
              </a:rPr>
              <a:t>r</a:t>
            </a:r>
            <a:r>
              <a:rPr lang="en-GB" dirty="0" smtClean="0">
                <a:latin typeface="Tahoma" panose="020B0604030504040204" pitchFamily="34" charset="0"/>
                <a:ea typeface="Tahoma" panose="020B0604030504040204" pitchFamily="34" charset="0"/>
                <a:cs typeface="Tahoma" panose="020B0604030504040204" pitchFamily="34" charset="0"/>
              </a:rPr>
              <a:t>eflection on application in your own context</a:t>
            </a:r>
          </a:p>
          <a:p>
            <a:pPr>
              <a:lnSpc>
                <a:spcPct val="150000"/>
              </a:lnSpc>
            </a:pPr>
            <a:r>
              <a:rPr lang="en-GB" dirty="0">
                <a:latin typeface="Tahoma" panose="020B0604030504040204" pitchFamily="34" charset="0"/>
                <a:ea typeface="Tahoma" panose="020B0604030504040204" pitchFamily="34" charset="0"/>
                <a:cs typeface="Tahoma" panose="020B0604030504040204" pitchFamily="34" charset="0"/>
              </a:rPr>
              <a:t>8</a:t>
            </a:r>
            <a:r>
              <a:rPr lang="en-GB" dirty="0" smtClean="0">
                <a:latin typeface="Tahoma" panose="020B0604030504040204" pitchFamily="34" charset="0"/>
                <a:ea typeface="Tahoma" panose="020B0604030504040204" pitchFamily="34" charset="0"/>
                <a:cs typeface="Tahoma" panose="020B0604030504040204" pitchFamily="34" charset="0"/>
              </a:rPr>
              <a:t>. Workshop evaluation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275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765175"/>
          </a:xfrm>
        </p:spPr>
        <p:txBody>
          <a:bodyPr>
            <a:norm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Employability table (Simplified)</a:t>
            </a:r>
            <a:endParaRPr lang="en-GB"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92380681"/>
              </p:ext>
            </p:extLst>
          </p:nvPr>
        </p:nvGraphicFramePr>
        <p:xfrm>
          <a:off x="539552" y="1484784"/>
          <a:ext cx="4680520" cy="4199959"/>
        </p:xfrm>
        <a:graphic>
          <a:graphicData uri="http://schemas.openxmlformats.org/drawingml/2006/table">
            <a:tbl>
              <a:tblPr firstRow="1" firstCol="1" bandRow="1"/>
              <a:tblGrid>
                <a:gridCol w="2736304"/>
                <a:gridCol w="648072"/>
                <a:gridCol w="648072"/>
                <a:gridCol w="648072"/>
              </a:tblGrid>
              <a:tr h="285478">
                <a:tc>
                  <a:txBody>
                    <a:bodyPr/>
                    <a:lstStyle/>
                    <a:p>
                      <a:pPr algn="l">
                        <a:lnSpc>
                          <a:spcPct val="107000"/>
                        </a:lnSpc>
                        <a:spcAft>
                          <a:spcPts val="0"/>
                        </a:spcAft>
                      </a:pPr>
                      <a:r>
                        <a:rPr lang="en-GB" sz="1200" dirty="0">
                          <a:effectLst/>
                          <a:latin typeface="Calibri"/>
                          <a:ea typeface="Calibri"/>
                          <a:cs typeface="Times New Roman"/>
                        </a:rPr>
                        <a:t>           </a:t>
                      </a:r>
                      <a:r>
                        <a:rPr lang="en-GB" sz="1200" dirty="0" smtClean="0">
                          <a:effectLst/>
                          <a:latin typeface="Calibri"/>
                          <a:ea typeface="Calibri"/>
                          <a:cs typeface="Times New Roman"/>
                        </a:rPr>
                        <a:t>                              Level→</a:t>
                      </a:r>
                      <a:endParaRPr lang="en-GB" sz="1200" dirty="0">
                        <a:effectLst/>
                        <a:latin typeface="Calibri"/>
                        <a:ea typeface="Calibri"/>
                        <a:cs typeface="Times New Roman"/>
                      </a:endParaRPr>
                    </a:p>
                    <a:p>
                      <a:pPr algn="l">
                        <a:lnSpc>
                          <a:spcPct val="107000"/>
                        </a:lnSpc>
                        <a:spcAft>
                          <a:spcPts val="0"/>
                        </a:spcAft>
                      </a:pPr>
                      <a:r>
                        <a:rPr lang="en-GB" sz="1000" dirty="0">
                          <a:effectLst/>
                          <a:latin typeface="Calibri"/>
                          <a:ea typeface="Calibri"/>
                          <a:cs typeface="Times New Roman"/>
                        </a:rPr>
                        <a:t>           Scale </a:t>
                      </a:r>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lnSpc>
                          <a:spcPct val="107000"/>
                        </a:lnSpc>
                        <a:spcAft>
                          <a:spcPts val="0"/>
                        </a:spcAft>
                      </a:pPr>
                      <a:r>
                        <a:rPr lang="en-GB" sz="1000" dirty="0">
                          <a:effectLst/>
                          <a:latin typeface="Calibri"/>
                          <a:ea typeface="Calibri"/>
                          <a:cs typeface="Times New Roman"/>
                        </a:rPr>
                        <a:t>Discover (State)</a:t>
                      </a:r>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50" dirty="0">
                          <a:effectLst/>
                          <a:latin typeface="Calibri"/>
                          <a:ea typeface="Calibri"/>
                          <a:cs typeface="Times New Roman"/>
                        </a:rPr>
                        <a:t>Progress (Explore)</a:t>
                      </a:r>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dirty="0">
                          <a:effectLst/>
                          <a:latin typeface="Calibri"/>
                          <a:ea typeface="Calibri"/>
                          <a:cs typeface="Times New Roman"/>
                        </a:rPr>
                        <a:t>Achieve  (Apply)</a:t>
                      </a:r>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60">
                <a:tc>
                  <a:txBody>
                    <a:bodyPr/>
                    <a:lstStyle/>
                    <a:p>
                      <a:pPr algn="l">
                        <a:lnSpc>
                          <a:spcPct val="107000"/>
                        </a:lnSpc>
                        <a:spcAft>
                          <a:spcPts val="0"/>
                        </a:spcAft>
                      </a:pPr>
                      <a:r>
                        <a:rPr lang="en-GB" sz="1100" b="1" dirty="0">
                          <a:effectLst/>
                          <a:latin typeface="Calibri"/>
                          <a:ea typeface="Calibri"/>
                          <a:cs typeface="Times New Roman"/>
                        </a:rPr>
                        <a:t>Individual</a:t>
                      </a:r>
                      <a:endParaRPr lang="en-GB" sz="1100" dirty="0">
                        <a:effectLst/>
                        <a:latin typeface="Calibri"/>
                        <a:ea typeface="Calibri"/>
                        <a:cs typeface="Times New Roman"/>
                      </a:endParaRPr>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l">
                        <a:lnSpc>
                          <a:spcPct val="107000"/>
                        </a:lnSpc>
                        <a:spcAft>
                          <a:spcPts val="0"/>
                        </a:spcAft>
                      </a:pPr>
                      <a:r>
                        <a:rPr lang="en-GB" sz="500">
                          <a:effectLst/>
                          <a:latin typeface="Calibri"/>
                          <a:ea typeface="Calibri"/>
                          <a:cs typeface="Times New Roman"/>
                        </a:rPr>
                        <a:t> </a:t>
                      </a:r>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l">
                        <a:lnSpc>
                          <a:spcPct val="107000"/>
                        </a:lnSpc>
                        <a:spcAft>
                          <a:spcPts val="0"/>
                        </a:spcAft>
                      </a:pPr>
                      <a:r>
                        <a:rPr lang="en-GB" sz="500">
                          <a:effectLst/>
                          <a:latin typeface="Calibri"/>
                          <a:ea typeface="Calibri"/>
                          <a:cs typeface="Times New Roman"/>
                        </a:rPr>
                        <a:t> </a:t>
                      </a:r>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l">
                        <a:lnSpc>
                          <a:spcPct val="107000"/>
                        </a:lnSpc>
                        <a:spcAft>
                          <a:spcPts val="0"/>
                        </a:spcAft>
                      </a:pPr>
                      <a:r>
                        <a:rPr lang="en-GB" sz="500">
                          <a:effectLst/>
                          <a:latin typeface="Calibri"/>
                          <a:ea typeface="Calibri"/>
                          <a:cs typeface="Times New Roman"/>
                        </a:rPr>
                        <a:t> </a:t>
                      </a:r>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85478">
                <a:tc>
                  <a:txBody>
                    <a:bodyPr/>
                    <a:lstStyle/>
                    <a:p>
                      <a:pPr algn="l">
                        <a:lnSpc>
                          <a:spcPct val="107000"/>
                        </a:lnSpc>
                        <a:spcAft>
                          <a:spcPts val="0"/>
                        </a:spcAft>
                      </a:pPr>
                      <a:r>
                        <a:rPr lang="en-GB" sz="900" i="0" dirty="0">
                          <a:effectLst/>
                          <a:latin typeface="Calibri"/>
                          <a:ea typeface="Calibri"/>
                          <a:cs typeface="Times New Roman"/>
                        </a:rPr>
                        <a:t>   </a:t>
                      </a:r>
                      <a:r>
                        <a:rPr lang="en-GB" sz="1100" i="0" dirty="0">
                          <a:effectLst/>
                          <a:latin typeface="Calibri"/>
                          <a:ea typeface="Calibri"/>
                          <a:cs typeface="Times New Roman"/>
                        </a:rPr>
                        <a:t>Career guidance and </a:t>
                      </a:r>
                      <a:r>
                        <a:rPr lang="en-GB" sz="1100" i="0" dirty="0" smtClean="0">
                          <a:effectLst/>
                          <a:latin typeface="Calibri"/>
                          <a:ea typeface="Calibri"/>
                          <a:cs typeface="Times New Roman"/>
                        </a:rPr>
                        <a:t> </a:t>
                      </a:r>
                      <a:r>
                        <a:rPr lang="en-GB" sz="1100" i="0" dirty="0">
                          <a:effectLst/>
                          <a:latin typeface="Calibri"/>
                          <a:ea typeface="Calibri"/>
                          <a:cs typeface="Times New Roman"/>
                        </a:rPr>
                        <a:t>management</a:t>
                      </a:r>
                      <a:endParaRPr lang="en-GB" sz="900" i="0" dirty="0">
                        <a:effectLst/>
                        <a:latin typeface="Calibri"/>
                        <a:ea typeface="Calibri"/>
                        <a:cs typeface="Times New Roman"/>
                      </a:endParaRP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090">
                <a:tc>
                  <a:txBody>
                    <a:bodyPr/>
                    <a:lstStyle/>
                    <a:p>
                      <a:pPr marL="92075" indent="-92075" algn="l">
                        <a:lnSpc>
                          <a:spcPct val="107000"/>
                        </a:lnSpc>
                        <a:spcAft>
                          <a:spcPts val="0"/>
                        </a:spcAft>
                      </a:pPr>
                      <a:r>
                        <a:rPr lang="en-GB" sz="900" i="0" dirty="0">
                          <a:effectLst/>
                          <a:latin typeface="Calibri"/>
                          <a:ea typeface="Calibri"/>
                          <a:cs typeface="Times New Roman"/>
                        </a:rPr>
                        <a:t>   </a:t>
                      </a:r>
                      <a:r>
                        <a:rPr lang="en-GB" sz="1100" i="0" dirty="0" smtClean="0">
                          <a:effectLst/>
                          <a:latin typeface="Calibri"/>
                          <a:ea typeface="Calibri"/>
                          <a:cs typeface="Times New Roman"/>
                        </a:rPr>
                        <a:t>Confidence, resilience </a:t>
                      </a:r>
                      <a:r>
                        <a:rPr lang="en-GB" sz="1100" i="0" dirty="0">
                          <a:effectLst/>
                          <a:latin typeface="Calibri"/>
                          <a:ea typeface="Calibri"/>
                          <a:cs typeface="Times New Roman"/>
                        </a:rPr>
                        <a:t>and </a:t>
                      </a:r>
                      <a:r>
                        <a:rPr lang="en-GB" sz="1100" i="0" dirty="0" smtClean="0">
                          <a:effectLst/>
                          <a:latin typeface="Calibri"/>
                          <a:ea typeface="Calibri"/>
                          <a:cs typeface="Times New Roman"/>
                        </a:rPr>
                        <a:t>adaptability </a:t>
                      </a:r>
                      <a:r>
                        <a:rPr lang="en-GB" sz="900" i="0" dirty="0" smtClean="0">
                          <a:effectLst/>
                          <a:latin typeface="Calibri"/>
                          <a:ea typeface="Calibri"/>
                          <a:cs typeface="Times New Roman"/>
                        </a:rPr>
                        <a:t>   </a:t>
                      </a:r>
                      <a:endParaRPr lang="en-GB" sz="900" i="0" dirty="0">
                        <a:effectLst/>
                        <a:latin typeface="Calibri"/>
                        <a:ea typeface="Calibri"/>
                        <a:cs typeface="Times New Roman"/>
                      </a:endParaRP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60">
                <a:tc>
                  <a:txBody>
                    <a:bodyPr/>
                    <a:lstStyle/>
                    <a:p>
                      <a:pPr marL="180340" indent="-90170" algn="l">
                        <a:lnSpc>
                          <a:spcPct val="107000"/>
                        </a:lnSpc>
                        <a:spcAft>
                          <a:spcPts val="0"/>
                        </a:spcAft>
                      </a:pPr>
                      <a:r>
                        <a:rPr lang="en-GB" sz="1100" i="0" dirty="0" smtClean="0">
                          <a:effectLst/>
                          <a:latin typeface="Calibri"/>
                          <a:ea typeface="Calibri"/>
                          <a:cs typeface="Times New Roman"/>
                        </a:rPr>
                        <a:t>Behaviours</a:t>
                      </a:r>
                      <a:r>
                        <a:rPr lang="en-GB" sz="1100" i="0" dirty="0">
                          <a:effectLst/>
                          <a:latin typeface="Calibri"/>
                          <a:ea typeface="Calibri"/>
                          <a:cs typeface="Times New Roman"/>
                        </a:rPr>
                        <a:t>, Qualities and  Values     </a:t>
                      </a:r>
                      <a:r>
                        <a:rPr lang="en-GB" sz="900" i="0" dirty="0">
                          <a:effectLst/>
                          <a:latin typeface="Calibri"/>
                          <a:ea typeface="Calibri"/>
                          <a:cs typeface="Times New Roman"/>
                        </a:rPr>
                        <a:t> </a:t>
                      </a: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78">
                <a:tc>
                  <a:txBody>
                    <a:bodyPr/>
                    <a:lstStyle/>
                    <a:p>
                      <a:pPr marL="88900" indent="3175" algn="l">
                        <a:lnSpc>
                          <a:spcPct val="107000"/>
                        </a:lnSpc>
                        <a:spcAft>
                          <a:spcPts val="0"/>
                        </a:spcAft>
                      </a:pPr>
                      <a:r>
                        <a:rPr lang="en-GB" sz="1100" i="0" dirty="0" smtClean="0">
                          <a:effectLst/>
                          <a:latin typeface="Calibri"/>
                          <a:ea typeface="Calibri"/>
                          <a:cs typeface="Times New Roman"/>
                        </a:rPr>
                        <a:t>Meta cognition  </a:t>
                      </a:r>
                      <a:r>
                        <a:rPr lang="en-GB" sz="1100" i="0" dirty="0">
                          <a:effectLst/>
                          <a:latin typeface="Calibri"/>
                          <a:ea typeface="Calibri"/>
                          <a:cs typeface="Times New Roman"/>
                        </a:rPr>
                        <a:t>(Reflection </a:t>
                      </a:r>
                      <a:r>
                        <a:rPr lang="en-GB" sz="1100" i="0" dirty="0" smtClean="0">
                          <a:effectLst/>
                          <a:latin typeface="Calibri"/>
                          <a:ea typeface="Calibri"/>
                          <a:cs typeface="Times New Roman"/>
                        </a:rPr>
                        <a:t>and</a:t>
                      </a:r>
                      <a:r>
                        <a:rPr lang="en-GB" sz="1100" i="0" baseline="0" dirty="0" smtClean="0">
                          <a:effectLst/>
                          <a:latin typeface="Calibri"/>
                          <a:ea typeface="Calibri"/>
                          <a:cs typeface="Times New Roman"/>
                        </a:rPr>
                        <a:t> </a:t>
                      </a:r>
                      <a:r>
                        <a:rPr lang="en-GB" sz="1100" i="0" dirty="0" smtClean="0">
                          <a:effectLst/>
                          <a:latin typeface="Calibri"/>
                          <a:ea typeface="Calibri"/>
                          <a:cs typeface="Times New Roman"/>
                        </a:rPr>
                        <a:t>articulation</a:t>
                      </a:r>
                      <a:r>
                        <a:rPr lang="en-GB" sz="1100" i="0" dirty="0">
                          <a:effectLst/>
                          <a:latin typeface="Calibri"/>
                          <a:ea typeface="Calibri"/>
                          <a:cs typeface="Times New Roman"/>
                        </a:rPr>
                        <a:t>)</a:t>
                      </a: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298">
                <a:tc>
                  <a:txBody>
                    <a:bodyPr/>
                    <a:lstStyle/>
                    <a:p>
                      <a:pPr marL="92075" indent="0" algn="l">
                        <a:lnSpc>
                          <a:spcPct val="107000"/>
                        </a:lnSpc>
                        <a:spcAft>
                          <a:spcPts val="0"/>
                        </a:spcAft>
                      </a:pPr>
                      <a:r>
                        <a:rPr lang="en-GB" sz="1100" i="0" dirty="0" smtClean="0">
                          <a:effectLst/>
                          <a:latin typeface="Calibri"/>
                          <a:ea typeface="Calibri"/>
                          <a:cs typeface="Times New Roman"/>
                        </a:rPr>
                        <a:t>Specialist </a:t>
                      </a:r>
                      <a:r>
                        <a:rPr lang="en-GB" sz="1100" i="0" dirty="0">
                          <a:effectLst/>
                          <a:latin typeface="Calibri"/>
                          <a:ea typeface="Calibri"/>
                          <a:cs typeface="Times New Roman"/>
                        </a:rPr>
                        <a:t>technical </a:t>
                      </a:r>
                      <a:r>
                        <a:rPr lang="en-GB" sz="1100" i="0" baseline="0" dirty="0" smtClean="0">
                          <a:effectLst/>
                          <a:latin typeface="Calibri"/>
                          <a:ea typeface="Calibri"/>
                          <a:cs typeface="Times New Roman"/>
                        </a:rPr>
                        <a:t> </a:t>
                      </a:r>
                      <a:r>
                        <a:rPr lang="en-GB" sz="1100" i="0" dirty="0" smtClean="0">
                          <a:effectLst/>
                          <a:latin typeface="Calibri"/>
                          <a:ea typeface="Calibri"/>
                          <a:cs typeface="Times New Roman"/>
                        </a:rPr>
                        <a:t>and transferable  </a:t>
                      </a:r>
                      <a:r>
                        <a:rPr lang="en-GB" sz="1100" i="0" dirty="0">
                          <a:effectLst/>
                          <a:latin typeface="Calibri"/>
                          <a:ea typeface="Calibri"/>
                          <a:cs typeface="Times New Roman"/>
                        </a:rPr>
                        <a:t>skills </a:t>
                      </a: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60">
                <a:tc>
                  <a:txBody>
                    <a:bodyPr/>
                    <a:lstStyle/>
                    <a:p>
                      <a:pPr algn="l">
                        <a:lnSpc>
                          <a:spcPct val="107000"/>
                        </a:lnSpc>
                        <a:spcAft>
                          <a:spcPts val="0"/>
                        </a:spcAft>
                      </a:pPr>
                      <a:r>
                        <a:rPr lang="en-GB" sz="1100" b="1" i="0" dirty="0">
                          <a:effectLst/>
                          <a:latin typeface="Calibri"/>
                          <a:ea typeface="Calibri"/>
                          <a:cs typeface="Times New Roman"/>
                        </a:rPr>
                        <a:t>Internal Group</a:t>
                      </a:r>
                      <a:endParaRPr lang="en-GB" sz="1100" i="0" dirty="0">
                        <a:effectLst/>
                        <a:latin typeface="Calibri"/>
                        <a:ea typeface="Calibri"/>
                        <a:cs typeface="Times New Roman"/>
                      </a:endParaRP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445760">
                <a:tc>
                  <a:txBody>
                    <a:bodyPr/>
                    <a:lstStyle/>
                    <a:p>
                      <a:pPr algn="l">
                        <a:lnSpc>
                          <a:spcPct val="107000"/>
                        </a:lnSpc>
                        <a:spcAft>
                          <a:spcPts val="0"/>
                        </a:spcAft>
                      </a:pPr>
                      <a:r>
                        <a:rPr lang="en-GB" sz="900" i="0" dirty="0">
                          <a:effectLst/>
                          <a:latin typeface="Calibri"/>
                          <a:ea typeface="Calibri"/>
                          <a:cs typeface="Times New Roman"/>
                        </a:rPr>
                        <a:t>    </a:t>
                      </a:r>
                      <a:r>
                        <a:rPr lang="en-GB" sz="1100" i="0" dirty="0">
                          <a:effectLst/>
                          <a:latin typeface="Calibri"/>
                          <a:ea typeface="Calibri"/>
                          <a:cs typeface="Times New Roman"/>
                        </a:rPr>
                        <a:t>Behaviours, </a:t>
                      </a:r>
                      <a:r>
                        <a:rPr lang="en-GB" sz="1100" i="0" dirty="0" smtClean="0">
                          <a:effectLst/>
                          <a:latin typeface="Calibri"/>
                          <a:ea typeface="Calibri"/>
                          <a:cs typeface="Times New Roman"/>
                        </a:rPr>
                        <a:t> Qualities </a:t>
                      </a:r>
                      <a:r>
                        <a:rPr lang="en-GB" sz="1100" i="0" dirty="0">
                          <a:effectLst/>
                          <a:latin typeface="Calibri"/>
                          <a:ea typeface="Calibri"/>
                          <a:cs typeface="Times New Roman"/>
                        </a:rPr>
                        <a:t>and </a:t>
                      </a:r>
                      <a:r>
                        <a:rPr lang="en-GB" sz="1100" i="0" dirty="0" smtClean="0">
                          <a:effectLst/>
                          <a:latin typeface="Calibri"/>
                          <a:ea typeface="Calibri"/>
                          <a:cs typeface="Times New Roman"/>
                        </a:rPr>
                        <a:t> </a:t>
                      </a:r>
                      <a:r>
                        <a:rPr lang="en-GB" sz="1100" i="0" dirty="0">
                          <a:effectLst/>
                          <a:latin typeface="Calibri"/>
                          <a:ea typeface="Calibri"/>
                          <a:cs typeface="Times New Roman"/>
                        </a:rPr>
                        <a:t>Values       </a:t>
                      </a:r>
                    </a:p>
                    <a:p>
                      <a:pPr algn="l">
                        <a:lnSpc>
                          <a:spcPct val="107000"/>
                        </a:lnSpc>
                        <a:spcAft>
                          <a:spcPts val="0"/>
                        </a:spcAft>
                      </a:pPr>
                      <a:r>
                        <a:rPr lang="en-GB" sz="1100" i="0" dirty="0">
                          <a:effectLst/>
                          <a:latin typeface="Calibri"/>
                          <a:ea typeface="Calibri"/>
                          <a:cs typeface="Times New Roman"/>
                        </a:rPr>
                        <a:t>   (articulation</a:t>
                      </a:r>
                      <a:r>
                        <a:rPr lang="en-GB" sz="1100" i="0" dirty="0" smtClean="0">
                          <a:effectLst/>
                          <a:latin typeface="Calibri"/>
                          <a:ea typeface="Calibri"/>
                          <a:cs typeface="Times New Roman"/>
                        </a:rPr>
                        <a:t>)</a:t>
                      </a:r>
                      <a:endParaRPr lang="en-GB" sz="900" i="0" dirty="0">
                        <a:effectLst/>
                        <a:latin typeface="Calibri"/>
                        <a:ea typeface="Calibri"/>
                        <a:cs typeface="Times New Roman"/>
                      </a:endParaRP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l">
                        <a:lnSpc>
                          <a:spcPct val="107000"/>
                        </a:lnSpc>
                        <a:spcAft>
                          <a:spcPts val="0"/>
                        </a:spcAft>
                      </a:pPr>
                      <a:r>
                        <a:rPr lang="en-GB" sz="900" i="0" dirty="0">
                          <a:effectLst/>
                          <a:latin typeface="Calibri"/>
                          <a:ea typeface="Calibri"/>
                          <a:cs typeface="Times New Roman"/>
                        </a:rPr>
                        <a:t> </a:t>
                      </a:r>
                      <a:r>
                        <a:rPr lang="en-GB" sz="900" i="0" dirty="0" smtClean="0">
                          <a:effectLst/>
                          <a:latin typeface="Calibri"/>
                          <a:ea typeface="Calibri"/>
                          <a:cs typeface="Times New Roman"/>
                        </a:rPr>
                        <a:t>   </a:t>
                      </a:r>
                      <a:r>
                        <a:rPr lang="en-GB" sz="1100" i="0" dirty="0" smtClean="0">
                          <a:effectLst/>
                          <a:latin typeface="Calibri"/>
                          <a:ea typeface="Calibri"/>
                          <a:cs typeface="Times New Roman"/>
                        </a:rPr>
                        <a:t>Specialist </a:t>
                      </a:r>
                      <a:r>
                        <a:rPr lang="en-GB" sz="1100" i="0" dirty="0">
                          <a:effectLst/>
                          <a:latin typeface="Calibri"/>
                          <a:ea typeface="Calibri"/>
                          <a:cs typeface="Times New Roman"/>
                        </a:rPr>
                        <a:t>technical </a:t>
                      </a:r>
                      <a:r>
                        <a:rPr lang="en-GB" sz="1100" i="0" dirty="0" smtClean="0">
                          <a:effectLst/>
                          <a:latin typeface="Calibri"/>
                          <a:ea typeface="Calibri"/>
                          <a:cs typeface="Times New Roman"/>
                        </a:rPr>
                        <a:t> </a:t>
                      </a:r>
                      <a:r>
                        <a:rPr lang="en-GB" sz="1100" i="0" dirty="0">
                          <a:effectLst/>
                          <a:latin typeface="Calibri"/>
                          <a:ea typeface="Calibri"/>
                          <a:cs typeface="Times New Roman"/>
                        </a:rPr>
                        <a:t>and </a:t>
                      </a:r>
                      <a:r>
                        <a:rPr lang="en-GB" sz="1100" i="0" dirty="0" smtClean="0">
                          <a:effectLst/>
                          <a:latin typeface="Calibri"/>
                          <a:ea typeface="Calibri"/>
                          <a:cs typeface="Times New Roman"/>
                        </a:rPr>
                        <a:t>transferable  </a:t>
                      </a:r>
                      <a:r>
                        <a:rPr lang="en-GB" sz="1100" i="0" dirty="0">
                          <a:effectLst/>
                          <a:latin typeface="Calibri"/>
                          <a:ea typeface="Calibri"/>
                          <a:cs typeface="Times New Roman"/>
                        </a:rPr>
                        <a:t>skills</a:t>
                      </a:r>
                      <a:r>
                        <a:rPr lang="en-GB" sz="900" i="0" dirty="0">
                          <a:effectLst/>
                          <a:latin typeface="Calibri"/>
                          <a:ea typeface="Calibri"/>
                          <a:cs typeface="Times New Roman"/>
                        </a:rPr>
                        <a:t> </a:t>
                      </a: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60">
                <a:tc>
                  <a:txBody>
                    <a:bodyPr/>
                    <a:lstStyle/>
                    <a:p>
                      <a:pPr algn="l">
                        <a:lnSpc>
                          <a:spcPct val="107000"/>
                        </a:lnSpc>
                        <a:spcAft>
                          <a:spcPts val="0"/>
                        </a:spcAft>
                      </a:pPr>
                      <a:r>
                        <a:rPr lang="en-GB" sz="1100" b="1" i="0" dirty="0">
                          <a:effectLst/>
                          <a:latin typeface="Calibri"/>
                          <a:ea typeface="Calibri"/>
                          <a:cs typeface="Times New Roman"/>
                        </a:rPr>
                        <a:t>External</a:t>
                      </a:r>
                      <a:endParaRPr lang="en-GB" sz="1100" i="0" dirty="0">
                        <a:effectLst/>
                        <a:latin typeface="Calibri"/>
                        <a:ea typeface="Calibri"/>
                        <a:cs typeface="Times New Roman"/>
                      </a:endParaRP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301744">
                <a:tc>
                  <a:txBody>
                    <a:bodyPr/>
                    <a:lstStyle/>
                    <a:p>
                      <a:pPr algn="l">
                        <a:lnSpc>
                          <a:spcPct val="107000"/>
                        </a:lnSpc>
                        <a:spcAft>
                          <a:spcPts val="0"/>
                        </a:spcAft>
                      </a:pPr>
                      <a:r>
                        <a:rPr lang="en-GB" sz="900" i="0" dirty="0">
                          <a:effectLst/>
                          <a:latin typeface="Calibri"/>
                          <a:ea typeface="Calibri"/>
                          <a:cs typeface="Times New Roman"/>
                        </a:rPr>
                        <a:t> </a:t>
                      </a:r>
                      <a:r>
                        <a:rPr lang="en-GB" sz="1100" i="0" dirty="0" smtClean="0">
                          <a:effectLst/>
                          <a:latin typeface="Calibri"/>
                          <a:ea typeface="Calibri"/>
                          <a:cs typeface="Times New Roman"/>
                        </a:rPr>
                        <a:t>   Social/cultural </a:t>
                      </a:r>
                      <a:r>
                        <a:rPr lang="en-GB" sz="1100" i="0" dirty="0">
                          <a:effectLst/>
                          <a:latin typeface="Calibri"/>
                          <a:ea typeface="Calibri"/>
                          <a:cs typeface="Times New Roman"/>
                        </a:rPr>
                        <a:t>awareness </a:t>
                      </a:r>
                      <a:r>
                        <a:rPr lang="en-GB" sz="900" i="0" dirty="0">
                          <a:effectLst/>
                          <a:latin typeface="Calibri"/>
                          <a:ea typeface="Calibri"/>
                          <a:cs typeface="Times New Roman"/>
                        </a:rPr>
                        <a:t> </a:t>
                      </a: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78">
                <a:tc>
                  <a:txBody>
                    <a:bodyPr/>
                    <a:lstStyle/>
                    <a:p>
                      <a:pPr algn="l">
                        <a:lnSpc>
                          <a:spcPct val="107000"/>
                        </a:lnSpc>
                        <a:spcAft>
                          <a:spcPts val="0"/>
                        </a:spcAft>
                      </a:pPr>
                      <a:r>
                        <a:rPr lang="en-GB" sz="1100" i="0" dirty="0" smtClean="0">
                          <a:effectLst/>
                          <a:latin typeface="Calibri"/>
                          <a:ea typeface="Calibri"/>
                          <a:cs typeface="Times New Roman"/>
                        </a:rPr>
                        <a:t>    Enterprise </a:t>
                      </a:r>
                      <a:r>
                        <a:rPr lang="en-GB" sz="1100" i="0" dirty="0">
                          <a:effectLst/>
                          <a:latin typeface="Calibri"/>
                          <a:ea typeface="Calibri"/>
                          <a:cs typeface="Times New Roman"/>
                        </a:rPr>
                        <a:t>and entrepreneurship </a:t>
                      </a: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78">
                <a:tc>
                  <a:txBody>
                    <a:bodyPr/>
                    <a:lstStyle/>
                    <a:p>
                      <a:pPr algn="l">
                        <a:lnSpc>
                          <a:spcPct val="107000"/>
                        </a:lnSpc>
                        <a:spcAft>
                          <a:spcPts val="0"/>
                        </a:spcAft>
                      </a:pPr>
                      <a:r>
                        <a:rPr lang="en-GB" sz="1100" i="0" dirty="0" smtClean="0">
                          <a:effectLst/>
                          <a:latin typeface="Calibri"/>
                          <a:ea typeface="Calibri"/>
                          <a:cs typeface="Times New Roman"/>
                        </a:rPr>
                        <a:t>     Internationalisation</a:t>
                      </a:r>
                      <a:endParaRPr lang="en-GB" sz="1100" i="0" dirty="0">
                        <a:effectLst/>
                        <a:latin typeface="Calibri"/>
                        <a:ea typeface="Calibri"/>
                        <a:cs typeface="Times New Roman"/>
                      </a:endParaRPr>
                    </a:p>
                  </a:txBody>
                  <a:tcPr marL="33927" marR="33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33927" marR="33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4" name="Straight Arrow Connector 3"/>
          <p:cNvCxnSpPr/>
          <p:nvPr/>
        </p:nvCxnSpPr>
        <p:spPr>
          <a:xfrm>
            <a:off x="683568" y="1556792"/>
            <a:ext cx="0" cy="204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426968" y="1484784"/>
            <a:ext cx="3321496" cy="4616648"/>
          </a:xfrm>
          <a:prstGeom prst="rect">
            <a:avLst/>
          </a:prstGeom>
        </p:spPr>
        <p:txBody>
          <a:bodyPr wrap="square">
            <a:spAutoFit/>
          </a:bodyPr>
          <a:lstStyle/>
          <a:p>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HEA scales from Jane </a:t>
            </a:r>
            <a:r>
              <a:rPr lang="en-GB" sz="1400" dirty="0" err="1">
                <a:solidFill>
                  <a:prstClr val="black"/>
                </a:solidFill>
                <a:latin typeface="Tahoma" panose="020B0604030504040204" pitchFamily="34" charset="0"/>
                <a:ea typeface="Tahoma" panose="020B0604030504040204" pitchFamily="34" charset="0"/>
                <a:cs typeface="Tahoma" panose="020B0604030504040204" pitchFamily="34" charset="0"/>
              </a:rPr>
              <a:t>Artess</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400" dirty="0" err="1">
                <a:solidFill>
                  <a:prstClr val="black"/>
                </a:solidFill>
                <a:latin typeface="Tahoma" panose="020B0604030504040204" pitchFamily="34" charset="0"/>
                <a:ea typeface="Tahoma" panose="020B0604030504040204" pitchFamily="34" charset="0"/>
                <a:cs typeface="Tahoma" panose="020B0604030504040204" pitchFamily="34" charset="0"/>
              </a:rPr>
              <a:t>Tristram</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 Hooley, Robin </a:t>
            </a:r>
            <a:r>
              <a:rPr lang="en-GB" sz="1400" dirty="0" err="1">
                <a:solidFill>
                  <a:prstClr val="black"/>
                </a:solidFill>
                <a:latin typeface="Tahoma" panose="020B0604030504040204" pitchFamily="34" charset="0"/>
                <a:ea typeface="Tahoma" panose="020B0604030504040204" pitchFamily="34" charset="0"/>
                <a:cs typeface="Tahoma" panose="020B0604030504040204" pitchFamily="34" charset="0"/>
              </a:rPr>
              <a:t>Mellors</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-Bourne, (2016) Employability: a review of the literature 2012-2016, (HEA) (Those in italics have NOT been included in the table)</a:t>
            </a:r>
          </a:p>
          <a:p>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Confidence, resilience and adaptability </a:t>
            </a: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Experience and networks </a:t>
            </a: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Attributes and capabilities </a:t>
            </a: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Specialist technical and transferable skills </a:t>
            </a: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Knowledge and application </a:t>
            </a: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Behaviours, qualities and values </a:t>
            </a: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Enterprise and entrepreneurship </a:t>
            </a: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Career guidance and management </a:t>
            </a: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Self, social and cultural awareness </a:t>
            </a: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Reflection and articulation. </a:t>
            </a:r>
          </a:p>
          <a:p>
            <a:pPr marL="285750" indent="-285750">
              <a:buFont typeface="Arial" panose="020B0604020202020204" pitchFamily="34" charset="0"/>
              <a:buChar char="•"/>
            </a:pPr>
            <a:r>
              <a:rPr lang="en-GB" sz="1400" i="1" dirty="0">
                <a:solidFill>
                  <a:prstClr val="black"/>
                </a:solidFill>
                <a:latin typeface="Tahoma" panose="020B0604030504040204" pitchFamily="34" charset="0"/>
                <a:ea typeface="Tahoma" panose="020B0604030504040204" pitchFamily="34" charset="0"/>
                <a:cs typeface="Tahoma" panose="020B0604030504040204" pitchFamily="34" charset="0"/>
              </a:rPr>
              <a:t>Concepts and models</a:t>
            </a:r>
            <a:endParaRPr lang="en-GB"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400" i="1" dirty="0">
                <a:solidFill>
                  <a:prstClr val="black"/>
                </a:solidFill>
                <a:latin typeface="Tahoma" panose="020B0604030504040204" pitchFamily="34" charset="0"/>
                <a:ea typeface="Tahoma" panose="020B0604030504040204" pitchFamily="34" charset="0"/>
                <a:cs typeface="Tahoma" panose="020B0604030504040204" pitchFamily="34" charset="0"/>
              </a:rPr>
              <a:t>Policy-related </a:t>
            </a:r>
            <a:endParaRPr lang="en-GB"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Internationalisation</a:t>
            </a:r>
          </a:p>
        </p:txBody>
      </p:sp>
    </p:spTree>
    <p:extLst>
      <p:ext uri="{BB962C8B-B14F-4D97-AF65-F5344CB8AC3E}">
        <p14:creationId xmlns:p14="http://schemas.microsoft.com/office/powerpoint/2010/main" val="42538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87321556"/>
              </p:ext>
            </p:extLst>
          </p:nvPr>
        </p:nvGraphicFramePr>
        <p:xfrm>
          <a:off x="-2" y="-5084"/>
          <a:ext cx="9144001" cy="6863087"/>
        </p:xfrm>
        <a:graphic>
          <a:graphicData uri="http://schemas.openxmlformats.org/drawingml/2006/table">
            <a:tbl>
              <a:tblPr firstRow="1" firstCol="1" bandRow="1">
                <a:tableStyleId>{5940675A-B579-460E-94D1-54222C63F5DA}</a:tableStyleId>
              </a:tblPr>
              <a:tblGrid>
                <a:gridCol w="2995448"/>
                <a:gridCol w="2049518"/>
                <a:gridCol w="2049518"/>
                <a:gridCol w="2049517"/>
              </a:tblGrid>
              <a:tr h="476298">
                <a:tc>
                  <a:txBody>
                    <a:bodyPr/>
                    <a:lstStyle/>
                    <a:p>
                      <a:pPr algn="l">
                        <a:lnSpc>
                          <a:spcPct val="107000"/>
                        </a:lnSpc>
                        <a:spcAft>
                          <a:spcPts val="0"/>
                        </a:spcAft>
                      </a:pPr>
                      <a:r>
                        <a:rPr lang="en-GB" sz="800" dirty="0">
                          <a:effectLst/>
                        </a:rPr>
                        <a:t>            </a:t>
                      </a:r>
                      <a:r>
                        <a:rPr lang="en-GB" sz="1400" dirty="0">
                          <a:effectLst/>
                        </a:rPr>
                        <a:t>Achievement</a:t>
                      </a:r>
                      <a:r>
                        <a:rPr lang="en-GB" sz="1400" dirty="0" smtClean="0">
                          <a:effectLst/>
                        </a:rPr>
                        <a:t>→        </a:t>
                      </a:r>
                      <a:endParaRPr lang="en-GB" sz="1400" dirty="0">
                        <a:effectLst/>
                      </a:endParaRPr>
                    </a:p>
                    <a:p>
                      <a:pPr algn="l">
                        <a:lnSpc>
                          <a:spcPct val="107000"/>
                        </a:lnSpc>
                        <a:spcAft>
                          <a:spcPts val="0"/>
                        </a:spcAft>
                      </a:pPr>
                      <a:r>
                        <a:rPr lang="en-GB" sz="800" dirty="0">
                          <a:effectLst/>
                        </a:rPr>
                        <a:t>           </a:t>
                      </a:r>
                      <a:r>
                        <a:rPr lang="en-GB" sz="1400" dirty="0">
                          <a:effectLst/>
                        </a:rPr>
                        <a:t>Scale </a:t>
                      </a:r>
                      <a:endParaRPr lang="en-GB" sz="1400" dirty="0">
                        <a:solidFill>
                          <a:srgbClr val="FFC000"/>
                        </a:solidFill>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algn="l">
                        <a:lnSpc>
                          <a:spcPct val="107000"/>
                        </a:lnSpc>
                        <a:spcAft>
                          <a:spcPts val="0"/>
                        </a:spcAft>
                      </a:pPr>
                      <a:r>
                        <a:rPr lang="en-GB" sz="1400" dirty="0">
                          <a:effectLst/>
                        </a:rPr>
                        <a:t>Discover (State)</a:t>
                      </a:r>
                      <a:endParaRPr lang="en-GB" sz="1400" dirty="0">
                        <a:solidFill>
                          <a:srgbClr val="FFFF00"/>
                        </a:solidFill>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algn="l">
                        <a:lnSpc>
                          <a:spcPct val="107000"/>
                        </a:lnSpc>
                        <a:spcAft>
                          <a:spcPts val="0"/>
                        </a:spcAft>
                      </a:pPr>
                      <a:r>
                        <a:rPr lang="en-GB" sz="1400" dirty="0">
                          <a:effectLst/>
                        </a:rPr>
                        <a:t>Progress (Explore)</a:t>
                      </a:r>
                      <a:endParaRPr lang="en-GB" sz="1400" dirty="0">
                        <a:solidFill>
                          <a:srgbClr val="FFFF00"/>
                        </a:solidFill>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algn="l">
                        <a:lnSpc>
                          <a:spcPct val="107000"/>
                        </a:lnSpc>
                        <a:spcAft>
                          <a:spcPts val="0"/>
                        </a:spcAft>
                      </a:pPr>
                      <a:r>
                        <a:rPr lang="en-GB" sz="1400" dirty="0">
                          <a:effectLst/>
                        </a:rPr>
                        <a:t>Achieve  (Apply)</a:t>
                      </a:r>
                      <a:endParaRPr lang="en-GB" sz="1400" dirty="0">
                        <a:solidFill>
                          <a:srgbClr val="FFFF00"/>
                        </a:solidFill>
                        <a:effectLst/>
                        <a:latin typeface="Calibri"/>
                        <a:ea typeface="Calibri"/>
                        <a:cs typeface="Times New Roman"/>
                      </a:endParaRPr>
                    </a:p>
                  </a:txBody>
                  <a:tcPr marL="33927" marR="33927" marT="0" marB="0">
                    <a:solidFill>
                      <a:schemeClr val="accent5">
                        <a:lumMod val="20000"/>
                        <a:lumOff val="80000"/>
                      </a:schemeClr>
                    </a:solidFill>
                  </a:tcPr>
                </a:tc>
              </a:tr>
              <a:tr h="234504">
                <a:tc>
                  <a:txBody>
                    <a:bodyPr/>
                    <a:lstStyle/>
                    <a:p>
                      <a:pPr algn="l">
                        <a:lnSpc>
                          <a:spcPct val="107000"/>
                        </a:lnSpc>
                        <a:spcAft>
                          <a:spcPts val="0"/>
                        </a:spcAft>
                      </a:pPr>
                      <a:r>
                        <a:rPr lang="en-GB" sz="1400" dirty="0">
                          <a:effectLst/>
                        </a:rPr>
                        <a:t>Individual</a:t>
                      </a:r>
                      <a:endParaRPr lang="en-GB" sz="1400" dirty="0">
                        <a:solidFill>
                          <a:srgbClr val="FFC000"/>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1">
                        <a:lumMod val="20000"/>
                        <a:lumOff val="80000"/>
                      </a:schemeClr>
                    </a:solidFill>
                  </a:tcPr>
                </a:tc>
              </a:tr>
              <a:tr h="611528">
                <a:tc>
                  <a:txBody>
                    <a:bodyPr/>
                    <a:lstStyle/>
                    <a:p>
                      <a:pPr algn="l">
                        <a:lnSpc>
                          <a:spcPct val="107000"/>
                        </a:lnSpc>
                        <a:spcAft>
                          <a:spcPts val="0"/>
                        </a:spcAft>
                      </a:pPr>
                      <a:r>
                        <a:rPr lang="en-GB" sz="1400" dirty="0" smtClean="0">
                          <a:effectLst/>
                        </a:rPr>
                        <a:t>Career </a:t>
                      </a:r>
                      <a:r>
                        <a:rPr lang="en-GB" sz="1400" dirty="0">
                          <a:effectLst/>
                        </a:rPr>
                        <a:t>guidance </a:t>
                      </a:r>
                      <a:r>
                        <a:rPr lang="en-GB" sz="1400" dirty="0" smtClean="0">
                          <a:effectLst/>
                        </a:rPr>
                        <a:t>&amp;</a:t>
                      </a:r>
                      <a:r>
                        <a:rPr lang="en-GB" sz="1400" baseline="0" dirty="0" smtClean="0">
                          <a:effectLst/>
                        </a:rPr>
                        <a:t> </a:t>
                      </a:r>
                      <a:r>
                        <a:rPr lang="en-GB" sz="1400" dirty="0" smtClean="0">
                          <a:effectLst/>
                        </a:rPr>
                        <a:t> management</a:t>
                      </a:r>
                      <a:endParaRPr lang="en-GB" sz="1400" dirty="0">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algn="l">
                        <a:lnSpc>
                          <a:spcPct val="107000"/>
                        </a:lnSpc>
                        <a:spcAft>
                          <a:spcPts val="0"/>
                        </a:spcAft>
                      </a:pPr>
                      <a:r>
                        <a:rPr lang="en-GB" sz="1200" dirty="0" smtClean="0">
                          <a:solidFill>
                            <a:schemeClr val="bg2">
                              <a:lumMod val="50000"/>
                            </a:schemeClr>
                          </a:solidFill>
                          <a:effectLst/>
                        </a:rPr>
                        <a:t>PDP: Tutor meetings</a:t>
                      </a:r>
                      <a:endParaRPr lang="en-GB" sz="1200" dirty="0" smtClean="0">
                        <a:solidFill>
                          <a:schemeClr val="bg2">
                            <a:lumMod val="50000"/>
                          </a:schemeClr>
                        </a:solidFill>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smtClean="0">
                          <a:solidFill>
                            <a:schemeClr val="bg2">
                              <a:lumMod val="50000"/>
                            </a:schemeClr>
                          </a:solidFill>
                          <a:effectLst/>
                        </a:rPr>
                        <a:t>CV: workshop</a:t>
                      </a:r>
                    </a:p>
                    <a:p>
                      <a:pPr algn="l">
                        <a:lnSpc>
                          <a:spcPct val="107000"/>
                        </a:lnSpc>
                        <a:spcAft>
                          <a:spcPts val="0"/>
                        </a:spcAft>
                      </a:pPr>
                      <a:r>
                        <a:rPr lang="en-GB" sz="1200" dirty="0" smtClean="0">
                          <a:solidFill>
                            <a:schemeClr val="bg2">
                              <a:lumMod val="50000"/>
                            </a:schemeClr>
                          </a:solidFill>
                          <a:effectLst/>
                        </a:rPr>
                        <a:t>       mock interview</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baseline="0" dirty="0" smtClean="0">
                          <a:solidFill>
                            <a:schemeClr val="bg2">
                              <a:lumMod val="50000"/>
                            </a:schemeClr>
                          </a:solidFill>
                          <a:effectLst/>
                        </a:rPr>
                        <a:t> </a:t>
                      </a:r>
                      <a:r>
                        <a:rPr lang="en-GB" sz="1200" dirty="0" smtClean="0">
                          <a:solidFill>
                            <a:schemeClr val="bg2">
                              <a:lumMod val="50000"/>
                            </a:schemeClr>
                          </a:solidFill>
                          <a:effectLst/>
                        </a:rPr>
                        <a:t>Careers fair: alumni</a:t>
                      </a:r>
                      <a:endParaRPr lang="en-GB" sz="1200" dirty="0" smtClean="0">
                        <a:solidFill>
                          <a:schemeClr val="bg2">
                            <a:lumMod val="50000"/>
                          </a:schemeClr>
                        </a:solidFill>
                        <a:effectLst/>
                        <a:latin typeface="+mn-lt"/>
                        <a:ea typeface="Calibri"/>
                        <a:cs typeface="Times New Roman"/>
                      </a:endParaRPr>
                    </a:p>
                  </a:txBody>
                  <a:tcPr marL="33927" marR="33927" marT="0" marB="0"/>
                </a:tc>
                <a:tc>
                  <a:txBody>
                    <a:bodyPr/>
                    <a:lstStyle/>
                    <a:p>
                      <a:pPr algn="l">
                        <a:lnSpc>
                          <a:spcPct val="107000"/>
                        </a:lnSpc>
                        <a:spcAft>
                          <a:spcPts val="0"/>
                        </a:spcAft>
                      </a:pPr>
                      <a:r>
                        <a:rPr lang="en-GB" sz="1200" dirty="0" smtClean="0">
                          <a:solidFill>
                            <a:srgbClr val="C00000"/>
                          </a:solidFill>
                          <a:effectLst/>
                          <a:latin typeface="Calibri"/>
                          <a:ea typeface="Calibri"/>
                          <a:cs typeface="Times New Roman"/>
                        </a:rPr>
                        <a:t>CV submissions</a:t>
                      </a:r>
                    </a:p>
                    <a:p>
                      <a:pPr algn="l">
                        <a:lnSpc>
                          <a:spcPct val="107000"/>
                        </a:lnSpc>
                        <a:spcAft>
                          <a:spcPts val="0"/>
                        </a:spcAft>
                      </a:pPr>
                      <a:r>
                        <a:rPr lang="en-GB" sz="1200" dirty="0" smtClean="0">
                          <a:solidFill>
                            <a:srgbClr val="C00000"/>
                          </a:solidFill>
                          <a:effectLst/>
                          <a:latin typeface="Calibri"/>
                          <a:ea typeface="Calibri"/>
                          <a:cs typeface="Times New Roman"/>
                        </a:rPr>
                        <a:t>Interviews</a:t>
                      </a:r>
                      <a:endParaRPr lang="en-GB" sz="1200" dirty="0">
                        <a:solidFill>
                          <a:srgbClr val="C00000"/>
                        </a:solidFill>
                        <a:effectLst/>
                        <a:latin typeface="Calibri"/>
                        <a:ea typeface="Calibri"/>
                        <a:cs typeface="Times New Roman"/>
                      </a:endParaRPr>
                    </a:p>
                  </a:txBody>
                  <a:tcPr marL="33927" marR="33927" marT="0" marB="0">
                    <a:solidFill>
                      <a:schemeClr val="accent3">
                        <a:lumMod val="20000"/>
                        <a:lumOff val="80000"/>
                      </a:schemeClr>
                    </a:solidFill>
                  </a:tcPr>
                </a:tc>
              </a:tr>
              <a:tr h="620115">
                <a:tc>
                  <a:txBody>
                    <a:bodyPr/>
                    <a:lstStyle/>
                    <a:p>
                      <a:pPr algn="l">
                        <a:lnSpc>
                          <a:spcPct val="107000"/>
                        </a:lnSpc>
                        <a:spcAft>
                          <a:spcPts val="0"/>
                        </a:spcAft>
                      </a:pPr>
                      <a:r>
                        <a:rPr lang="en-GB" sz="1400" dirty="0" smtClean="0">
                          <a:effectLst/>
                        </a:rPr>
                        <a:t>Confidence</a:t>
                      </a:r>
                      <a:r>
                        <a:rPr lang="en-GB" sz="1400" dirty="0">
                          <a:effectLst/>
                        </a:rPr>
                        <a:t>, </a:t>
                      </a:r>
                      <a:r>
                        <a:rPr lang="en-GB" sz="1400" dirty="0" smtClean="0">
                          <a:effectLst/>
                        </a:rPr>
                        <a:t>resilience and </a:t>
                      </a:r>
                      <a:r>
                        <a:rPr lang="en-GB" sz="1400" dirty="0">
                          <a:effectLst/>
                        </a:rPr>
                        <a:t>adaptability </a:t>
                      </a:r>
                      <a:endParaRPr lang="en-GB" sz="800" dirty="0">
                        <a:effectLst/>
                      </a:endParaRPr>
                    </a:p>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algn="l">
                        <a:lnSpc>
                          <a:spcPct val="107000"/>
                        </a:lnSpc>
                        <a:spcAft>
                          <a:spcPts val="0"/>
                        </a:spcAft>
                      </a:pPr>
                      <a:r>
                        <a:rPr lang="en-GB" sz="1200" dirty="0" smtClean="0">
                          <a:solidFill>
                            <a:schemeClr val="bg2">
                              <a:lumMod val="50000"/>
                            </a:schemeClr>
                          </a:solidFill>
                          <a:effectLst/>
                        </a:rPr>
                        <a:t>Time management: planned schedule</a:t>
                      </a:r>
                      <a:endParaRPr lang="en-GB" sz="1200" dirty="0">
                        <a:solidFill>
                          <a:schemeClr val="bg2">
                            <a:lumMod val="50000"/>
                          </a:schemeClr>
                        </a:solidFill>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a:solidFill>
                            <a:schemeClr val="bg2">
                              <a:lumMod val="50000"/>
                            </a:schemeClr>
                          </a:solidFill>
                          <a:effectLst/>
                        </a:rPr>
                        <a:t>Time allocation – multiple</a:t>
                      </a:r>
                    </a:p>
                    <a:p>
                      <a:pPr algn="l">
                        <a:lnSpc>
                          <a:spcPct val="107000"/>
                        </a:lnSpc>
                        <a:spcAft>
                          <a:spcPts val="0"/>
                        </a:spcAft>
                      </a:pPr>
                      <a:r>
                        <a:rPr lang="en-GB" sz="1200" dirty="0" smtClean="0">
                          <a:solidFill>
                            <a:schemeClr val="bg2">
                              <a:lumMod val="50000"/>
                            </a:schemeClr>
                          </a:solidFill>
                          <a:effectLst/>
                        </a:rPr>
                        <a:t>Complex Schedule</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solidFill>
                            <a:schemeClr val="bg2">
                              <a:lumMod val="50000"/>
                            </a:schemeClr>
                          </a:solidFill>
                          <a:effectLst/>
                        </a:rPr>
                        <a:t>Resilience workshop</a:t>
                      </a:r>
                    </a:p>
                  </a:txBody>
                  <a:tcPr marL="33927" marR="33927" marT="0" marB="0"/>
                </a:tc>
                <a:tc>
                  <a:txBody>
                    <a:bodyPr/>
                    <a:lstStyle/>
                    <a:p>
                      <a:pPr algn="l">
                        <a:lnSpc>
                          <a:spcPct val="107000"/>
                        </a:lnSpc>
                        <a:spcAft>
                          <a:spcPts val="0"/>
                        </a:spcAft>
                      </a:pPr>
                      <a:r>
                        <a:rPr lang="en-GB" sz="1200" dirty="0" smtClean="0">
                          <a:solidFill>
                            <a:srgbClr val="C00000"/>
                          </a:solidFill>
                          <a:effectLst/>
                        </a:rPr>
                        <a:t>Open-ended projects</a:t>
                      </a:r>
                      <a:endParaRPr lang="en-GB" sz="1200" dirty="0">
                        <a:solidFill>
                          <a:srgbClr val="C00000"/>
                        </a:solidFill>
                        <a:effectLst/>
                        <a:latin typeface="Calibri"/>
                        <a:ea typeface="Calibri"/>
                        <a:cs typeface="Times New Roman"/>
                      </a:endParaRPr>
                    </a:p>
                  </a:txBody>
                  <a:tcPr marL="33927" marR="33927" marT="0" marB="0">
                    <a:solidFill>
                      <a:schemeClr val="accent3">
                        <a:lumMod val="20000"/>
                        <a:lumOff val="80000"/>
                      </a:schemeClr>
                    </a:solidFill>
                  </a:tcPr>
                </a:tc>
              </a:tr>
              <a:tr h="487068">
                <a:tc>
                  <a:txBody>
                    <a:bodyPr/>
                    <a:lstStyle/>
                    <a:p>
                      <a:pPr marL="0" indent="0" algn="l">
                        <a:lnSpc>
                          <a:spcPct val="107000"/>
                        </a:lnSpc>
                        <a:spcAft>
                          <a:spcPts val="0"/>
                        </a:spcAft>
                      </a:pPr>
                      <a:r>
                        <a:rPr lang="en-GB" sz="1400" dirty="0" smtClean="0">
                          <a:effectLst/>
                        </a:rPr>
                        <a:t>Meta cognition</a:t>
                      </a:r>
                      <a:r>
                        <a:rPr lang="en-GB" sz="1400" baseline="0" dirty="0" smtClean="0">
                          <a:effectLst/>
                        </a:rPr>
                        <a:t> </a:t>
                      </a:r>
                      <a:r>
                        <a:rPr lang="en-GB" sz="1400" dirty="0" smtClean="0">
                          <a:effectLst/>
                        </a:rPr>
                        <a:t>(Reflection</a:t>
                      </a:r>
                      <a:r>
                        <a:rPr lang="en-GB" sz="1400" baseline="0" dirty="0" smtClean="0">
                          <a:effectLst/>
                        </a:rPr>
                        <a:t> &amp;</a:t>
                      </a:r>
                      <a:r>
                        <a:rPr lang="en-GB" sz="1400" dirty="0" smtClean="0">
                          <a:effectLst/>
                        </a:rPr>
                        <a:t> </a:t>
                      </a:r>
                      <a:r>
                        <a:rPr lang="en-GB" sz="1400" dirty="0">
                          <a:effectLst/>
                        </a:rPr>
                        <a:t>articulation)</a:t>
                      </a:r>
                      <a:endParaRPr lang="en-GB" sz="1400" dirty="0">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algn="l">
                        <a:lnSpc>
                          <a:spcPct val="107000"/>
                        </a:lnSpc>
                        <a:spcAft>
                          <a:spcPts val="0"/>
                        </a:spcAft>
                      </a:pPr>
                      <a:r>
                        <a:rPr lang="en-GB" sz="1200" dirty="0" smtClean="0">
                          <a:solidFill>
                            <a:schemeClr val="bg2">
                              <a:lumMod val="50000"/>
                            </a:schemeClr>
                          </a:solidFill>
                          <a:effectLst/>
                        </a:rPr>
                        <a:t>Feedback </a:t>
                      </a:r>
                      <a:r>
                        <a:rPr lang="en-GB" sz="1200" dirty="0">
                          <a:solidFill>
                            <a:schemeClr val="bg2">
                              <a:lumMod val="50000"/>
                            </a:schemeClr>
                          </a:solidFill>
                          <a:effectLst/>
                        </a:rPr>
                        <a:t>(closed questions)</a:t>
                      </a:r>
                      <a:endParaRPr lang="en-GB" sz="1200" dirty="0">
                        <a:solidFill>
                          <a:schemeClr val="bg2">
                            <a:lumMod val="50000"/>
                          </a:schemeClr>
                        </a:solidFill>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smtClean="0">
                          <a:solidFill>
                            <a:schemeClr val="bg2">
                              <a:lumMod val="50000"/>
                            </a:schemeClr>
                          </a:solidFill>
                          <a:effectLst/>
                        </a:rPr>
                        <a:t>Feedback </a:t>
                      </a:r>
                      <a:r>
                        <a:rPr lang="en-GB" sz="1200" dirty="0">
                          <a:solidFill>
                            <a:schemeClr val="bg2">
                              <a:lumMod val="50000"/>
                            </a:schemeClr>
                          </a:solidFill>
                          <a:effectLst/>
                        </a:rPr>
                        <a:t>(open ended assignments)</a:t>
                      </a:r>
                      <a:endParaRPr lang="en-GB" sz="1200" dirty="0">
                        <a:solidFill>
                          <a:schemeClr val="bg2">
                            <a:lumMod val="50000"/>
                          </a:schemeClr>
                        </a:solidFill>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smtClean="0">
                          <a:solidFill>
                            <a:srgbClr val="C00000"/>
                          </a:solidFill>
                          <a:effectLst/>
                          <a:latin typeface="Calibri"/>
                          <a:ea typeface="Calibri"/>
                          <a:cs typeface="Times New Roman"/>
                        </a:rPr>
                        <a:t>Act on feedback</a:t>
                      </a:r>
                      <a:endParaRPr lang="en-GB" sz="1200" dirty="0">
                        <a:solidFill>
                          <a:srgbClr val="C00000"/>
                        </a:solidFill>
                        <a:effectLst/>
                        <a:latin typeface="Calibri"/>
                        <a:ea typeface="Calibri"/>
                        <a:cs typeface="Times New Roman"/>
                      </a:endParaRPr>
                    </a:p>
                  </a:txBody>
                  <a:tcPr marL="33927" marR="33927" marT="0" marB="0">
                    <a:solidFill>
                      <a:schemeClr val="accent3">
                        <a:lumMod val="20000"/>
                        <a:lumOff val="80000"/>
                      </a:schemeClr>
                    </a:solidFill>
                  </a:tcPr>
                </a:tc>
              </a:tr>
              <a:tr h="1034698">
                <a:tc>
                  <a:txBody>
                    <a:bodyPr/>
                    <a:lstStyle/>
                    <a:p>
                      <a:pPr algn="l">
                        <a:lnSpc>
                          <a:spcPct val="107000"/>
                        </a:lnSpc>
                        <a:spcAft>
                          <a:spcPts val="0"/>
                        </a:spcAft>
                      </a:pPr>
                      <a:r>
                        <a:rPr lang="en-GB" sz="1400" dirty="0" smtClean="0">
                          <a:effectLst/>
                        </a:rPr>
                        <a:t>Technical </a:t>
                      </a:r>
                      <a:endParaRPr lang="en-GB" sz="1400" dirty="0">
                        <a:effectLst/>
                      </a:endParaRPr>
                    </a:p>
                    <a:p>
                      <a:pPr algn="l">
                        <a:lnSpc>
                          <a:spcPct val="107000"/>
                        </a:lnSpc>
                        <a:spcAft>
                          <a:spcPts val="0"/>
                        </a:spcAft>
                      </a:pPr>
                      <a:r>
                        <a:rPr lang="en-GB" sz="1400" dirty="0" smtClean="0">
                          <a:effectLst/>
                        </a:rPr>
                        <a:t>skills </a:t>
                      </a:r>
                      <a:endParaRPr lang="en-GB" sz="1400" dirty="0">
                        <a:effectLst/>
                      </a:endParaRPr>
                    </a:p>
                    <a:p>
                      <a:pPr marL="180340" indent="-90170"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algn="l">
                        <a:lnSpc>
                          <a:spcPct val="107000"/>
                        </a:lnSpc>
                        <a:spcAft>
                          <a:spcPts val="0"/>
                        </a:spcAft>
                      </a:pPr>
                      <a:endParaRPr lang="en-GB" sz="1200" dirty="0">
                        <a:solidFill>
                          <a:schemeClr val="bg2">
                            <a:lumMod val="50000"/>
                          </a:schemeClr>
                        </a:solidFill>
                        <a:effectLst/>
                        <a:latin typeface="Calibri"/>
                        <a:ea typeface="Calibri"/>
                        <a:cs typeface="Times New Roman"/>
                      </a:endParaRPr>
                    </a:p>
                  </a:txBody>
                  <a:tcPr marL="33927" marR="33927" marT="0" marB="0"/>
                </a:tc>
                <a:tc>
                  <a:txBody>
                    <a:bodyPr/>
                    <a:lstStyle/>
                    <a:p>
                      <a:pPr algn="l">
                        <a:lnSpc>
                          <a:spcPct val="107000"/>
                        </a:lnSpc>
                        <a:spcAft>
                          <a:spcPts val="0"/>
                        </a:spcAft>
                      </a:pPr>
                      <a:endParaRPr lang="en-GB" sz="1200" dirty="0">
                        <a:solidFill>
                          <a:schemeClr val="bg2">
                            <a:lumMod val="50000"/>
                          </a:schemeClr>
                        </a:solidFill>
                        <a:effectLst/>
                        <a:latin typeface="Calibri"/>
                        <a:ea typeface="Calibri"/>
                        <a:cs typeface="Times New Roman"/>
                      </a:endParaRPr>
                    </a:p>
                  </a:txBody>
                  <a:tcPr marL="33927" marR="33927" marT="0" marB="0"/>
                </a:tc>
                <a:tc>
                  <a:txBody>
                    <a:bodyPr/>
                    <a:lstStyle/>
                    <a:p>
                      <a:pPr algn="l">
                        <a:lnSpc>
                          <a:spcPct val="107000"/>
                        </a:lnSpc>
                        <a:spcAft>
                          <a:spcPts val="0"/>
                        </a:spcAft>
                      </a:pPr>
                      <a:endParaRPr lang="en-GB" sz="1200" dirty="0">
                        <a:solidFill>
                          <a:srgbClr val="C00000"/>
                        </a:solidFill>
                        <a:effectLst/>
                        <a:latin typeface="Calibri"/>
                        <a:ea typeface="Calibri"/>
                        <a:cs typeface="Times New Roman"/>
                      </a:endParaRPr>
                    </a:p>
                  </a:txBody>
                  <a:tcPr marL="33927" marR="33927" marT="0" marB="0">
                    <a:solidFill>
                      <a:schemeClr val="accent3">
                        <a:lumMod val="20000"/>
                        <a:lumOff val="80000"/>
                      </a:schemeClr>
                    </a:solidFill>
                  </a:tcPr>
                </a:tc>
              </a:tr>
              <a:tr h="234504">
                <a:tc>
                  <a:txBody>
                    <a:bodyPr/>
                    <a:lstStyle/>
                    <a:p>
                      <a:pPr algn="l">
                        <a:lnSpc>
                          <a:spcPct val="107000"/>
                        </a:lnSpc>
                        <a:spcAft>
                          <a:spcPts val="0"/>
                        </a:spcAft>
                      </a:pPr>
                      <a:r>
                        <a:rPr lang="en-GB" sz="1400" dirty="0">
                          <a:effectLst/>
                        </a:rPr>
                        <a:t>Internal Group</a:t>
                      </a:r>
                      <a:endParaRPr lang="en-GB" sz="1400" dirty="0">
                        <a:solidFill>
                          <a:srgbClr val="FFC000"/>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solidFill>
                            <a:schemeClr val="bg2">
                              <a:lumMod val="50000"/>
                            </a:schemeClr>
                          </a:solidFill>
                          <a:effectLst/>
                        </a:rPr>
                        <a:t> </a:t>
                      </a:r>
                      <a:endParaRPr lang="en-GB" sz="1200" dirty="0">
                        <a:solidFill>
                          <a:schemeClr val="bg2">
                            <a:lumMod val="50000"/>
                          </a:schemeClr>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solidFill>
                            <a:schemeClr val="bg2">
                              <a:lumMod val="50000"/>
                            </a:schemeClr>
                          </a:solidFill>
                          <a:effectLst/>
                        </a:rPr>
                        <a:t> </a:t>
                      </a:r>
                      <a:endParaRPr lang="en-GB" sz="1200" dirty="0">
                        <a:solidFill>
                          <a:schemeClr val="bg2">
                            <a:lumMod val="50000"/>
                          </a:schemeClr>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solidFill>
                            <a:srgbClr val="C00000"/>
                          </a:solidFill>
                          <a:effectLst/>
                        </a:rPr>
                        <a:t> </a:t>
                      </a:r>
                      <a:endParaRPr lang="en-GB" sz="1200" dirty="0">
                        <a:solidFill>
                          <a:srgbClr val="C00000"/>
                        </a:solidFill>
                        <a:effectLst/>
                        <a:latin typeface="Calibri"/>
                        <a:ea typeface="Calibri"/>
                        <a:cs typeface="Times New Roman"/>
                      </a:endParaRPr>
                    </a:p>
                  </a:txBody>
                  <a:tcPr marL="33927" marR="33927" marT="0" marB="0">
                    <a:solidFill>
                      <a:schemeClr val="accent3">
                        <a:lumMod val="20000"/>
                        <a:lumOff val="80000"/>
                      </a:schemeClr>
                    </a:solidFill>
                  </a:tcPr>
                </a:tc>
              </a:tr>
              <a:tr h="611528">
                <a:tc>
                  <a:txBody>
                    <a:bodyPr/>
                    <a:lstStyle/>
                    <a:p>
                      <a:pPr algn="l">
                        <a:lnSpc>
                          <a:spcPct val="107000"/>
                        </a:lnSpc>
                        <a:spcAft>
                          <a:spcPts val="0"/>
                        </a:spcAft>
                      </a:pPr>
                      <a:r>
                        <a:rPr lang="en-GB" sz="1400" dirty="0" smtClean="0">
                          <a:effectLst/>
                        </a:rPr>
                        <a:t>Behaviours</a:t>
                      </a:r>
                      <a:r>
                        <a:rPr lang="en-GB" sz="1400" dirty="0">
                          <a:effectLst/>
                        </a:rPr>
                        <a:t>, </a:t>
                      </a:r>
                      <a:r>
                        <a:rPr lang="en-GB" sz="1400" dirty="0" smtClean="0">
                          <a:effectLst/>
                        </a:rPr>
                        <a:t>  Qualities &amp; Values  </a:t>
                      </a:r>
                      <a:endParaRPr lang="en-GB" sz="1400" dirty="0">
                        <a:effectLst/>
                      </a:endParaRPr>
                    </a:p>
                    <a:p>
                      <a:pPr algn="l">
                        <a:lnSpc>
                          <a:spcPct val="107000"/>
                        </a:lnSpc>
                        <a:spcAft>
                          <a:spcPts val="0"/>
                        </a:spcAft>
                      </a:pPr>
                      <a:endParaRPr lang="en-GB" sz="800" dirty="0">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solidFill>
                            <a:schemeClr val="bg2">
                              <a:lumMod val="50000"/>
                            </a:schemeClr>
                          </a:solidFill>
                          <a:effectLst/>
                        </a:rPr>
                        <a:t>Group rules: induction</a:t>
                      </a:r>
                    </a:p>
                    <a:p>
                      <a:pPr algn="l">
                        <a:lnSpc>
                          <a:spcPct val="107000"/>
                        </a:lnSpc>
                        <a:spcAft>
                          <a:spcPts val="0"/>
                        </a:spcAft>
                      </a:pPr>
                      <a:r>
                        <a:rPr lang="en-GB" sz="1200" dirty="0" smtClean="0">
                          <a:solidFill>
                            <a:schemeClr val="bg2">
                              <a:lumMod val="50000"/>
                            </a:schemeClr>
                          </a:solidFill>
                          <a:effectLst/>
                        </a:rPr>
                        <a:t>Attendance</a:t>
                      </a:r>
                      <a:endParaRPr lang="en-GB" sz="1200" dirty="0">
                        <a:solidFill>
                          <a:schemeClr val="bg2">
                            <a:lumMod val="50000"/>
                          </a:schemeClr>
                        </a:solidFill>
                        <a:effectLst/>
                        <a:latin typeface="Calibri"/>
                        <a:ea typeface="Calibri"/>
                        <a:cs typeface="Times New Roman"/>
                      </a:endParaRPr>
                    </a:p>
                  </a:txBody>
                  <a:tcPr marL="33927" marR="3392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solidFill>
                            <a:schemeClr val="bg2">
                              <a:lumMod val="50000"/>
                            </a:schemeClr>
                          </a:solidFill>
                          <a:effectLst/>
                        </a:rPr>
                        <a:t>Peer review: in-group</a:t>
                      </a:r>
                      <a:r>
                        <a:rPr lang="en-GB" sz="1200" baseline="0" dirty="0" smtClean="0">
                          <a:solidFill>
                            <a:schemeClr val="bg2">
                              <a:lumMod val="50000"/>
                            </a:schemeClr>
                          </a:solidFill>
                          <a:effectLst/>
                        </a:rPr>
                        <a:t> reports</a:t>
                      </a:r>
                    </a:p>
                    <a:p>
                      <a:pPr algn="l">
                        <a:lnSpc>
                          <a:spcPct val="107000"/>
                        </a:lnSpc>
                        <a:spcAft>
                          <a:spcPts val="0"/>
                        </a:spcAft>
                      </a:pPr>
                      <a:r>
                        <a:rPr lang="en-GB" sz="1200" dirty="0" smtClean="0">
                          <a:solidFill>
                            <a:schemeClr val="bg2">
                              <a:lumMod val="50000"/>
                            </a:schemeClr>
                          </a:solidFill>
                          <a:effectLst/>
                        </a:rPr>
                        <a:t>Group roles</a:t>
                      </a:r>
                      <a:endParaRPr lang="en-GB" sz="1200" dirty="0">
                        <a:solidFill>
                          <a:schemeClr val="bg2">
                            <a:lumMod val="50000"/>
                          </a:schemeClr>
                        </a:solidFill>
                        <a:effectLst/>
                        <a:latin typeface="Calibri"/>
                        <a:ea typeface="Calibri"/>
                        <a:cs typeface="Times New Roman"/>
                      </a:endParaRPr>
                    </a:p>
                  </a:txBody>
                  <a:tcPr marL="33927" marR="3392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solidFill>
                            <a:srgbClr val="C00000"/>
                          </a:solidFill>
                          <a:effectLst/>
                        </a:rPr>
                        <a:t>Student</a:t>
                      </a:r>
                      <a:r>
                        <a:rPr lang="en-GB" sz="1200" baseline="0" dirty="0" smtClean="0">
                          <a:solidFill>
                            <a:srgbClr val="C00000"/>
                          </a:solidFill>
                          <a:effectLst/>
                        </a:rPr>
                        <a:t>-staff interaction</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solidFill>
                            <a:srgbClr val="C00000"/>
                          </a:solidFill>
                          <a:effectLst/>
                        </a:rPr>
                        <a:t>Peer Review: out-group papers</a:t>
                      </a:r>
                      <a:endParaRPr lang="en-GB" sz="1200" dirty="0" smtClean="0">
                        <a:solidFill>
                          <a:srgbClr val="C00000"/>
                        </a:solidFill>
                        <a:effectLst/>
                        <a:latin typeface="+mn-lt"/>
                        <a:ea typeface="Calibri"/>
                        <a:cs typeface="Times New Roman"/>
                      </a:endParaRPr>
                    </a:p>
                  </a:txBody>
                  <a:tcPr marL="33927" marR="33927" marT="0" marB="0">
                    <a:solidFill>
                      <a:schemeClr val="accent3">
                        <a:lumMod val="20000"/>
                        <a:lumOff val="80000"/>
                      </a:schemeClr>
                    </a:solidFill>
                  </a:tcPr>
                </a:tc>
              </a:tr>
              <a:tr h="86607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effectLst/>
                        </a:rPr>
                        <a:t>Transferable   skills</a:t>
                      </a:r>
                      <a:endParaRPr lang="en-GB" sz="1400" dirty="0">
                        <a:effectLst/>
                      </a:endParaRPr>
                    </a:p>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solidFill>
                      <a:schemeClr val="accent3">
                        <a:lumMod val="20000"/>
                        <a:lumOff val="80000"/>
                      </a:schemeClr>
                    </a:solidFill>
                  </a:tcPr>
                </a:tc>
              </a:tr>
              <a:tr h="234504">
                <a:tc>
                  <a:txBody>
                    <a:bodyPr/>
                    <a:lstStyle/>
                    <a:p>
                      <a:pPr algn="l">
                        <a:lnSpc>
                          <a:spcPct val="107000"/>
                        </a:lnSpc>
                        <a:spcAft>
                          <a:spcPts val="0"/>
                        </a:spcAft>
                      </a:pPr>
                      <a:r>
                        <a:rPr lang="en-GB" sz="1400" dirty="0">
                          <a:effectLst/>
                        </a:rPr>
                        <a:t>External</a:t>
                      </a:r>
                      <a:endParaRPr lang="en-GB" sz="1400" dirty="0">
                        <a:solidFill>
                          <a:srgbClr val="FFC000"/>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chemeClr val="accent3">
                        <a:lumMod val="20000"/>
                        <a:lumOff val="80000"/>
                      </a:schemeClr>
                    </a:solidFill>
                  </a:tcPr>
                </a:tc>
              </a:tr>
              <a:tr h="617133">
                <a:tc>
                  <a:txBody>
                    <a:bodyPr/>
                    <a:lstStyle/>
                    <a:p>
                      <a:pPr algn="l">
                        <a:lnSpc>
                          <a:spcPct val="107000"/>
                        </a:lnSpc>
                        <a:spcAft>
                          <a:spcPts val="0"/>
                        </a:spcAft>
                      </a:pPr>
                      <a:r>
                        <a:rPr lang="en-GB" sz="800" dirty="0">
                          <a:effectLst/>
                        </a:rPr>
                        <a:t> </a:t>
                      </a:r>
                    </a:p>
                    <a:p>
                      <a:pPr algn="l">
                        <a:lnSpc>
                          <a:spcPct val="107000"/>
                        </a:lnSpc>
                        <a:spcAft>
                          <a:spcPts val="0"/>
                        </a:spcAft>
                      </a:pPr>
                      <a:r>
                        <a:rPr lang="en-GB" sz="1400" dirty="0">
                          <a:effectLst/>
                        </a:rPr>
                        <a:t>Social/cultural awareness </a:t>
                      </a:r>
                    </a:p>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solidFill>
                      <a:schemeClr val="accent3">
                        <a:lumMod val="20000"/>
                        <a:lumOff val="80000"/>
                      </a:schemeClr>
                    </a:solidFill>
                  </a:tcPr>
                </a:tc>
              </a:tr>
              <a:tr h="417565">
                <a:tc>
                  <a:txBody>
                    <a:bodyPr/>
                    <a:lstStyle/>
                    <a:p>
                      <a:pPr algn="l">
                        <a:lnSpc>
                          <a:spcPct val="107000"/>
                        </a:lnSpc>
                        <a:spcAft>
                          <a:spcPts val="0"/>
                        </a:spcAft>
                      </a:pPr>
                      <a:r>
                        <a:rPr lang="en-GB" sz="1400" dirty="0">
                          <a:effectLst/>
                        </a:rPr>
                        <a:t>Enterprise and entrepreneurship </a:t>
                      </a:r>
                    </a:p>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5">
                        <a:lumMod val="20000"/>
                        <a:lumOff val="80000"/>
                      </a:schemeClr>
                    </a:solidFill>
                  </a:tcPr>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solidFill>
                      <a:schemeClr val="accent3">
                        <a:lumMod val="20000"/>
                        <a:lumOff val="80000"/>
                      </a:schemeClr>
                    </a:solidFill>
                  </a:tcPr>
                </a:tc>
              </a:tr>
              <a:tr h="417565">
                <a:tc>
                  <a:txBody>
                    <a:bodyPr/>
                    <a:lstStyle/>
                    <a:p>
                      <a:pPr algn="l">
                        <a:lnSpc>
                          <a:spcPct val="107000"/>
                        </a:lnSpc>
                        <a:spcAft>
                          <a:spcPts val="0"/>
                        </a:spcAft>
                      </a:pPr>
                      <a:r>
                        <a:rPr lang="en-GB" sz="1400" kern="1200" dirty="0" smtClean="0">
                          <a:effectLst/>
                        </a:rPr>
                        <a:t>Internationalisation</a:t>
                      </a:r>
                      <a:endParaRPr lang="en-GB" sz="1400" b="1" kern="1200" dirty="0">
                        <a:solidFill>
                          <a:schemeClr val="lt1"/>
                        </a:solidFill>
                        <a:effectLst/>
                        <a:latin typeface="+mn-lt"/>
                        <a:ea typeface="+mn-ea"/>
                        <a:cs typeface="+mn-cs"/>
                      </a:endParaRPr>
                    </a:p>
                  </a:txBody>
                  <a:tcPr marL="33927" marR="33927" marT="0" marB="0">
                    <a:solidFill>
                      <a:schemeClr val="accent5">
                        <a:lumMod val="20000"/>
                        <a:lumOff val="80000"/>
                      </a:schemeClr>
                    </a:solidFill>
                  </a:tcPr>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solidFill>
                      <a:schemeClr val="accent3">
                        <a:lumMod val="20000"/>
                        <a:lumOff val="80000"/>
                      </a:schemeClr>
                    </a:solidFill>
                  </a:tcPr>
                </a:tc>
              </a:tr>
            </a:tbl>
          </a:graphicData>
        </a:graphic>
      </p:graphicFrame>
      <p:cxnSp>
        <p:nvCxnSpPr>
          <p:cNvPr id="3" name="Straight Arrow Connector 2"/>
          <p:cNvCxnSpPr/>
          <p:nvPr/>
        </p:nvCxnSpPr>
        <p:spPr>
          <a:xfrm>
            <a:off x="539552" y="406589"/>
            <a:ext cx="0" cy="204787"/>
          </a:xfrm>
          <a:prstGeom prst="straightConnector1">
            <a:avLst/>
          </a:prstGeom>
          <a:ln>
            <a:solidFill>
              <a:srgbClr val="FFC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977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0" y="908050"/>
            <a:ext cx="7739063" cy="1066800"/>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Workshop Programme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84489" y="1772816"/>
            <a:ext cx="8221033" cy="4662815"/>
          </a:xfrm>
          <a:prstGeom prst="rect">
            <a:avLst/>
          </a:prstGeom>
          <a:noFill/>
        </p:spPr>
        <p:txBody>
          <a:bodyPr wrap="none" rtlCol="0">
            <a:spAutoFit/>
          </a:bodyPr>
          <a:lstStyle/>
          <a:p>
            <a:pPr marL="342900" indent="-342900">
              <a:lnSpc>
                <a:spcPct val="150000"/>
              </a:lnSpc>
              <a:buAutoNum type="arabicPeriod"/>
            </a:pPr>
            <a:r>
              <a:rPr lang="en-GB" dirty="0" smtClean="0">
                <a:latin typeface="Tahoma" panose="020B0604030504040204" pitchFamily="34" charset="0"/>
                <a:ea typeface="Tahoma" panose="020B0604030504040204" pitchFamily="34" charset="0"/>
                <a:cs typeface="Tahoma" panose="020B0604030504040204" pitchFamily="34" charset="0"/>
              </a:rPr>
              <a:t>A crisis in the Department of Cryptozoology – </a:t>
            </a:r>
            <a:r>
              <a:rPr lang="en-GB" dirty="0">
                <a:latin typeface="Tahoma" panose="020B0604030504040204" pitchFamily="34" charset="0"/>
                <a:ea typeface="Tahoma" panose="020B0604030504040204" pitchFamily="34" charset="0"/>
                <a:cs typeface="Tahoma" panose="020B0604030504040204" pitchFamily="34" charset="0"/>
              </a:rPr>
              <a:t>PVC University of </a:t>
            </a:r>
            <a:r>
              <a:rPr lang="en-GB" dirty="0" err="1" smtClean="0">
                <a:latin typeface="Tahoma" panose="020B0604030504040204" pitchFamily="34" charset="0"/>
                <a:ea typeface="Tahoma" panose="020B0604030504040204" pitchFamily="34" charset="0"/>
                <a:cs typeface="Tahoma" panose="020B0604030504040204" pitchFamily="34" charset="0"/>
              </a:rPr>
              <a:t>Erewhomes</a:t>
            </a:r>
            <a:endParaRPr lang="en-GB" dirty="0" smtClean="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Tx/>
              <a:buAutoNum type="arabicPeriod"/>
            </a:pPr>
            <a:r>
              <a:rPr lang="en-GB" dirty="0">
                <a:solidFill>
                  <a:srgbClr val="000000"/>
                </a:solidFill>
                <a:latin typeface="Tahoma" panose="020B0604030504040204" pitchFamily="34" charset="0"/>
                <a:ea typeface="Tahoma" panose="020B0604030504040204" pitchFamily="34" charset="0"/>
                <a:cs typeface="Tahoma" panose="020B0604030504040204" pitchFamily="34" charset="0"/>
              </a:rPr>
              <a:t>Address by Head of Department of Cryptozoology</a:t>
            </a:r>
            <a:endParaRPr lang="en-GB" sz="12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dirty="0" smtClean="0">
                <a:latin typeface="Tahoma" panose="020B0604030504040204" pitchFamily="34" charset="0"/>
                <a:ea typeface="Tahoma" panose="020B0604030504040204" pitchFamily="34" charset="0"/>
                <a:cs typeface="Tahoma" panose="020B0604030504040204" pitchFamily="34" charset="0"/>
              </a:rPr>
              <a:t>3. Embedding </a:t>
            </a:r>
            <a:r>
              <a:rPr lang="en-GB" dirty="0">
                <a:latin typeface="Tahoma" panose="020B0604030504040204" pitchFamily="34" charset="0"/>
                <a:ea typeface="Tahoma" panose="020B0604030504040204" pitchFamily="34" charset="0"/>
                <a:cs typeface="Tahoma" panose="020B0604030504040204" pitchFamily="34" charset="0"/>
              </a:rPr>
              <a:t>Employability: Invited </a:t>
            </a:r>
            <a:r>
              <a:rPr lang="en-GB" dirty="0" smtClean="0">
                <a:latin typeface="Tahoma" panose="020B0604030504040204" pitchFamily="34" charset="0"/>
                <a:ea typeface="Tahoma" panose="020B0604030504040204" pitchFamily="34" charset="0"/>
                <a:cs typeface="Tahoma" panose="020B0604030504040204" pitchFamily="34" charset="0"/>
              </a:rPr>
              <a:t>Lecture</a:t>
            </a:r>
          </a:p>
          <a:p>
            <a:pPr>
              <a:lnSpc>
                <a:spcPct val="150000"/>
              </a:lnSpc>
            </a:pPr>
            <a:r>
              <a:rPr lang="en-GB" dirty="0">
                <a:latin typeface="Tahoma" panose="020B0604030504040204" pitchFamily="34" charset="0"/>
                <a:ea typeface="Tahoma" panose="020B0604030504040204" pitchFamily="34" charset="0"/>
                <a:cs typeface="Tahoma" panose="020B0604030504040204" pitchFamily="34" charset="0"/>
              </a:rPr>
              <a:t>4</a:t>
            </a:r>
            <a:r>
              <a:rPr lang="en-GB" dirty="0" smtClean="0">
                <a:latin typeface="Tahoma" panose="020B0604030504040204" pitchFamily="34" charset="0"/>
                <a:ea typeface="Tahoma" panose="020B0604030504040204" pitchFamily="34" charset="0"/>
                <a:cs typeface="Tahoma" panose="020B0604030504040204" pitchFamily="34" charset="0"/>
              </a:rPr>
              <a:t>. Initial group discussion on the issues</a:t>
            </a:r>
          </a:p>
          <a:p>
            <a:pPr>
              <a:lnSpc>
                <a:spcPct val="150000"/>
              </a:lnSpc>
            </a:pPr>
            <a:r>
              <a:rPr lang="en-GB" dirty="0">
                <a:latin typeface="Tahoma" panose="020B0604030504040204" pitchFamily="34" charset="0"/>
                <a:ea typeface="Tahoma" panose="020B0604030504040204" pitchFamily="34" charset="0"/>
                <a:cs typeface="Tahoma" panose="020B0604030504040204" pitchFamily="34" charset="0"/>
              </a:rPr>
              <a:t>5</a:t>
            </a:r>
            <a:r>
              <a:rPr lang="en-GB" dirty="0" smtClean="0">
                <a:latin typeface="Tahoma" panose="020B0604030504040204" pitchFamily="34" charset="0"/>
                <a:ea typeface="Tahoma" panose="020B0604030504040204" pitchFamily="34" charset="0"/>
                <a:cs typeface="Tahoma" panose="020B0604030504040204" pitchFamily="34" charset="0"/>
              </a:rPr>
              <a:t>. The Employability Matrix </a:t>
            </a:r>
          </a:p>
          <a:p>
            <a:pPr>
              <a:lnSpc>
                <a:spcPct val="150000"/>
              </a:lnSpc>
            </a:pPr>
            <a:r>
              <a:rPr lang="en-GB" dirty="0">
                <a:latin typeface="Tahoma" panose="020B0604030504040204" pitchFamily="34" charset="0"/>
                <a:ea typeface="Tahoma" panose="020B0604030504040204" pitchFamily="34" charset="0"/>
                <a:cs typeface="Tahoma" panose="020B0604030504040204" pitchFamily="34" charset="0"/>
              </a:rPr>
              <a:t>6</a:t>
            </a:r>
            <a:r>
              <a:rPr lang="en-GB" dirty="0" smtClean="0">
                <a:latin typeface="Tahoma" panose="020B0604030504040204" pitchFamily="34" charset="0"/>
                <a:ea typeface="Tahoma" panose="020B0604030504040204" pitchFamily="34" charset="0"/>
                <a:cs typeface="Tahoma" panose="020B0604030504040204" pitchFamily="34" charset="0"/>
              </a:rPr>
              <a:t>.</a:t>
            </a:r>
            <a:r>
              <a:rPr lang="en-GB" b="1" u="sng"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Group discussion and feedback</a:t>
            </a:r>
          </a:p>
          <a:p>
            <a:pPr>
              <a:lnSpc>
                <a:spcPct val="150000"/>
              </a:lnSpc>
            </a:pPr>
            <a:r>
              <a:rPr lang="en-GB" dirty="0">
                <a:latin typeface="Tahoma" panose="020B0604030504040204" pitchFamily="34" charset="0"/>
                <a:ea typeface="Tahoma" panose="020B0604030504040204" pitchFamily="34" charset="0"/>
                <a:cs typeface="Tahoma" panose="020B0604030504040204" pitchFamily="34" charset="0"/>
              </a:rPr>
              <a:t>7</a:t>
            </a:r>
            <a:r>
              <a:rPr lang="en-GB" dirty="0" smtClean="0">
                <a:latin typeface="Tahoma" panose="020B0604030504040204" pitchFamily="34" charset="0"/>
                <a:ea typeface="Tahoma" panose="020B0604030504040204" pitchFamily="34" charset="0"/>
                <a:cs typeface="Tahoma" panose="020B0604030504040204" pitchFamily="34" charset="0"/>
              </a:rPr>
              <a:t>. Embedded employability in </a:t>
            </a:r>
            <a:r>
              <a:rPr lang="en-GB" dirty="0" err="1" smtClean="0">
                <a:latin typeface="Tahoma" panose="020B0604030504040204" pitchFamily="34" charset="0"/>
                <a:ea typeface="Tahoma" panose="020B0604030504040204" pitchFamily="34" charset="0"/>
                <a:cs typeface="Tahoma" panose="020B0604030504040204" pitchFamily="34" charset="0"/>
              </a:rPr>
              <a:t>UoL</a:t>
            </a:r>
            <a:r>
              <a:rPr lang="en-GB" dirty="0" smtClean="0">
                <a:latin typeface="Tahoma" panose="020B0604030504040204" pitchFamily="34" charset="0"/>
                <a:ea typeface="Tahoma" panose="020B0604030504040204" pitchFamily="34" charset="0"/>
                <a:cs typeface="Tahoma" panose="020B0604030504040204" pitchFamily="34" charset="0"/>
              </a:rPr>
              <a:t> Natural Sciences </a:t>
            </a:r>
          </a:p>
          <a:p>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-the programme</a:t>
            </a:r>
          </a:p>
          <a:p>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-central support</a:t>
            </a:r>
          </a:p>
          <a:p>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-the outcomes</a:t>
            </a:r>
          </a:p>
          <a:p>
            <a:pPr>
              <a:lnSpc>
                <a:spcPct val="150000"/>
              </a:lnSpc>
            </a:pPr>
            <a:r>
              <a:rPr lang="en-GB" dirty="0">
                <a:latin typeface="Tahoma" panose="020B0604030504040204" pitchFamily="34" charset="0"/>
                <a:ea typeface="Tahoma" panose="020B0604030504040204" pitchFamily="34" charset="0"/>
                <a:cs typeface="Tahoma" panose="020B0604030504040204" pitchFamily="34" charset="0"/>
              </a:rPr>
              <a:t>8</a:t>
            </a:r>
            <a:r>
              <a:rPr lang="en-GB" dirty="0" smtClean="0">
                <a:latin typeface="Tahoma" panose="020B0604030504040204" pitchFamily="34" charset="0"/>
                <a:ea typeface="Tahoma" panose="020B0604030504040204" pitchFamily="34" charset="0"/>
                <a:cs typeface="Tahoma" panose="020B0604030504040204" pitchFamily="34" charset="0"/>
              </a:rPr>
              <a:t>. Individual/group </a:t>
            </a:r>
            <a:r>
              <a:rPr lang="en-GB" dirty="0">
                <a:latin typeface="Tahoma" panose="020B0604030504040204" pitchFamily="34" charset="0"/>
                <a:ea typeface="Tahoma" panose="020B0604030504040204" pitchFamily="34" charset="0"/>
                <a:cs typeface="Tahoma" panose="020B0604030504040204" pitchFamily="34" charset="0"/>
              </a:rPr>
              <a:t>r</a:t>
            </a:r>
            <a:r>
              <a:rPr lang="en-GB" dirty="0" smtClean="0">
                <a:latin typeface="Tahoma" panose="020B0604030504040204" pitchFamily="34" charset="0"/>
                <a:ea typeface="Tahoma" panose="020B0604030504040204" pitchFamily="34" charset="0"/>
                <a:cs typeface="Tahoma" panose="020B0604030504040204" pitchFamily="34" charset="0"/>
              </a:rPr>
              <a:t>eflection on application in your own context</a:t>
            </a:r>
          </a:p>
          <a:p>
            <a:pPr>
              <a:lnSpc>
                <a:spcPct val="150000"/>
              </a:lnSpc>
            </a:pPr>
            <a:r>
              <a:rPr lang="en-GB" dirty="0">
                <a:latin typeface="Tahoma" panose="020B0604030504040204" pitchFamily="34" charset="0"/>
                <a:ea typeface="Tahoma" panose="020B0604030504040204" pitchFamily="34" charset="0"/>
                <a:cs typeface="Tahoma" panose="020B0604030504040204" pitchFamily="34" charset="0"/>
              </a:rPr>
              <a:t>9</a:t>
            </a:r>
            <a:r>
              <a:rPr lang="en-GB" dirty="0" smtClean="0">
                <a:latin typeface="Tahoma" panose="020B0604030504040204" pitchFamily="34" charset="0"/>
                <a:ea typeface="Tahoma" panose="020B0604030504040204" pitchFamily="34" charset="0"/>
                <a:cs typeface="Tahoma" panose="020B0604030504040204" pitchFamily="34" charset="0"/>
              </a:rPr>
              <a:t>. Workshop evaluation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401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1560" y="2492896"/>
            <a:ext cx="7739063" cy="2016125"/>
          </a:xfrm>
        </p:spPr>
        <p:txBody>
          <a:bodyPr>
            <a:noAutofit/>
          </a:bodyPr>
          <a:lstStyle/>
          <a:p>
            <a:pPr algn="ctr"/>
            <a:r>
              <a:rPr lang="en-GB" dirty="0">
                <a:latin typeface="Tahoma" panose="020B0604030504040204" pitchFamily="34" charset="0"/>
                <a:ea typeface="Tahoma" panose="020B0604030504040204" pitchFamily="34" charset="0"/>
                <a:cs typeface="Tahoma" panose="020B0604030504040204" pitchFamily="34" charset="0"/>
              </a:rPr>
              <a:t>Embedded employability in </a:t>
            </a:r>
            <a:r>
              <a:rPr lang="en-GB" dirty="0" smtClean="0">
                <a:latin typeface="Tahoma" panose="020B0604030504040204" pitchFamily="34" charset="0"/>
                <a:ea typeface="Tahoma" panose="020B0604030504040204" pitchFamily="34" charset="0"/>
                <a:cs typeface="Tahoma" panose="020B0604030504040204" pitchFamily="34" charset="0"/>
              </a:rPr>
              <a:t>the Natural </a:t>
            </a:r>
            <a:r>
              <a:rPr lang="en-GB" dirty="0">
                <a:latin typeface="Tahoma" panose="020B0604030504040204" pitchFamily="34" charset="0"/>
                <a:ea typeface="Tahoma" panose="020B0604030504040204" pitchFamily="34" charset="0"/>
                <a:cs typeface="Tahoma" panose="020B0604030504040204" pitchFamily="34" charset="0"/>
              </a:rPr>
              <a:t>Sciences </a:t>
            </a:r>
            <a:r>
              <a:rPr lang="en-GB" dirty="0" smtClean="0">
                <a:latin typeface="Tahoma" panose="020B0604030504040204" pitchFamily="34" charset="0"/>
                <a:ea typeface="Tahoma" panose="020B0604030504040204" pitchFamily="34" charset="0"/>
                <a:cs typeface="Tahoma" panose="020B0604030504040204" pitchFamily="34" charset="0"/>
              </a:rPr>
              <a:t>Programme at the University of Leicester</a:t>
            </a:r>
            <a:r>
              <a:rPr lang="en-GB" dirty="0">
                <a:latin typeface="Tahoma" panose="020B0604030504040204" pitchFamily="34" charset="0"/>
                <a:ea typeface="Tahoma" panose="020B0604030504040204" pitchFamily="34" charset="0"/>
                <a:cs typeface="Tahoma" panose="020B0604030504040204" pitchFamily="34" charset="0"/>
              </a:rPr>
              <a:t/>
            </a:r>
            <a:br>
              <a:rPr lang="en-GB" dirty="0">
                <a:latin typeface="Tahoma" panose="020B0604030504040204" pitchFamily="34" charset="0"/>
                <a:ea typeface="Tahoma" panose="020B0604030504040204" pitchFamily="34" charset="0"/>
                <a:cs typeface="Tahoma" panose="020B0604030504040204" pitchFamily="34" charset="0"/>
              </a:rPr>
            </a:b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0943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988840"/>
            <a:ext cx="7416824" cy="3847207"/>
          </a:xfrm>
          <a:prstGeom prst="rect">
            <a:avLst/>
          </a:prstGeom>
          <a:noFill/>
        </p:spPr>
        <p:txBody>
          <a:bodyPr wrap="square" rtlCol="0">
            <a:spAutoFit/>
          </a:bodyPr>
          <a:lstStyle/>
          <a:p>
            <a:pPr marL="457200" indent="-457200">
              <a:buAutoNum type="arabicPeriod"/>
            </a:pPr>
            <a:r>
              <a:rPr lang="en-GB" sz="2800" u="sng"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Brief overview of the Natural Sciences programme</a:t>
            </a:r>
          </a:p>
          <a:p>
            <a:pPr marL="457200" indent="-457200">
              <a:buAutoNum type="arabicPeriod"/>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FontTx/>
              <a:buAutoNum type="arabicPeriod"/>
            </a:pPr>
            <a:r>
              <a:rPr lang="en-GB" sz="2800" dirty="0" smtClean="0">
                <a:latin typeface="Tahoma" panose="020B0604030504040204" pitchFamily="34" charset="0"/>
                <a:ea typeface="Tahoma" panose="020B0604030504040204" pitchFamily="34" charset="0"/>
                <a:cs typeface="Tahoma" panose="020B0604030504040204" pitchFamily="34" charset="0"/>
              </a:rPr>
              <a:t>Evaluation</a:t>
            </a:r>
          </a:p>
          <a:p>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sz="2800" dirty="0" smtClean="0">
                <a:latin typeface="Tahoma" panose="020B0604030504040204" pitchFamily="34" charset="0"/>
                <a:ea typeface="Tahoma" panose="020B0604030504040204" pitchFamily="34" charset="0"/>
                <a:cs typeface="Tahoma" panose="020B0604030504040204" pitchFamily="34" charset="0"/>
              </a:rPr>
              <a:t>3. Recognising Skills</a:t>
            </a:r>
          </a:p>
          <a:p>
            <a:pPr marL="457200" indent="-457200">
              <a:buAutoNum type="arabicPeriod"/>
            </a:pPr>
            <a:endParaRPr lang="en-GB" sz="2800" dirty="0">
              <a:latin typeface="Tahoma" panose="020B0604030504040204" pitchFamily="34" charset="0"/>
              <a:ea typeface="Tahoma" panose="020B0604030504040204" pitchFamily="34" charset="0"/>
              <a:cs typeface="Tahoma" panose="020B0604030504040204" pitchFamily="34" charset="0"/>
            </a:endParaRPr>
          </a:p>
          <a:p>
            <a:pPr algn="r">
              <a:buAutoNum type="arabicPeriod"/>
            </a:pPr>
            <a:endParaRPr lang="en-GB" sz="2800" dirty="0"/>
          </a:p>
          <a:p>
            <a:pPr algn="r"/>
            <a:endParaRPr lang="en-GB" sz="2000" dirty="0" smtClean="0"/>
          </a:p>
        </p:txBody>
      </p:sp>
    </p:spTree>
    <p:extLst>
      <p:ext uri="{BB962C8B-B14F-4D97-AF65-F5344CB8AC3E}">
        <p14:creationId xmlns:p14="http://schemas.microsoft.com/office/powerpoint/2010/main" val="90391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45720"/>
            <a:ext cx="7303346" cy="646331"/>
          </a:xfrm>
          <a:prstGeom prst="rect">
            <a:avLst/>
          </a:prstGeom>
          <a:noFill/>
        </p:spPr>
        <p:txBody>
          <a:bodyPr wrap="none" rtlCol="0">
            <a:spAutoFit/>
          </a:bodyPr>
          <a:lstStyle/>
          <a:p>
            <a:r>
              <a:rPr lang="en-GB" sz="3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Natural Sciences Degree Structure </a:t>
            </a:r>
            <a:endParaRPr lang="en-GB"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611560" y="1388472"/>
            <a:ext cx="4104455" cy="646331"/>
          </a:xfrm>
          <a:prstGeom prst="rect">
            <a:avLst/>
          </a:prstGeom>
          <a:noFill/>
        </p:spPr>
        <p:txBody>
          <a:bodyPr wrap="square" rtlCol="0">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Core Science Problem-Based Learning (PBL) Modules </a:t>
            </a:r>
            <a:endParaRPr lang="en-GB"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15435370"/>
              </p:ext>
            </p:extLst>
          </p:nvPr>
        </p:nvGraphicFramePr>
        <p:xfrm>
          <a:off x="611560" y="2034803"/>
          <a:ext cx="3802689" cy="1483360"/>
        </p:xfrm>
        <a:graphic>
          <a:graphicData uri="http://schemas.openxmlformats.org/drawingml/2006/table">
            <a:tbl>
              <a:tblPr firstRow="1" bandRow="1">
                <a:tableStyleId>{5C22544A-7EE6-4342-B048-85BDC9FD1C3A}</a:tableStyleId>
              </a:tblPr>
              <a:tblGrid>
                <a:gridCol w="803465"/>
                <a:gridCol w="749806"/>
                <a:gridCol w="749806"/>
                <a:gridCol w="749806"/>
                <a:gridCol w="749806"/>
              </a:tblGrid>
              <a:tr h="370840">
                <a:tc>
                  <a:txBody>
                    <a:bodyPr/>
                    <a:lstStyle/>
                    <a:p>
                      <a:r>
                        <a:rPr lang="en-GB" sz="1600" b="0" dirty="0" smtClean="0">
                          <a:solidFill>
                            <a:schemeClr val="tx1"/>
                          </a:solidFill>
                        </a:rPr>
                        <a:t>Year 1</a:t>
                      </a:r>
                      <a:endParaRPr lang="en-GB" sz="1600" b="0" dirty="0">
                        <a:solidFill>
                          <a:schemeClr val="tx1"/>
                        </a:solidFill>
                      </a:endParaRPr>
                    </a:p>
                  </a:txBody>
                  <a:tcPr>
                    <a:solidFill>
                      <a:schemeClr val="accent1">
                        <a:lumMod val="40000"/>
                        <a:lumOff val="60000"/>
                      </a:schemeClr>
                    </a:solidFill>
                  </a:tcPr>
                </a:tc>
                <a:tc>
                  <a:txBody>
                    <a:bodyPr/>
                    <a:lstStyle/>
                    <a:p>
                      <a:r>
                        <a:rPr lang="en-GB" sz="1400" dirty="0" smtClean="0"/>
                        <a:t>Mod 1</a:t>
                      </a:r>
                      <a:endParaRPr lang="en-GB" sz="1400" dirty="0"/>
                    </a:p>
                  </a:txBody>
                  <a:tcPr/>
                </a:tc>
                <a:tc>
                  <a:txBody>
                    <a:bodyPr/>
                    <a:lstStyle/>
                    <a:p>
                      <a:r>
                        <a:rPr lang="en-GB" sz="1400" dirty="0" smtClean="0"/>
                        <a:t>Mod 2</a:t>
                      </a:r>
                      <a:endParaRPr lang="en-GB" sz="1400" dirty="0"/>
                    </a:p>
                  </a:txBody>
                  <a:tcPr/>
                </a:tc>
                <a:tc>
                  <a:txBody>
                    <a:bodyPr/>
                    <a:lstStyle/>
                    <a:p>
                      <a:r>
                        <a:rPr lang="en-GB" sz="1400" dirty="0" smtClean="0"/>
                        <a:t>Mod 3</a:t>
                      </a:r>
                      <a:endParaRPr lang="en-GB" sz="1400" dirty="0"/>
                    </a:p>
                  </a:txBody>
                  <a:tcPr/>
                </a:tc>
                <a:tc>
                  <a:txBody>
                    <a:bodyPr/>
                    <a:lstStyle/>
                    <a:p>
                      <a:r>
                        <a:rPr lang="en-GB" sz="1400" dirty="0" smtClean="0"/>
                        <a:t>Mod 4</a:t>
                      </a:r>
                      <a:endParaRPr lang="en-GB" sz="1400" dirty="0"/>
                    </a:p>
                  </a:txBody>
                  <a:tcPr/>
                </a:tc>
              </a:tr>
              <a:tr h="370840">
                <a:tc>
                  <a:txBody>
                    <a:bodyPr/>
                    <a:lstStyle/>
                    <a:p>
                      <a:r>
                        <a:rPr lang="en-GB" sz="1600" dirty="0" smtClean="0"/>
                        <a:t>Year 2</a:t>
                      </a:r>
                      <a:endParaRPr lang="en-GB" sz="1600" dirty="0"/>
                    </a:p>
                  </a:txBody>
                  <a:tcPr>
                    <a:solidFill>
                      <a:schemeClr val="accent1">
                        <a:lumMod val="40000"/>
                        <a:lumOff val="60000"/>
                      </a:schemeClr>
                    </a:solidFill>
                  </a:tcPr>
                </a:tc>
                <a:tc>
                  <a:txBody>
                    <a:bodyPr/>
                    <a:lstStyle/>
                    <a:p>
                      <a:r>
                        <a:rPr lang="en-GB" sz="1400" dirty="0" smtClean="0"/>
                        <a:t>Mod 5</a:t>
                      </a:r>
                      <a:endParaRPr lang="en-GB" sz="1400" dirty="0"/>
                    </a:p>
                  </a:txBody>
                  <a:tcPr/>
                </a:tc>
                <a:tc>
                  <a:txBody>
                    <a:bodyPr/>
                    <a:lstStyle/>
                    <a:p>
                      <a:r>
                        <a:rPr lang="en-GB" sz="1400" dirty="0" smtClean="0"/>
                        <a:t>Mod 6</a:t>
                      </a:r>
                      <a:endParaRPr lang="en-GB" sz="1400" dirty="0"/>
                    </a:p>
                  </a:txBody>
                  <a:tcPr/>
                </a:tc>
                <a:tc>
                  <a:txBody>
                    <a:bodyPr/>
                    <a:lstStyle/>
                    <a:p>
                      <a:r>
                        <a:rPr lang="en-GB" sz="1400" dirty="0" smtClean="0"/>
                        <a:t>Mod 7</a:t>
                      </a:r>
                      <a:endParaRPr lang="en-GB" sz="1400" dirty="0"/>
                    </a:p>
                  </a:txBody>
                  <a:tcPr/>
                </a:tc>
                <a:tc>
                  <a:txBody>
                    <a:bodyPr/>
                    <a:lstStyle/>
                    <a:p>
                      <a:r>
                        <a:rPr lang="en-GB" sz="1400" dirty="0" smtClean="0"/>
                        <a:t>Mod 8</a:t>
                      </a:r>
                      <a:endParaRPr lang="en-GB" sz="1400" dirty="0"/>
                    </a:p>
                  </a:txBody>
                  <a:tcPr/>
                </a:tc>
              </a:tr>
              <a:tr h="370840">
                <a:tc>
                  <a:txBody>
                    <a:bodyPr/>
                    <a:lstStyle/>
                    <a:p>
                      <a:r>
                        <a:rPr lang="en-GB" sz="1600" dirty="0" smtClean="0"/>
                        <a:t>Year 3</a:t>
                      </a:r>
                      <a:endParaRPr lang="en-GB" sz="1600" dirty="0"/>
                    </a:p>
                  </a:txBody>
                  <a:tcPr>
                    <a:solidFill>
                      <a:schemeClr val="accent1">
                        <a:lumMod val="40000"/>
                        <a:lumOff val="60000"/>
                      </a:schemeClr>
                    </a:solidFill>
                  </a:tcPr>
                </a:tc>
                <a:tc>
                  <a:txBody>
                    <a:bodyPr/>
                    <a:lstStyle/>
                    <a:p>
                      <a:r>
                        <a:rPr lang="en-GB" sz="1400" dirty="0" smtClean="0"/>
                        <a:t>Mod 8</a:t>
                      </a:r>
                      <a:endParaRPr lang="en-GB" sz="1400" dirty="0"/>
                    </a:p>
                  </a:txBody>
                  <a:tcPr/>
                </a:tc>
                <a:tc>
                  <a:txBody>
                    <a:bodyPr/>
                    <a:lstStyle/>
                    <a:p>
                      <a:r>
                        <a:rPr lang="en-GB" sz="1400" dirty="0" smtClean="0"/>
                        <a:t>Mod 9</a:t>
                      </a:r>
                      <a:endParaRPr lang="en-GB" sz="1400" dirty="0"/>
                    </a:p>
                  </a:txBody>
                  <a:tcPr/>
                </a:tc>
                <a:tc>
                  <a:txBody>
                    <a:bodyPr/>
                    <a:lstStyle/>
                    <a:p>
                      <a:r>
                        <a:rPr lang="en-GB" sz="1400" dirty="0" smtClean="0"/>
                        <a:t>Mod 10</a:t>
                      </a:r>
                      <a:endParaRPr lang="en-GB" sz="1400" dirty="0"/>
                    </a:p>
                  </a:txBody>
                  <a:tcPr/>
                </a:tc>
                <a:tc>
                  <a:txBody>
                    <a:bodyPr/>
                    <a:lstStyle/>
                    <a:p>
                      <a:endParaRPr lang="en-GB" dirty="0"/>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Year 4</a:t>
                      </a:r>
                      <a:endParaRPr lang="en-GB" sz="1600" dirty="0"/>
                    </a:p>
                  </a:txBody>
                  <a:tcPr>
                    <a:solidFill>
                      <a:schemeClr val="accent1">
                        <a:lumMod val="40000"/>
                        <a:lumOff val="60000"/>
                      </a:schemeClr>
                    </a:solidFill>
                  </a:tcPr>
                </a:tc>
                <a:tc>
                  <a:txBody>
                    <a:bodyPr/>
                    <a:lstStyle/>
                    <a:p>
                      <a:r>
                        <a:rPr lang="en-GB" sz="1400" dirty="0" smtClean="0"/>
                        <a:t>Mod 11</a:t>
                      </a:r>
                      <a:endParaRPr lang="en-GB" sz="1400" dirty="0"/>
                    </a:p>
                  </a:txBody>
                  <a:tcPr/>
                </a:tc>
                <a:tc>
                  <a:txBody>
                    <a:bodyPr/>
                    <a:lstStyle/>
                    <a:p>
                      <a:r>
                        <a:rPr lang="en-GB" sz="1400" dirty="0" smtClean="0"/>
                        <a:t>Mod</a:t>
                      </a:r>
                      <a:r>
                        <a:rPr lang="en-GB" sz="1400" baseline="0" dirty="0" smtClean="0"/>
                        <a:t> 11</a:t>
                      </a:r>
                      <a:endParaRPr lang="en-GB" sz="14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Mod</a:t>
                      </a:r>
                      <a:r>
                        <a:rPr lang="en-GB" sz="1400" baseline="0" dirty="0" smtClean="0"/>
                        <a:t> 12</a:t>
                      </a:r>
                      <a:endParaRPr lang="en-GB" sz="1400" dirty="0" smtClean="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Mod</a:t>
                      </a:r>
                      <a:r>
                        <a:rPr lang="en-GB" sz="1400" baseline="0" dirty="0" smtClean="0"/>
                        <a:t> 12</a:t>
                      </a:r>
                      <a:endParaRPr lang="en-GB" sz="1400" dirty="0" smtClean="0"/>
                    </a:p>
                  </a:txBody>
                  <a:tcPr>
                    <a:solidFill>
                      <a:schemeClr val="accent1">
                        <a:lumMod val="20000"/>
                        <a:lumOff val="80000"/>
                      </a:schemeClr>
                    </a:solidFill>
                  </a:tcPr>
                </a:tc>
              </a:tr>
            </a:tbl>
          </a:graphicData>
        </a:graphic>
      </p:graphicFrame>
      <p:sp>
        <p:nvSpPr>
          <p:cNvPr id="5" name="TextBox 4"/>
          <p:cNvSpPr txBox="1"/>
          <p:nvPr/>
        </p:nvSpPr>
        <p:spPr>
          <a:xfrm>
            <a:off x="5546810" y="1526971"/>
            <a:ext cx="1891865" cy="369332"/>
          </a:xfrm>
          <a:prstGeom prst="rect">
            <a:avLst/>
          </a:prstGeom>
          <a:noFill/>
        </p:spPr>
        <p:txBody>
          <a:bodyPr wrap="none" rtlCol="0">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Support Modules</a:t>
            </a:r>
            <a:endParaRPr lang="en-GB"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65529938"/>
              </p:ext>
            </p:extLst>
          </p:nvPr>
        </p:nvGraphicFramePr>
        <p:xfrm>
          <a:off x="4932040" y="2034803"/>
          <a:ext cx="3456385" cy="1547976"/>
        </p:xfrm>
        <a:graphic>
          <a:graphicData uri="http://schemas.openxmlformats.org/drawingml/2006/table">
            <a:tbl>
              <a:tblPr firstRow="1" bandRow="1">
                <a:tableStyleId>{5C22544A-7EE6-4342-B048-85BDC9FD1C3A}</a:tableStyleId>
              </a:tblPr>
              <a:tblGrid>
                <a:gridCol w="720080"/>
                <a:gridCol w="662474"/>
                <a:gridCol w="691277"/>
                <a:gridCol w="691277"/>
                <a:gridCol w="691277"/>
              </a:tblGrid>
              <a:tr h="513000">
                <a:tc>
                  <a:txBody>
                    <a:bodyPr/>
                    <a:lstStyle/>
                    <a:p>
                      <a:r>
                        <a:rPr lang="en-GB" sz="1600" b="0" dirty="0" smtClean="0">
                          <a:solidFill>
                            <a:schemeClr val="tx1"/>
                          </a:solidFill>
                        </a:rPr>
                        <a:t>Year 1</a:t>
                      </a:r>
                      <a:endParaRPr lang="en-GB" sz="1600" b="0" dirty="0">
                        <a:solidFill>
                          <a:schemeClr val="tx1"/>
                        </a:solidFill>
                      </a:endParaRPr>
                    </a:p>
                  </a:txBody>
                  <a:tcPr/>
                </a:tc>
                <a:tc>
                  <a:txBody>
                    <a:bodyPr/>
                    <a:lstStyle/>
                    <a:p>
                      <a:r>
                        <a:rPr lang="en-GB" sz="1400" dirty="0" smtClean="0"/>
                        <a:t>Maths</a:t>
                      </a:r>
                    </a:p>
                    <a:p>
                      <a:r>
                        <a:rPr lang="en-GB" sz="1400" dirty="0" smtClean="0"/>
                        <a:t>Skills</a:t>
                      </a:r>
                      <a:endParaRPr lang="en-GB" sz="1400" dirty="0"/>
                    </a:p>
                  </a:txBody>
                  <a:tcPr/>
                </a:tc>
                <a:tc>
                  <a:txBody>
                    <a:bodyPr/>
                    <a:lstStyle/>
                    <a:p>
                      <a:r>
                        <a:rPr lang="en-GB" sz="1400" dirty="0" smtClean="0"/>
                        <a:t>Maths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Skills</a:t>
                      </a:r>
                    </a:p>
                  </a:txBody>
                  <a:tcPr/>
                </a:tc>
                <a:tc>
                  <a:txBody>
                    <a:bodyPr/>
                    <a:lstStyle/>
                    <a:p>
                      <a:r>
                        <a:rPr lang="en-GB" sz="1400" dirty="0" smtClean="0"/>
                        <a:t>Maths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Skills</a:t>
                      </a:r>
                    </a:p>
                  </a:txBody>
                  <a:tcPr/>
                </a:tc>
                <a:tc>
                  <a:txBody>
                    <a:bodyPr/>
                    <a:lstStyle/>
                    <a:p>
                      <a:r>
                        <a:rPr lang="en-GB" sz="1400" dirty="0" smtClean="0"/>
                        <a:t>Maths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Skills</a:t>
                      </a:r>
                    </a:p>
                  </a:txBody>
                  <a:tcPr/>
                </a:tc>
              </a:tr>
              <a:tr h="273928">
                <a:tc>
                  <a:txBody>
                    <a:bodyPr/>
                    <a:lstStyle/>
                    <a:p>
                      <a:r>
                        <a:rPr lang="en-GB" sz="1600" dirty="0" smtClean="0"/>
                        <a:t>  Year 2</a:t>
                      </a:r>
                      <a:endParaRPr lang="en-GB" sz="1600" dirty="0"/>
                    </a:p>
                  </a:txBody>
                  <a:tcPr marL="0" marR="0" marT="0" marB="0"/>
                </a:tc>
                <a:tc>
                  <a:txBody>
                    <a:bodyPr/>
                    <a:lstStyle/>
                    <a:p>
                      <a:r>
                        <a:rPr lang="en-GB" sz="1400" dirty="0" smtClean="0"/>
                        <a:t>Maths</a:t>
                      </a:r>
                    </a:p>
                  </a:txBody>
                  <a:tcPr marL="0" marR="0" marT="0" marB="0">
                    <a:solidFill>
                      <a:srgbClr val="D0D8E8"/>
                    </a:solidFill>
                  </a:tcPr>
                </a:tc>
                <a:tc>
                  <a:txBody>
                    <a:bodyPr/>
                    <a:lstStyle/>
                    <a:p>
                      <a:r>
                        <a:rPr lang="en-GB" sz="1400" dirty="0" smtClean="0"/>
                        <a:t>Maths</a:t>
                      </a:r>
                    </a:p>
                  </a:txBody>
                  <a:tcPr marL="0" marR="0" marT="0" marB="0"/>
                </a:tc>
                <a:tc>
                  <a:txBody>
                    <a:bodyPr/>
                    <a:lstStyle/>
                    <a:p>
                      <a:r>
                        <a:rPr lang="en-GB" sz="1400" dirty="0" smtClean="0"/>
                        <a:t>Maths</a:t>
                      </a:r>
                    </a:p>
                  </a:txBody>
                  <a:tcPr marL="0" marR="0" marT="0" marB="0"/>
                </a:tc>
                <a:tc>
                  <a:txBody>
                    <a:bodyPr/>
                    <a:lstStyle/>
                    <a:p>
                      <a:r>
                        <a:rPr lang="en-GB" sz="1400" dirty="0" smtClean="0"/>
                        <a:t>Maths</a:t>
                      </a:r>
                    </a:p>
                  </a:txBody>
                  <a:tcPr marL="0" marR="0" marT="0" marB="0"/>
                </a:tc>
              </a:tr>
              <a:tr h="268208">
                <a:tc>
                  <a:txBody>
                    <a:bodyPr/>
                    <a:lstStyle/>
                    <a:p>
                      <a:endParaRPr lang="en-GB" sz="1600" dirty="0"/>
                    </a:p>
                  </a:txBody>
                  <a:tcPr marL="0" marR="0" marT="0" marB="0">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Skills</a:t>
                      </a:r>
                      <a:endParaRPr lang="en-GB" sz="1400" dirty="0"/>
                    </a:p>
                  </a:txBody>
                  <a:tcPr marL="0" marR="0" marT="0" marB="0">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Skills</a:t>
                      </a:r>
                    </a:p>
                  </a:txBody>
                  <a:tcPr marL="0" marR="0" marT="0" marB="0">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Skills</a:t>
                      </a:r>
                    </a:p>
                  </a:txBody>
                  <a:tcPr marL="0" marR="0" marT="0" marB="0">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Skills</a:t>
                      </a:r>
                    </a:p>
                  </a:txBody>
                  <a:tcPr marL="0" marR="0" marT="0" marB="0">
                    <a:solidFill>
                      <a:srgbClr val="D0D8E8"/>
                    </a:solidFill>
                  </a:tcPr>
                </a:tc>
              </a:tr>
              <a:tr h="235848">
                <a:tc>
                  <a:txBody>
                    <a:bodyPr/>
                    <a:lstStyle/>
                    <a:p>
                      <a:r>
                        <a:rPr lang="en-GB" sz="1600" dirty="0" smtClean="0"/>
                        <a:t>  Year 3</a:t>
                      </a:r>
                      <a:endParaRPr lang="en-GB" sz="1600" dirty="0"/>
                    </a:p>
                  </a:txBody>
                  <a:tcPr marL="0" marR="0" marT="0" marB="0">
                    <a:solidFill>
                      <a:srgbClr val="E9EDF4"/>
                    </a:solidFill>
                  </a:tcPr>
                </a:tc>
                <a:tc>
                  <a:txBody>
                    <a:bodyPr/>
                    <a:lstStyle/>
                    <a:p>
                      <a:r>
                        <a:rPr lang="en-GB" sz="1400" dirty="0" smtClean="0"/>
                        <a:t>Maths</a:t>
                      </a:r>
                    </a:p>
                  </a:txBody>
                  <a:tcPr marL="0" marR="0" marT="0" marB="0">
                    <a:solidFill>
                      <a:srgbClr val="E9EDF4"/>
                    </a:solidFill>
                  </a:tcPr>
                </a:tc>
                <a:tc>
                  <a:txBody>
                    <a:bodyPr/>
                    <a:lstStyle/>
                    <a:p>
                      <a:r>
                        <a:rPr lang="en-GB" sz="1400" dirty="0" smtClean="0"/>
                        <a:t>Maths</a:t>
                      </a:r>
                      <a:endParaRPr lang="en-GB" sz="1400" dirty="0"/>
                    </a:p>
                  </a:txBody>
                  <a:tcPr marL="0" marR="0" marT="0" marB="0">
                    <a:solidFill>
                      <a:srgbClr val="E9EDF4"/>
                    </a:solidFill>
                  </a:tcPr>
                </a:tc>
                <a:tc>
                  <a:txBody>
                    <a:bodyPr/>
                    <a:lstStyle/>
                    <a:p>
                      <a:r>
                        <a:rPr lang="en-GB" sz="1400" dirty="0" smtClean="0"/>
                        <a:t>Maths</a:t>
                      </a:r>
                    </a:p>
                  </a:txBody>
                  <a:tcPr marL="0" marR="0" marT="0" marB="0">
                    <a:solidFill>
                      <a:srgbClr val="E9EDF4"/>
                    </a:solidFill>
                  </a:tcPr>
                </a:tc>
                <a:tc>
                  <a:txBody>
                    <a:bodyPr/>
                    <a:lstStyle/>
                    <a:p>
                      <a:endParaRPr lang="en-GB" sz="1400" dirty="0" smtClean="0"/>
                    </a:p>
                  </a:txBody>
                  <a:tcPr marL="0" marR="0" marT="0" marB="0">
                    <a:solidFill>
                      <a:srgbClr val="E9EDF4"/>
                    </a:solidFill>
                  </a:tcPr>
                </a:tc>
              </a:tr>
              <a:tr h="208032">
                <a:tc>
                  <a:txBody>
                    <a:bodyPr/>
                    <a:lstStyle/>
                    <a:p>
                      <a:endParaRPr lang="en-GB" sz="1600" dirty="0"/>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Skills</a:t>
                      </a:r>
                      <a:endParaRPr lang="en-GB" sz="1400" dirty="0"/>
                    </a:p>
                  </a:txBody>
                  <a:tcPr marL="0" marR="0" marT="0" marB="0">
                    <a:solidFill>
                      <a:srgbClr val="E9EDF4"/>
                    </a:solidFill>
                  </a:tcPr>
                </a:tc>
                <a:tc>
                  <a:txBody>
                    <a:bodyPr/>
                    <a:lstStyle/>
                    <a:p>
                      <a:endParaRPr lang="en-GB" sz="1400" dirty="0"/>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Journal</a:t>
                      </a:r>
                      <a:endParaRPr lang="en-GB" sz="1400" dirty="0"/>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Journal</a:t>
                      </a:r>
                      <a:endParaRPr lang="en-GB" sz="1400" dirty="0"/>
                    </a:p>
                  </a:txBody>
                  <a:tcPr marL="0" marR="0" marT="0" marB="0"/>
                </a:tc>
              </a:tr>
            </a:tbl>
          </a:graphicData>
        </a:graphic>
      </p:graphicFrame>
      <p:sp>
        <p:nvSpPr>
          <p:cNvPr id="7" name="TextBox 6"/>
          <p:cNvSpPr txBox="1"/>
          <p:nvPr/>
        </p:nvSpPr>
        <p:spPr>
          <a:xfrm>
            <a:off x="611560" y="3663920"/>
            <a:ext cx="1100814" cy="369332"/>
          </a:xfrm>
          <a:prstGeom prst="rect">
            <a:avLst/>
          </a:prstGeom>
          <a:noFill/>
        </p:spPr>
        <p:txBody>
          <a:bodyPr wrap="none" rtlCol="0">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Practical </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932040" y="3807936"/>
            <a:ext cx="991425" cy="369332"/>
          </a:xfrm>
          <a:prstGeom prst="rect">
            <a:avLst/>
          </a:prstGeom>
          <a:noFill/>
        </p:spPr>
        <p:txBody>
          <a:bodyPr wrap="none" rtlCol="0">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Projects</a:t>
            </a:r>
            <a:endParaRPr lang="en-GB"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5103881"/>
              </p:ext>
            </p:extLst>
          </p:nvPr>
        </p:nvGraphicFramePr>
        <p:xfrm>
          <a:off x="683568" y="4167976"/>
          <a:ext cx="3456385" cy="1925320"/>
        </p:xfrm>
        <a:graphic>
          <a:graphicData uri="http://schemas.openxmlformats.org/drawingml/2006/table">
            <a:tbl>
              <a:tblPr firstRow="1" bandRow="1">
                <a:tableStyleId>{5C22544A-7EE6-4342-B048-85BDC9FD1C3A}</a:tableStyleId>
              </a:tblPr>
              <a:tblGrid>
                <a:gridCol w="720080"/>
                <a:gridCol w="662474"/>
                <a:gridCol w="691277"/>
                <a:gridCol w="691277"/>
                <a:gridCol w="691277"/>
              </a:tblGrid>
              <a:tr h="370840">
                <a:tc>
                  <a:txBody>
                    <a:bodyPr/>
                    <a:lstStyle/>
                    <a:p>
                      <a:r>
                        <a:rPr lang="en-GB" sz="1600" b="0" dirty="0" smtClean="0">
                          <a:solidFill>
                            <a:schemeClr val="tx1"/>
                          </a:solidFill>
                        </a:rPr>
                        <a:t>Year 1</a:t>
                      </a:r>
                      <a:endParaRPr lang="en-GB" sz="1600" b="0" dirty="0">
                        <a:solidFill>
                          <a:schemeClr val="tx1"/>
                        </a:solidFill>
                      </a:endParaRPr>
                    </a:p>
                  </a:txBody>
                  <a:tcPr/>
                </a:tc>
                <a:tc>
                  <a:txBody>
                    <a:bodyPr/>
                    <a:lstStyle/>
                    <a:p>
                      <a:r>
                        <a:rPr lang="en-GB" sz="1400" dirty="0" smtClean="0"/>
                        <a:t>Lab</a:t>
                      </a:r>
                    </a:p>
                    <a:p>
                      <a:r>
                        <a:rPr lang="en-GB" sz="1400" dirty="0" smtClean="0"/>
                        <a:t>IT</a:t>
                      </a:r>
                      <a:endParaRPr lang="en-GB" sz="1400" dirty="0"/>
                    </a:p>
                  </a:txBody>
                  <a:tcPr/>
                </a:tc>
                <a:tc>
                  <a:txBody>
                    <a:bodyPr/>
                    <a:lstStyle/>
                    <a:p>
                      <a:r>
                        <a:rPr lang="en-GB" sz="1400" dirty="0" smtClean="0"/>
                        <a:t>Lab</a:t>
                      </a:r>
                    </a:p>
                    <a:p>
                      <a:r>
                        <a:rPr lang="en-GB" sz="1400" dirty="0" smtClean="0"/>
                        <a:t>IT</a:t>
                      </a:r>
                    </a:p>
                  </a:txBody>
                  <a:tcPr/>
                </a:tc>
                <a:tc>
                  <a:txBody>
                    <a:bodyPr/>
                    <a:lstStyle/>
                    <a:p>
                      <a:r>
                        <a:rPr lang="en-GB" sz="1400" dirty="0" smtClean="0"/>
                        <a:t>Lab</a:t>
                      </a:r>
                    </a:p>
                    <a:p>
                      <a:r>
                        <a:rPr lang="en-GB" sz="1400" dirty="0" smtClean="0"/>
                        <a:t>IT</a:t>
                      </a:r>
                    </a:p>
                  </a:txBody>
                  <a:tcPr/>
                </a:tc>
                <a:tc>
                  <a:txBody>
                    <a:bodyPr/>
                    <a:lstStyle/>
                    <a:p>
                      <a:r>
                        <a:rPr lang="en-GB" sz="1400" dirty="0" smtClean="0"/>
                        <a:t>Lab</a:t>
                      </a:r>
                    </a:p>
                    <a:p>
                      <a:r>
                        <a:rPr lang="en-GB" sz="1400" dirty="0" smtClean="0"/>
                        <a:t>IT</a:t>
                      </a:r>
                    </a:p>
                  </a:txBody>
                  <a:tcPr/>
                </a:tc>
              </a:tr>
              <a:tr h="370840">
                <a:tc>
                  <a:txBody>
                    <a:bodyPr/>
                    <a:lstStyle/>
                    <a:p>
                      <a:r>
                        <a:rPr lang="en-GB" sz="1600" dirty="0" smtClean="0"/>
                        <a:t>Year 2</a:t>
                      </a:r>
                      <a:endParaRPr lang="en-GB" sz="1600" dirty="0"/>
                    </a:p>
                  </a:txBody>
                  <a:tcPr/>
                </a:tc>
                <a:tc>
                  <a:txBody>
                    <a:bodyPr/>
                    <a:lstStyle/>
                    <a:p>
                      <a:r>
                        <a:rPr lang="en-GB" sz="1400" dirty="0" smtClean="0"/>
                        <a:t>Lab</a:t>
                      </a:r>
                    </a:p>
                    <a:p>
                      <a:r>
                        <a:rPr lang="en-GB" sz="1400" dirty="0" smtClean="0"/>
                        <a:t>IT</a:t>
                      </a:r>
                      <a:endParaRPr lang="en-GB" sz="1400" dirty="0"/>
                    </a:p>
                  </a:txBody>
                  <a:tcPr/>
                </a:tc>
                <a:tc>
                  <a:txBody>
                    <a:bodyPr/>
                    <a:lstStyle/>
                    <a:p>
                      <a:r>
                        <a:rPr lang="en-GB" sz="1400" dirty="0" smtClean="0"/>
                        <a:t>Lab</a:t>
                      </a:r>
                    </a:p>
                    <a:p>
                      <a:r>
                        <a:rPr lang="en-GB" sz="1400" dirty="0" smtClean="0"/>
                        <a:t>IT</a:t>
                      </a:r>
                      <a:endParaRPr lang="en-GB" sz="1400" dirty="0"/>
                    </a:p>
                  </a:txBody>
                  <a:tcPr/>
                </a:tc>
                <a:tc>
                  <a:txBody>
                    <a:bodyPr/>
                    <a:lstStyle/>
                    <a:p>
                      <a:r>
                        <a:rPr lang="en-GB" sz="1400" dirty="0" smtClean="0"/>
                        <a:t>Lab</a:t>
                      </a:r>
                    </a:p>
                    <a:p>
                      <a:r>
                        <a:rPr lang="en-GB" sz="1400" dirty="0" smtClean="0"/>
                        <a:t>IT</a:t>
                      </a:r>
                    </a:p>
                  </a:txBody>
                  <a:tcPr/>
                </a:tc>
                <a:tc>
                  <a:txBody>
                    <a:bodyPr/>
                    <a:lstStyle/>
                    <a:p>
                      <a:r>
                        <a:rPr lang="en-GB" sz="1400" dirty="0" smtClean="0"/>
                        <a:t>Lab</a:t>
                      </a:r>
                    </a:p>
                    <a:p>
                      <a:r>
                        <a:rPr lang="en-GB" sz="1400" dirty="0" smtClean="0"/>
                        <a:t>IT</a:t>
                      </a:r>
                      <a:endParaRPr lang="en-GB" sz="1400" dirty="0"/>
                    </a:p>
                  </a:txBody>
                  <a:tcPr/>
                </a:tc>
              </a:tr>
              <a:tr h="370840">
                <a:tc>
                  <a:txBody>
                    <a:bodyPr/>
                    <a:lstStyle/>
                    <a:p>
                      <a:r>
                        <a:rPr lang="en-GB" sz="1600" dirty="0" smtClean="0"/>
                        <a:t>Year 3</a:t>
                      </a:r>
                      <a:endParaRPr lang="en-GB" sz="1600" dirty="0"/>
                    </a:p>
                  </a:txBody>
                  <a:tcPr/>
                </a:tc>
                <a:tc>
                  <a:txBody>
                    <a:bodyPr/>
                    <a:lstStyle/>
                    <a:p>
                      <a:r>
                        <a:rPr lang="en-GB" sz="1400" dirty="0" smtClean="0"/>
                        <a:t>Lab</a:t>
                      </a:r>
                    </a:p>
                    <a:p>
                      <a:r>
                        <a:rPr lang="en-GB" sz="1400" dirty="0" smtClean="0"/>
                        <a:t>IT</a:t>
                      </a:r>
                      <a:endParaRPr lang="en-GB" sz="1400" dirty="0"/>
                    </a:p>
                  </a:txBody>
                  <a:tcPr/>
                </a:tc>
                <a:tc>
                  <a:txBody>
                    <a:bodyPr/>
                    <a:lstStyle/>
                    <a:p>
                      <a:r>
                        <a:rPr lang="en-GB" sz="1400" dirty="0" smtClean="0"/>
                        <a:t>Lab</a:t>
                      </a:r>
                    </a:p>
                    <a:p>
                      <a:r>
                        <a:rPr lang="en-GB" sz="1400" dirty="0" smtClean="0"/>
                        <a:t>IT</a:t>
                      </a:r>
                      <a:endParaRPr lang="en-GB" sz="1400" dirty="0"/>
                    </a:p>
                  </a:txBody>
                  <a:tcPr/>
                </a:tc>
                <a:tc>
                  <a:txBody>
                    <a:bodyPr/>
                    <a:lstStyle/>
                    <a:p>
                      <a:endParaRPr lang="en-GB" sz="1400" dirty="0" smtClean="0"/>
                    </a:p>
                  </a:txBody>
                  <a:tcPr/>
                </a:tc>
                <a:tc>
                  <a:txBody>
                    <a:bodyPr/>
                    <a:lstStyle/>
                    <a:p>
                      <a:endParaRPr lang="en-GB"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Year 4</a:t>
                      </a:r>
                      <a:endParaRPr lang="en-GB" sz="1600" dirty="0"/>
                    </a:p>
                  </a:txBody>
                  <a:tcPr/>
                </a:tc>
                <a:tc>
                  <a:txBody>
                    <a:bodyPr/>
                    <a:lstStyle/>
                    <a:p>
                      <a:r>
                        <a:rPr lang="en-GB" sz="1600" dirty="0" smtClean="0"/>
                        <a:t>IT</a:t>
                      </a:r>
                      <a:endParaRPr lang="en-GB" sz="1600" dirty="0"/>
                    </a:p>
                  </a:txBody>
                  <a:tcPr/>
                </a:tc>
                <a:tc>
                  <a:txBody>
                    <a:bodyPr/>
                    <a:lstStyle/>
                    <a:p>
                      <a:r>
                        <a:rPr lang="en-GB" sz="1600" dirty="0" smtClean="0"/>
                        <a:t>IT</a:t>
                      </a:r>
                      <a:endParaRPr lang="en-GB" sz="1600" dirty="0"/>
                    </a:p>
                  </a:txBody>
                  <a:tcPr/>
                </a:tc>
                <a:tc>
                  <a:txBody>
                    <a:bodyPr/>
                    <a:lstStyle/>
                    <a:p>
                      <a:endParaRPr lang="en-GB" dirty="0"/>
                    </a:p>
                  </a:txBody>
                  <a:tcPr/>
                </a:tc>
                <a:tc>
                  <a:txBody>
                    <a:bodyPr/>
                    <a:lstStyle/>
                    <a:p>
                      <a:endParaRPr lang="en-GB"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60204801"/>
              </p:ext>
            </p:extLst>
          </p:nvPr>
        </p:nvGraphicFramePr>
        <p:xfrm>
          <a:off x="4938573" y="4311992"/>
          <a:ext cx="3456385" cy="1691640"/>
        </p:xfrm>
        <a:graphic>
          <a:graphicData uri="http://schemas.openxmlformats.org/drawingml/2006/table">
            <a:tbl>
              <a:tblPr firstRow="1" bandRow="1">
                <a:tableStyleId>{5C22544A-7EE6-4342-B048-85BDC9FD1C3A}</a:tableStyleId>
              </a:tblPr>
              <a:tblGrid>
                <a:gridCol w="720080"/>
                <a:gridCol w="662474"/>
                <a:gridCol w="627137"/>
                <a:gridCol w="755417"/>
                <a:gridCol w="691277"/>
              </a:tblGrid>
              <a:tr h="370840">
                <a:tc>
                  <a:txBody>
                    <a:bodyPr/>
                    <a:lstStyle/>
                    <a:p>
                      <a:r>
                        <a:rPr lang="en-GB" sz="1600" b="0" dirty="0" smtClean="0">
                          <a:solidFill>
                            <a:schemeClr val="tx1"/>
                          </a:solidFill>
                        </a:rPr>
                        <a:t>Year 1</a:t>
                      </a:r>
                      <a:endParaRPr lang="en-GB" sz="1600" b="0" dirty="0">
                        <a:solidFill>
                          <a:schemeClr val="tx1"/>
                        </a:solidFill>
                      </a:endParaRPr>
                    </a:p>
                  </a:txBody>
                  <a:tcPr/>
                </a:tc>
                <a:tc>
                  <a:txBody>
                    <a:bodyPr/>
                    <a:lstStyle/>
                    <a:p>
                      <a:endParaRPr lang="en-GB" sz="1400" dirty="0"/>
                    </a:p>
                  </a:txBody>
                  <a:tcPr>
                    <a:noFill/>
                  </a:tcPr>
                </a:tc>
                <a:tc>
                  <a:txBody>
                    <a:bodyPr/>
                    <a:lstStyle/>
                    <a:p>
                      <a:endParaRPr lang="en-GB" sz="1400" dirty="0" smtClean="0"/>
                    </a:p>
                  </a:txBody>
                  <a:tcPr>
                    <a:noFill/>
                  </a:tcPr>
                </a:tc>
                <a:tc>
                  <a:txBody>
                    <a:bodyPr/>
                    <a:lstStyle/>
                    <a:p>
                      <a:endParaRPr lang="en-GB" sz="1400" dirty="0" smtClean="0"/>
                    </a:p>
                  </a:txBody>
                  <a:tcPr>
                    <a:noFill/>
                  </a:tcPr>
                </a:tc>
                <a:tc>
                  <a:txBody>
                    <a:bodyPr/>
                    <a:lstStyle/>
                    <a:p>
                      <a:endParaRPr lang="en-GB" sz="1400" dirty="0" smtClean="0"/>
                    </a:p>
                  </a:txBody>
                  <a:tcPr>
                    <a:noFill/>
                  </a:tcPr>
                </a:tc>
              </a:tr>
              <a:tr h="370840">
                <a:tc>
                  <a:txBody>
                    <a:bodyPr/>
                    <a:lstStyle/>
                    <a:p>
                      <a:r>
                        <a:rPr lang="en-GB" sz="1600" dirty="0" smtClean="0"/>
                        <a:t>Year 2</a:t>
                      </a:r>
                      <a:endParaRPr lang="en-GB" sz="1600" dirty="0"/>
                    </a:p>
                  </a:txBody>
                  <a:tcPr/>
                </a:tc>
                <a:tc>
                  <a:txBody>
                    <a:bodyPr/>
                    <a:lstStyle/>
                    <a:p>
                      <a:endParaRPr lang="en-GB" sz="1400" dirty="0"/>
                    </a:p>
                  </a:txBody>
                  <a:tcPr>
                    <a:noFill/>
                  </a:tcPr>
                </a:tc>
                <a:tc>
                  <a:txBody>
                    <a:bodyPr/>
                    <a:lstStyle/>
                    <a:p>
                      <a:endParaRPr lang="en-GB" sz="1400" dirty="0"/>
                    </a:p>
                  </a:txBody>
                  <a:tcPr>
                    <a:noFill/>
                  </a:tcPr>
                </a:tc>
                <a:tc>
                  <a:txBody>
                    <a:bodyPr/>
                    <a:lstStyle/>
                    <a:p>
                      <a:endParaRPr lang="en-GB" sz="1400" dirty="0" smtClean="0"/>
                    </a:p>
                  </a:txBody>
                  <a:tcPr>
                    <a:noFill/>
                  </a:tcPr>
                </a:tc>
                <a:tc>
                  <a:txBody>
                    <a:bodyPr/>
                    <a:lstStyle/>
                    <a:p>
                      <a:endParaRPr lang="en-GB" sz="1400" dirty="0"/>
                    </a:p>
                  </a:txBody>
                  <a:tcPr>
                    <a:noFill/>
                  </a:tcPr>
                </a:tc>
              </a:tr>
              <a:tr h="370840">
                <a:tc>
                  <a:txBody>
                    <a:bodyPr/>
                    <a:lstStyle/>
                    <a:p>
                      <a:r>
                        <a:rPr lang="en-GB" sz="1600" dirty="0" smtClean="0"/>
                        <a:t>Year 3</a:t>
                      </a:r>
                      <a:endParaRPr lang="en-GB" sz="1600" dirty="0"/>
                    </a:p>
                  </a:txBody>
                  <a:tcPr/>
                </a:tc>
                <a:tc>
                  <a:txBody>
                    <a:bodyPr/>
                    <a:lstStyle/>
                    <a:p>
                      <a:endParaRPr lang="en-GB" sz="1400" dirty="0"/>
                    </a:p>
                  </a:txBody>
                  <a:tcPr>
                    <a:noFill/>
                  </a:tcPr>
                </a:tc>
                <a:tc>
                  <a:txBody>
                    <a:bodyPr/>
                    <a:lstStyle/>
                    <a:p>
                      <a:endParaRPr lang="en-GB" sz="1400" dirty="0"/>
                    </a:p>
                  </a:txBody>
                  <a:tcPr>
                    <a:noFill/>
                  </a:tcPr>
                </a:tc>
                <a:tc gridSpan="2">
                  <a:txBody>
                    <a:bodyPr/>
                    <a:lstStyle/>
                    <a:p>
                      <a:pPr algn="ctr"/>
                      <a:r>
                        <a:rPr lang="en-GB" sz="1400" dirty="0" smtClean="0"/>
                        <a:t>Individual Project</a:t>
                      </a:r>
                    </a:p>
                  </a:txBody>
                  <a:tcPr/>
                </a:tc>
                <a:tc hMerge="1">
                  <a:txBody>
                    <a:bodyPr/>
                    <a:lstStyle/>
                    <a:p>
                      <a:endParaRPr lang="en-GB" sz="1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Year 4</a:t>
                      </a:r>
                      <a:endParaRPr lang="en-GB" sz="1600" dirty="0"/>
                    </a:p>
                  </a:txBody>
                  <a:tcPr/>
                </a:tc>
                <a:tc gridSpan="4">
                  <a:txBody>
                    <a:bodyPr/>
                    <a:lstStyle/>
                    <a:p>
                      <a:pPr algn="ctr"/>
                      <a:r>
                        <a:rPr lang="en-GB" sz="1600" dirty="0" smtClean="0"/>
                        <a:t>Individual  Research Project</a:t>
                      </a:r>
                    </a:p>
                    <a:p>
                      <a:pPr algn="ctr"/>
                      <a:r>
                        <a:rPr lang="en-GB" sz="1600" dirty="0" smtClean="0"/>
                        <a:t>Individual Literature Project</a:t>
                      </a:r>
                      <a:endParaRPr lang="en-GB" sz="1600" dirty="0"/>
                    </a:p>
                  </a:txBody>
                  <a:tcPr/>
                </a:tc>
                <a:tc hMerge="1">
                  <a:txBody>
                    <a:bodyPr/>
                    <a:lstStyle/>
                    <a:p>
                      <a:endParaRPr lang="en-GB" sz="1600" dirty="0"/>
                    </a:p>
                  </a:txBody>
                  <a:tcPr/>
                </a:tc>
                <a:tc hMerge="1">
                  <a:txBody>
                    <a:bodyPr/>
                    <a:lstStyle/>
                    <a:p>
                      <a:endParaRPr lang="en-GB" dirty="0"/>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1090917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9578265"/>
              </p:ext>
            </p:extLst>
          </p:nvPr>
        </p:nvGraphicFramePr>
        <p:xfrm>
          <a:off x="-2" y="-5084"/>
          <a:ext cx="9144001" cy="6863087"/>
        </p:xfrm>
        <a:graphic>
          <a:graphicData uri="http://schemas.openxmlformats.org/drawingml/2006/table">
            <a:tbl>
              <a:tblPr firstRow="1" firstCol="1" bandRow="1">
                <a:tableStyleId>{5C22544A-7EE6-4342-B048-85BDC9FD1C3A}</a:tableStyleId>
              </a:tblPr>
              <a:tblGrid>
                <a:gridCol w="2995448"/>
                <a:gridCol w="2049518"/>
                <a:gridCol w="2049518"/>
                <a:gridCol w="2049517"/>
              </a:tblGrid>
              <a:tr h="476298">
                <a:tc>
                  <a:txBody>
                    <a:bodyPr/>
                    <a:lstStyle/>
                    <a:p>
                      <a:pPr algn="l">
                        <a:lnSpc>
                          <a:spcPct val="107000"/>
                        </a:lnSpc>
                        <a:spcAft>
                          <a:spcPts val="0"/>
                        </a:spcAft>
                      </a:pPr>
                      <a:r>
                        <a:rPr lang="en-GB" sz="800" dirty="0">
                          <a:solidFill>
                            <a:schemeClr val="tx1"/>
                          </a:solidFill>
                          <a:effectLst/>
                        </a:rPr>
                        <a:t>            </a:t>
                      </a:r>
                      <a:r>
                        <a:rPr lang="en-GB" sz="1400" dirty="0">
                          <a:solidFill>
                            <a:schemeClr val="tx1"/>
                          </a:solidFill>
                          <a:effectLst/>
                        </a:rPr>
                        <a:t>Achievement</a:t>
                      </a:r>
                      <a:r>
                        <a:rPr lang="en-GB" sz="1400" dirty="0" smtClean="0">
                          <a:solidFill>
                            <a:schemeClr val="tx1"/>
                          </a:solidFill>
                          <a:effectLst/>
                        </a:rPr>
                        <a:t>→        </a:t>
                      </a:r>
                      <a:endParaRPr lang="en-GB" sz="1400" dirty="0">
                        <a:solidFill>
                          <a:schemeClr val="tx1"/>
                        </a:solidFill>
                        <a:effectLst/>
                      </a:endParaRPr>
                    </a:p>
                    <a:p>
                      <a:pPr algn="l">
                        <a:lnSpc>
                          <a:spcPct val="107000"/>
                        </a:lnSpc>
                        <a:spcAft>
                          <a:spcPts val="0"/>
                        </a:spcAft>
                      </a:pPr>
                      <a:r>
                        <a:rPr lang="en-GB" sz="800" dirty="0">
                          <a:solidFill>
                            <a:schemeClr val="tx1"/>
                          </a:solidFill>
                          <a:effectLst/>
                        </a:rPr>
                        <a:t>           </a:t>
                      </a:r>
                      <a:r>
                        <a:rPr lang="en-GB" sz="1400" dirty="0">
                          <a:solidFill>
                            <a:schemeClr val="tx1"/>
                          </a:solidFill>
                          <a:effectLst/>
                        </a:rPr>
                        <a:t>Scale </a:t>
                      </a:r>
                      <a:endParaRPr lang="en-GB" sz="14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400" dirty="0">
                          <a:solidFill>
                            <a:schemeClr val="tx1"/>
                          </a:solidFill>
                          <a:effectLst/>
                        </a:rPr>
                        <a:t>Discover (State)</a:t>
                      </a:r>
                      <a:endParaRPr lang="en-GB" sz="14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400" dirty="0">
                          <a:solidFill>
                            <a:schemeClr val="tx1"/>
                          </a:solidFill>
                          <a:effectLst/>
                        </a:rPr>
                        <a:t>Progress (Explore)</a:t>
                      </a:r>
                      <a:endParaRPr lang="en-GB" sz="14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400" dirty="0">
                          <a:solidFill>
                            <a:schemeClr val="tx1"/>
                          </a:solidFill>
                          <a:effectLst/>
                        </a:rPr>
                        <a:t>Achieve  (Apply)</a:t>
                      </a:r>
                      <a:endParaRPr lang="en-GB" sz="14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r>
              <a:tr h="234504">
                <a:tc>
                  <a:txBody>
                    <a:bodyPr/>
                    <a:lstStyle/>
                    <a:p>
                      <a:pPr algn="l">
                        <a:lnSpc>
                          <a:spcPct val="107000"/>
                        </a:lnSpc>
                        <a:spcAft>
                          <a:spcPts val="0"/>
                        </a:spcAft>
                      </a:pPr>
                      <a:r>
                        <a:rPr lang="en-GB" sz="1400" dirty="0">
                          <a:solidFill>
                            <a:schemeClr val="tx1"/>
                          </a:solidFill>
                          <a:effectLst/>
                        </a:rPr>
                        <a:t>Individual</a:t>
                      </a:r>
                      <a:endParaRPr lang="en-GB" sz="14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chemeClr val="accent1">
                        <a:lumMod val="20000"/>
                        <a:lumOff val="80000"/>
                      </a:schemeClr>
                    </a:solidFill>
                  </a:tcPr>
                </a:tc>
              </a:tr>
              <a:tr h="611528">
                <a:tc>
                  <a:txBody>
                    <a:bodyPr/>
                    <a:lstStyle/>
                    <a:p>
                      <a:pPr algn="l">
                        <a:lnSpc>
                          <a:spcPct val="107000"/>
                        </a:lnSpc>
                        <a:spcAft>
                          <a:spcPts val="0"/>
                        </a:spcAft>
                      </a:pPr>
                      <a:r>
                        <a:rPr lang="en-GB" sz="1400" dirty="0" smtClean="0">
                          <a:solidFill>
                            <a:schemeClr val="tx1"/>
                          </a:solidFill>
                          <a:effectLst/>
                        </a:rPr>
                        <a:t>Career </a:t>
                      </a:r>
                      <a:r>
                        <a:rPr lang="en-GB" sz="1400" dirty="0">
                          <a:solidFill>
                            <a:schemeClr val="tx1"/>
                          </a:solidFill>
                          <a:effectLst/>
                        </a:rPr>
                        <a:t>guidance </a:t>
                      </a:r>
                      <a:r>
                        <a:rPr lang="en-GB" sz="1400" dirty="0" smtClean="0">
                          <a:solidFill>
                            <a:schemeClr val="tx1"/>
                          </a:solidFill>
                          <a:effectLst/>
                        </a:rPr>
                        <a:t>&amp;</a:t>
                      </a:r>
                      <a:r>
                        <a:rPr lang="en-GB" sz="1400" baseline="0" dirty="0" smtClean="0">
                          <a:solidFill>
                            <a:schemeClr val="tx1"/>
                          </a:solidFill>
                          <a:effectLst/>
                        </a:rPr>
                        <a:t> </a:t>
                      </a:r>
                      <a:r>
                        <a:rPr lang="en-GB" sz="1400" dirty="0" smtClean="0">
                          <a:solidFill>
                            <a:schemeClr val="tx1"/>
                          </a:solidFill>
                          <a:effectLst/>
                        </a:rPr>
                        <a:t> management</a:t>
                      </a:r>
                      <a:endParaRPr lang="en-GB" sz="14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smtClean="0">
                          <a:effectLst/>
                        </a:rPr>
                        <a:t>PDP: </a:t>
                      </a:r>
                      <a:r>
                        <a:rPr lang="en-GB" sz="1200" dirty="0" smtClean="0">
                          <a:effectLst/>
                          <a:latin typeface="Calibri"/>
                          <a:ea typeface="Calibri"/>
                          <a:cs typeface="Times New Roman"/>
                        </a:rPr>
                        <a:t>Tutor meetings</a:t>
                      </a:r>
                    </a:p>
                  </a:txBody>
                  <a:tcPr marL="33927" marR="33927" marT="0" marB="0"/>
                </a:tc>
                <a:tc>
                  <a:txBody>
                    <a:bodyPr/>
                    <a:lstStyle/>
                    <a:p>
                      <a:pPr algn="l">
                        <a:lnSpc>
                          <a:spcPct val="107000"/>
                        </a:lnSpc>
                        <a:spcAft>
                          <a:spcPts val="0"/>
                        </a:spcAft>
                      </a:pPr>
                      <a:r>
                        <a:rPr lang="en-GB" sz="1200" dirty="0" smtClean="0">
                          <a:effectLst/>
                        </a:rPr>
                        <a:t>CV: workshop</a:t>
                      </a:r>
                    </a:p>
                    <a:p>
                      <a:pPr algn="l">
                        <a:lnSpc>
                          <a:spcPct val="107000"/>
                        </a:lnSpc>
                        <a:spcAft>
                          <a:spcPts val="0"/>
                        </a:spcAft>
                      </a:pPr>
                      <a:r>
                        <a:rPr lang="en-GB" sz="1200" dirty="0" smtClean="0">
                          <a:effectLst/>
                        </a:rPr>
                        <a:t>       mock interview</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baseline="0" dirty="0" smtClean="0">
                          <a:effectLst/>
                        </a:rPr>
                        <a:t> </a:t>
                      </a:r>
                      <a:r>
                        <a:rPr lang="en-GB" sz="1200" dirty="0" smtClean="0">
                          <a:effectLst/>
                        </a:rPr>
                        <a:t>Careers fair: alumni</a:t>
                      </a:r>
                      <a:endParaRPr lang="en-GB" sz="1200" dirty="0" smtClean="0">
                        <a:effectLst/>
                        <a:latin typeface="+mn-lt"/>
                        <a:ea typeface="Calibri"/>
                        <a:cs typeface="Times New Roman"/>
                      </a:endParaRPr>
                    </a:p>
                  </a:txBody>
                  <a:tcPr marL="33927" marR="33927" marT="0" marB="0"/>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tc>
              </a:tr>
              <a:tr h="620115">
                <a:tc>
                  <a:txBody>
                    <a:bodyPr/>
                    <a:lstStyle/>
                    <a:p>
                      <a:pPr algn="l">
                        <a:lnSpc>
                          <a:spcPct val="107000"/>
                        </a:lnSpc>
                        <a:spcAft>
                          <a:spcPts val="0"/>
                        </a:spcAft>
                      </a:pPr>
                      <a:r>
                        <a:rPr lang="en-GB" sz="1400" dirty="0" smtClean="0">
                          <a:solidFill>
                            <a:schemeClr val="tx1"/>
                          </a:solidFill>
                          <a:effectLst/>
                        </a:rPr>
                        <a:t>Confidence</a:t>
                      </a:r>
                      <a:r>
                        <a:rPr lang="en-GB" sz="1400" dirty="0">
                          <a:solidFill>
                            <a:schemeClr val="tx1"/>
                          </a:solidFill>
                          <a:effectLst/>
                        </a:rPr>
                        <a:t>, </a:t>
                      </a:r>
                      <a:r>
                        <a:rPr lang="en-GB" sz="1400" dirty="0" smtClean="0">
                          <a:solidFill>
                            <a:schemeClr val="tx1"/>
                          </a:solidFill>
                          <a:effectLst/>
                        </a:rPr>
                        <a:t>resilience and </a:t>
                      </a:r>
                      <a:r>
                        <a:rPr lang="en-GB" sz="1400" dirty="0">
                          <a:solidFill>
                            <a:schemeClr val="tx1"/>
                          </a:solidFill>
                          <a:effectLst/>
                        </a:rPr>
                        <a:t>adaptability </a:t>
                      </a:r>
                      <a:endParaRPr lang="en-GB" sz="800" dirty="0">
                        <a:solidFill>
                          <a:schemeClr val="tx1"/>
                        </a:solidFill>
                        <a:effectLst/>
                      </a:endParaRPr>
                    </a:p>
                    <a:p>
                      <a:pPr algn="l">
                        <a:lnSpc>
                          <a:spcPct val="107000"/>
                        </a:lnSpc>
                        <a:spcAft>
                          <a:spcPts val="0"/>
                        </a:spcAft>
                      </a:pPr>
                      <a:r>
                        <a:rPr lang="en-GB" sz="800" dirty="0">
                          <a:solidFill>
                            <a:schemeClr val="tx1"/>
                          </a:solidFill>
                          <a:effectLst/>
                        </a:rPr>
                        <a:t>    </a:t>
                      </a:r>
                      <a:endParaRPr lang="en-GB" sz="8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smtClean="0">
                          <a:effectLst/>
                          <a:latin typeface="Calibri"/>
                          <a:ea typeface="Calibri"/>
                          <a:cs typeface="Times New Roman"/>
                        </a:rPr>
                        <a:t>Time management: planned schedule</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a:effectLst/>
                        </a:rPr>
                        <a:t>Time allocation – multiple</a:t>
                      </a:r>
                    </a:p>
                    <a:p>
                      <a:pPr algn="l">
                        <a:lnSpc>
                          <a:spcPct val="107000"/>
                        </a:lnSpc>
                        <a:spcAft>
                          <a:spcPts val="0"/>
                        </a:spcAft>
                      </a:pPr>
                      <a:r>
                        <a:rPr lang="en-GB" sz="1200" dirty="0" smtClean="0">
                          <a:effectLst/>
                        </a:rPr>
                        <a:t>Complex Schedule</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effectLst/>
                        </a:rPr>
                        <a:t>Resilience workshop</a:t>
                      </a:r>
                    </a:p>
                  </a:txBody>
                  <a:tcPr marL="33927" marR="33927" marT="0" marB="0"/>
                </a:tc>
                <a:tc>
                  <a:txBody>
                    <a:bodyPr/>
                    <a:lstStyle/>
                    <a:p>
                      <a:pPr algn="l">
                        <a:lnSpc>
                          <a:spcPct val="107000"/>
                        </a:lnSpc>
                        <a:spcAft>
                          <a:spcPts val="0"/>
                        </a:spcAft>
                      </a:pPr>
                      <a:r>
                        <a:rPr lang="en-GB" sz="1200" dirty="0" smtClean="0">
                          <a:effectLst/>
                        </a:rPr>
                        <a:t>Open-ended projects</a:t>
                      </a:r>
                      <a:endParaRPr lang="en-GB" sz="1200" dirty="0">
                        <a:effectLst/>
                        <a:latin typeface="Calibri"/>
                        <a:ea typeface="Calibri"/>
                        <a:cs typeface="Times New Roman"/>
                      </a:endParaRPr>
                    </a:p>
                  </a:txBody>
                  <a:tcPr marL="33927" marR="33927" marT="0" marB="0"/>
                </a:tc>
              </a:tr>
              <a:tr h="487068">
                <a:tc>
                  <a:txBody>
                    <a:bodyPr/>
                    <a:lstStyle/>
                    <a:p>
                      <a:pPr marL="0" indent="0" algn="l">
                        <a:lnSpc>
                          <a:spcPct val="107000"/>
                        </a:lnSpc>
                        <a:spcAft>
                          <a:spcPts val="0"/>
                        </a:spcAft>
                      </a:pPr>
                      <a:r>
                        <a:rPr lang="en-GB" sz="1400" dirty="0" smtClean="0">
                          <a:solidFill>
                            <a:schemeClr val="tx1"/>
                          </a:solidFill>
                          <a:effectLst/>
                        </a:rPr>
                        <a:t>Meta cognition</a:t>
                      </a:r>
                      <a:r>
                        <a:rPr lang="en-GB" sz="1400" baseline="0" dirty="0" smtClean="0">
                          <a:solidFill>
                            <a:schemeClr val="tx1"/>
                          </a:solidFill>
                          <a:effectLst/>
                        </a:rPr>
                        <a:t> </a:t>
                      </a:r>
                      <a:r>
                        <a:rPr lang="en-GB" sz="1400" dirty="0" smtClean="0">
                          <a:solidFill>
                            <a:schemeClr val="tx1"/>
                          </a:solidFill>
                          <a:effectLst/>
                        </a:rPr>
                        <a:t>(Reflection</a:t>
                      </a:r>
                      <a:r>
                        <a:rPr lang="en-GB" sz="1400" baseline="0" dirty="0" smtClean="0">
                          <a:solidFill>
                            <a:schemeClr val="tx1"/>
                          </a:solidFill>
                          <a:effectLst/>
                        </a:rPr>
                        <a:t> &amp;</a:t>
                      </a:r>
                      <a:r>
                        <a:rPr lang="en-GB" sz="1400" dirty="0" smtClean="0">
                          <a:solidFill>
                            <a:schemeClr val="tx1"/>
                          </a:solidFill>
                          <a:effectLst/>
                        </a:rPr>
                        <a:t> </a:t>
                      </a:r>
                      <a:r>
                        <a:rPr lang="en-GB" sz="1400" dirty="0">
                          <a:solidFill>
                            <a:schemeClr val="tx1"/>
                          </a:solidFill>
                          <a:effectLst/>
                        </a:rPr>
                        <a:t>articulation)</a:t>
                      </a:r>
                      <a:endParaRPr lang="en-GB" sz="14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smtClean="0">
                          <a:effectLst/>
                        </a:rPr>
                        <a:t>Feedback </a:t>
                      </a:r>
                      <a:r>
                        <a:rPr lang="en-GB" sz="1200" dirty="0">
                          <a:effectLst/>
                        </a:rPr>
                        <a:t>(closed questions)</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smtClean="0">
                          <a:effectLst/>
                        </a:rPr>
                        <a:t>Feedback </a:t>
                      </a:r>
                      <a:r>
                        <a:rPr lang="en-GB" sz="1200" dirty="0">
                          <a:effectLst/>
                        </a:rPr>
                        <a:t>(open ended assignments)</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smtClean="0">
                          <a:effectLst/>
                        </a:rPr>
                        <a:t>Research </a:t>
                      </a:r>
                      <a:r>
                        <a:rPr lang="en-GB" sz="1200" dirty="0">
                          <a:effectLst/>
                        </a:rPr>
                        <a:t>project</a:t>
                      </a:r>
                    </a:p>
                    <a:p>
                      <a:pPr algn="l">
                        <a:lnSpc>
                          <a:spcPct val="107000"/>
                        </a:lnSpc>
                        <a:spcAft>
                          <a:spcPts val="0"/>
                        </a:spcAft>
                      </a:pPr>
                      <a:r>
                        <a:rPr lang="en-GB" sz="1200" dirty="0">
                          <a:effectLst/>
                        </a:rPr>
                        <a:t>JIST Journal</a:t>
                      </a:r>
                      <a:endParaRPr lang="en-GB" sz="1200" dirty="0">
                        <a:effectLst/>
                        <a:latin typeface="Calibri"/>
                        <a:ea typeface="Calibri"/>
                        <a:cs typeface="Times New Roman"/>
                      </a:endParaRPr>
                    </a:p>
                  </a:txBody>
                  <a:tcPr marL="33927" marR="33927" marT="0" marB="0"/>
                </a:tc>
              </a:tr>
              <a:tr h="1034698">
                <a:tc>
                  <a:txBody>
                    <a:bodyPr/>
                    <a:lstStyle/>
                    <a:p>
                      <a:pPr algn="l">
                        <a:lnSpc>
                          <a:spcPct val="107000"/>
                        </a:lnSpc>
                        <a:spcAft>
                          <a:spcPts val="0"/>
                        </a:spcAft>
                      </a:pPr>
                      <a:r>
                        <a:rPr lang="en-GB" sz="1400" dirty="0" smtClean="0">
                          <a:solidFill>
                            <a:schemeClr val="tx1"/>
                          </a:solidFill>
                          <a:effectLst/>
                        </a:rPr>
                        <a:t>Technical </a:t>
                      </a:r>
                      <a:endParaRPr lang="en-GB" sz="1400" dirty="0">
                        <a:solidFill>
                          <a:schemeClr val="tx1"/>
                        </a:solidFill>
                        <a:effectLst/>
                      </a:endParaRPr>
                    </a:p>
                    <a:p>
                      <a:pPr algn="l">
                        <a:lnSpc>
                          <a:spcPct val="107000"/>
                        </a:lnSpc>
                        <a:spcAft>
                          <a:spcPts val="0"/>
                        </a:spcAft>
                      </a:pPr>
                      <a:r>
                        <a:rPr lang="en-GB" sz="1400" dirty="0" smtClean="0">
                          <a:solidFill>
                            <a:schemeClr val="tx1"/>
                          </a:solidFill>
                          <a:effectLst/>
                        </a:rPr>
                        <a:t>skills </a:t>
                      </a:r>
                      <a:endParaRPr lang="en-GB" sz="1400" dirty="0">
                        <a:solidFill>
                          <a:schemeClr val="tx1"/>
                        </a:solidFill>
                        <a:effectLst/>
                      </a:endParaRPr>
                    </a:p>
                    <a:p>
                      <a:pPr marL="180340" indent="-90170" algn="l">
                        <a:lnSpc>
                          <a:spcPct val="107000"/>
                        </a:lnSpc>
                        <a:spcAft>
                          <a:spcPts val="0"/>
                        </a:spcAft>
                      </a:pPr>
                      <a:r>
                        <a:rPr lang="en-GB" sz="800" dirty="0">
                          <a:solidFill>
                            <a:schemeClr val="tx1"/>
                          </a:solidFill>
                          <a:effectLst/>
                        </a:rPr>
                        <a:t> </a:t>
                      </a:r>
                      <a:endParaRPr lang="en-GB" sz="8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a:effectLst/>
                        </a:rPr>
                        <a:t>Science Presentation</a:t>
                      </a:r>
                    </a:p>
                    <a:p>
                      <a:pPr algn="l">
                        <a:lnSpc>
                          <a:spcPct val="107000"/>
                        </a:lnSpc>
                        <a:spcAft>
                          <a:spcPts val="0"/>
                        </a:spcAft>
                      </a:pPr>
                      <a:r>
                        <a:rPr lang="en-GB" sz="1200" dirty="0">
                          <a:effectLst/>
                        </a:rPr>
                        <a:t>Science Writing</a:t>
                      </a:r>
                    </a:p>
                    <a:p>
                      <a:pPr algn="l">
                        <a:lnSpc>
                          <a:spcPct val="107000"/>
                        </a:lnSpc>
                        <a:spcAft>
                          <a:spcPts val="0"/>
                        </a:spcAft>
                      </a:pPr>
                      <a:r>
                        <a:rPr lang="en-GB" sz="1200" dirty="0">
                          <a:effectLst/>
                        </a:rPr>
                        <a:t>Lab reports and analysis</a:t>
                      </a:r>
                    </a:p>
                    <a:p>
                      <a:pPr algn="l">
                        <a:lnSpc>
                          <a:spcPct val="107000"/>
                        </a:lnSpc>
                        <a:spcAft>
                          <a:spcPts val="0"/>
                        </a:spcAft>
                      </a:pPr>
                      <a:r>
                        <a:rPr lang="en-GB" sz="1200" dirty="0">
                          <a:effectLst/>
                        </a:rPr>
                        <a:t>Laboratory awareness</a:t>
                      </a:r>
                    </a:p>
                    <a:p>
                      <a:pPr algn="l">
                        <a:lnSpc>
                          <a:spcPct val="107000"/>
                        </a:lnSpc>
                        <a:spcAft>
                          <a:spcPts val="0"/>
                        </a:spcAft>
                      </a:pPr>
                      <a:r>
                        <a:rPr lang="en-GB" sz="1200" dirty="0">
                          <a:effectLst/>
                        </a:rPr>
                        <a:t>IT competencies</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a:effectLst/>
                        </a:rPr>
                        <a:t>Presentation/writing  to an </a:t>
                      </a:r>
                      <a:r>
                        <a:rPr lang="en-GB" sz="1200" dirty="0" smtClean="0">
                          <a:effectLst/>
                        </a:rPr>
                        <a:t>audience</a:t>
                      </a:r>
                      <a:endParaRPr lang="en-GB" sz="1200" dirty="0">
                        <a:effectLst/>
                      </a:endParaRPr>
                    </a:p>
                    <a:p>
                      <a:pPr algn="l">
                        <a:lnSpc>
                          <a:spcPct val="107000"/>
                        </a:lnSpc>
                        <a:spcAft>
                          <a:spcPts val="0"/>
                        </a:spcAft>
                      </a:pPr>
                      <a:r>
                        <a:rPr lang="en-GB" sz="1200" dirty="0">
                          <a:effectLst/>
                        </a:rPr>
                        <a:t>Experimental skills</a:t>
                      </a:r>
                    </a:p>
                    <a:p>
                      <a:pPr algn="l">
                        <a:lnSpc>
                          <a:spcPct val="107000"/>
                        </a:lnSpc>
                        <a:spcAft>
                          <a:spcPts val="0"/>
                        </a:spcAft>
                      </a:pPr>
                      <a:r>
                        <a:rPr lang="en-GB" sz="1200" dirty="0">
                          <a:effectLst/>
                        </a:rPr>
                        <a:t>Computer programming (set exercises)</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a:effectLst/>
                        </a:rPr>
                        <a:t>Project reports</a:t>
                      </a:r>
                    </a:p>
                    <a:p>
                      <a:pPr algn="l">
                        <a:lnSpc>
                          <a:spcPct val="107000"/>
                        </a:lnSpc>
                        <a:spcAft>
                          <a:spcPts val="0"/>
                        </a:spcAft>
                      </a:pPr>
                      <a:r>
                        <a:rPr lang="en-GB" sz="1200" dirty="0">
                          <a:effectLst/>
                        </a:rPr>
                        <a:t>   </a:t>
                      </a:r>
                    </a:p>
                    <a:p>
                      <a:pPr algn="l">
                        <a:lnSpc>
                          <a:spcPct val="107000"/>
                        </a:lnSpc>
                        <a:spcAft>
                          <a:spcPts val="0"/>
                        </a:spcAft>
                      </a:pPr>
                      <a:r>
                        <a:rPr lang="en-GB" sz="1200" dirty="0">
                          <a:effectLst/>
                        </a:rPr>
                        <a:t>Computer programming application</a:t>
                      </a:r>
                      <a:endParaRPr lang="en-GB" sz="1200" dirty="0">
                        <a:effectLst/>
                        <a:latin typeface="Calibri"/>
                        <a:ea typeface="Calibri"/>
                        <a:cs typeface="Times New Roman"/>
                      </a:endParaRPr>
                    </a:p>
                  </a:txBody>
                  <a:tcPr marL="33927" marR="33927" marT="0" marB="0"/>
                </a:tc>
              </a:tr>
              <a:tr h="234504">
                <a:tc>
                  <a:txBody>
                    <a:bodyPr/>
                    <a:lstStyle/>
                    <a:p>
                      <a:pPr algn="l">
                        <a:lnSpc>
                          <a:spcPct val="107000"/>
                        </a:lnSpc>
                        <a:spcAft>
                          <a:spcPts val="0"/>
                        </a:spcAft>
                      </a:pPr>
                      <a:r>
                        <a:rPr lang="en-GB" sz="1400" dirty="0">
                          <a:solidFill>
                            <a:schemeClr val="tx1"/>
                          </a:solidFill>
                          <a:effectLst/>
                        </a:rPr>
                        <a:t>Internal Group</a:t>
                      </a:r>
                      <a:endParaRPr lang="en-GB" sz="14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chemeClr val="accent1">
                        <a:lumMod val="20000"/>
                        <a:lumOff val="80000"/>
                      </a:schemeClr>
                    </a:solidFill>
                  </a:tcPr>
                </a:tc>
              </a:tr>
              <a:tr h="611528">
                <a:tc>
                  <a:txBody>
                    <a:bodyPr/>
                    <a:lstStyle/>
                    <a:p>
                      <a:pPr algn="l">
                        <a:lnSpc>
                          <a:spcPct val="107000"/>
                        </a:lnSpc>
                        <a:spcAft>
                          <a:spcPts val="0"/>
                        </a:spcAft>
                      </a:pPr>
                      <a:r>
                        <a:rPr lang="en-GB" sz="1400" dirty="0" smtClean="0">
                          <a:solidFill>
                            <a:schemeClr val="tx1"/>
                          </a:solidFill>
                          <a:effectLst/>
                        </a:rPr>
                        <a:t>Behaviours</a:t>
                      </a:r>
                      <a:r>
                        <a:rPr lang="en-GB" sz="1400" dirty="0">
                          <a:solidFill>
                            <a:schemeClr val="tx1"/>
                          </a:solidFill>
                          <a:effectLst/>
                        </a:rPr>
                        <a:t>, </a:t>
                      </a:r>
                      <a:r>
                        <a:rPr lang="en-GB" sz="1400" dirty="0" smtClean="0">
                          <a:solidFill>
                            <a:schemeClr val="tx1"/>
                          </a:solidFill>
                          <a:effectLst/>
                        </a:rPr>
                        <a:t>  Qualities &amp; Values  </a:t>
                      </a:r>
                      <a:endParaRPr lang="en-GB" sz="1400" dirty="0">
                        <a:solidFill>
                          <a:schemeClr val="tx1"/>
                        </a:solidFill>
                        <a:effectLst/>
                      </a:endParaRPr>
                    </a:p>
                    <a:p>
                      <a:pPr algn="l">
                        <a:lnSpc>
                          <a:spcPct val="107000"/>
                        </a:lnSpc>
                        <a:spcAft>
                          <a:spcPts val="0"/>
                        </a:spcAft>
                      </a:pPr>
                      <a:endParaRPr lang="en-GB" sz="8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a:effectLst/>
                        </a:rPr>
                        <a:t> </a:t>
                      </a:r>
                      <a:r>
                        <a:rPr lang="en-GB" sz="1200" dirty="0" smtClean="0">
                          <a:effectLst/>
                        </a:rPr>
                        <a:t>Group roles: induction</a:t>
                      </a:r>
                      <a:endParaRPr lang="en-GB" sz="1200" dirty="0" smtClean="0">
                        <a:effectLst/>
                        <a:latin typeface="+mn-lt"/>
                        <a:ea typeface="Calibri"/>
                        <a:cs typeface="Times New Roman"/>
                      </a:endParaRPr>
                    </a:p>
                    <a:p>
                      <a:pPr algn="l">
                        <a:lnSpc>
                          <a:spcPct val="107000"/>
                        </a:lnSpc>
                        <a:spcAft>
                          <a:spcPts val="0"/>
                        </a:spcAft>
                      </a:pPr>
                      <a:r>
                        <a:rPr lang="en-GB" sz="1200" dirty="0" smtClean="0">
                          <a:effectLst/>
                        </a:rPr>
                        <a:t>Attendance</a:t>
                      </a:r>
                      <a:endParaRPr lang="en-GB" sz="1200" dirty="0">
                        <a:effectLst/>
                        <a:latin typeface="Calibri"/>
                        <a:ea typeface="Calibri"/>
                        <a:cs typeface="Times New Roman"/>
                      </a:endParaRPr>
                    </a:p>
                  </a:txBody>
                  <a:tcPr marL="33927" marR="3392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effectLst/>
                        </a:rPr>
                        <a:t>Peer review: in-group</a:t>
                      </a:r>
                      <a:r>
                        <a:rPr lang="en-GB" sz="1200" baseline="0" dirty="0" smtClean="0">
                          <a:effectLst/>
                        </a:rPr>
                        <a:t> reports</a:t>
                      </a:r>
                      <a:endParaRPr lang="en-GB" sz="1200" dirty="0" smtClean="0">
                        <a:effectLst/>
                        <a:latin typeface="+mn-lt"/>
                        <a:ea typeface="Calibri"/>
                        <a:cs typeface="Times New Roman"/>
                      </a:endParaRPr>
                    </a:p>
                    <a:p>
                      <a:pPr algn="l">
                        <a:lnSpc>
                          <a:spcPct val="107000"/>
                        </a:lnSpc>
                        <a:spcAft>
                          <a:spcPts val="0"/>
                        </a:spcAft>
                      </a:pPr>
                      <a:r>
                        <a:rPr lang="en-GB" sz="1200" dirty="0" smtClean="0">
                          <a:effectLst/>
                        </a:rPr>
                        <a:t>Group </a:t>
                      </a:r>
                      <a:r>
                        <a:rPr lang="en-GB" sz="1200" dirty="0">
                          <a:effectLst/>
                        </a:rPr>
                        <a:t>rules</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smtClean="0">
                          <a:effectLst/>
                        </a:rPr>
                        <a:t>Personal interactions</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effectLst/>
                        </a:rPr>
                        <a:t>Refereeing: out-group papers</a:t>
                      </a:r>
                      <a:endParaRPr lang="en-GB" sz="1200" dirty="0" smtClean="0">
                        <a:effectLst/>
                        <a:latin typeface="+mn-lt"/>
                        <a:ea typeface="Calibri"/>
                        <a:cs typeface="Times New Roman"/>
                      </a:endParaRPr>
                    </a:p>
                  </a:txBody>
                  <a:tcPr marL="33927" marR="33927" marT="0" marB="0"/>
                </a:tc>
              </a:tr>
              <a:tr h="86607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solidFill>
                            <a:schemeClr val="tx1"/>
                          </a:solidFill>
                          <a:effectLst/>
                        </a:rPr>
                        <a:t>Transferable   skills</a:t>
                      </a:r>
                      <a:endParaRPr lang="en-GB" sz="1400" dirty="0">
                        <a:solidFill>
                          <a:schemeClr val="tx1"/>
                        </a:solidFill>
                        <a:effectLst/>
                      </a:endParaRPr>
                    </a:p>
                    <a:p>
                      <a:pPr algn="l">
                        <a:lnSpc>
                          <a:spcPct val="107000"/>
                        </a:lnSpc>
                        <a:spcAft>
                          <a:spcPts val="0"/>
                        </a:spcAft>
                      </a:pPr>
                      <a:r>
                        <a:rPr lang="en-GB" sz="800" dirty="0">
                          <a:solidFill>
                            <a:schemeClr val="tx1"/>
                          </a:solidFill>
                          <a:effectLst/>
                        </a:rPr>
                        <a:t> </a:t>
                      </a:r>
                      <a:endParaRPr lang="en-GB" sz="8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a:effectLst/>
                        </a:rPr>
                        <a:t>Small scale research given materials</a:t>
                      </a:r>
                    </a:p>
                    <a:p>
                      <a:pPr algn="l">
                        <a:lnSpc>
                          <a:spcPct val="107000"/>
                        </a:lnSpc>
                        <a:spcAft>
                          <a:spcPts val="0"/>
                        </a:spcAft>
                      </a:pPr>
                      <a:r>
                        <a:rPr lang="en-GB" sz="1200" dirty="0" smtClean="0">
                          <a:effectLst/>
                        </a:rPr>
                        <a:t>Short </a:t>
                      </a:r>
                      <a:r>
                        <a:rPr lang="en-GB" sz="1200" dirty="0">
                          <a:effectLst/>
                        </a:rPr>
                        <a:t>Communication</a:t>
                      </a:r>
                    </a:p>
                    <a:p>
                      <a:pPr algn="l">
                        <a:lnSpc>
                          <a:spcPct val="107000"/>
                        </a:lnSpc>
                        <a:spcAft>
                          <a:spcPts val="0"/>
                        </a:spcAft>
                      </a:pPr>
                      <a:r>
                        <a:rPr lang="en-GB" sz="1200" dirty="0">
                          <a:effectLst/>
                        </a:rPr>
                        <a:t>Pairwise </a:t>
                      </a:r>
                      <a:r>
                        <a:rPr lang="en-GB" sz="1200" dirty="0" smtClean="0">
                          <a:effectLst/>
                        </a:rPr>
                        <a:t>discussion</a:t>
                      </a:r>
                      <a:r>
                        <a:rPr lang="en-GB" sz="1200" dirty="0">
                          <a:effectLst/>
                        </a:rPr>
                        <a:t> </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a:effectLst/>
                        </a:rPr>
                        <a:t>Research </a:t>
                      </a:r>
                    </a:p>
                    <a:p>
                      <a:pPr algn="l">
                        <a:lnSpc>
                          <a:spcPct val="107000"/>
                        </a:lnSpc>
                        <a:spcAft>
                          <a:spcPts val="0"/>
                        </a:spcAft>
                      </a:pPr>
                      <a:r>
                        <a:rPr lang="en-GB" sz="1200" dirty="0" smtClean="0">
                          <a:effectLst/>
                        </a:rPr>
                        <a:t>Group </a:t>
                      </a:r>
                      <a:r>
                        <a:rPr lang="en-GB" sz="1200" dirty="0">
                          <a:effectLst/>
                        </a:rPr>
                        <a:t>Roles</a:t>
                      </a:r>
                    </a:p>
                    <a:p>
                      <a:pPr algn="l">
                        <a:lnSpc>
                          <a:spcPct val="107000"/>
                        </a:lnSpc>
                        <a:spcAft>
                          <a:spcPts val="0"/>
                        </a:spcAft>
                      </a:pPr>
                      <a:r>
                        <a:rPr lang="en-GB" sz="1200" dirty="0">
                          <a:effectLst/>
                        </a:rPr>
                        <a:t>Presentation </a:t>
                      </a:r>
                      <a:endParaRPr lang="en-GB" sz="1200" dirty="0" smtClean="0">
                        <a:effectLst/>
                      </a:endParaRPr>
                    </a:p>
                    <a:p>
                      <a:pPr algn="l">
                        <a:lnSpc>
                          <a:spcPct val="107000"/>
                        </a:lnSpc>
                        <a:spcAft>
                          <a:spcPts val="0"/>
                        </a:spcAft>
                      </a:pPr>
                      <a:r>
                        <a:rPr lang="en-GB" sz="1200" dirty="0" smtClean="0">
                          <a:effectLst/>
                        </a:rPr>
                        <a:t>Negotiation</a:t>
                      </a:r>
                      <a:r>
                        <a:rPr lang="en-GB" sz="1200" dirty="0">
                          <a:effectLst/>
                        </a:rPr>
                        <a:t> </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a:effectLst/>
                        </a:rPr>
                        <a:t>Group </a:t>
                      </a:r>
                      <a:r>
                        <a:rPr lang="en-GB" sz="1200" dirty="0" smtClean="0">
                          <a:effectLst/>
                        </a:rPr>
                        <a:t>Reports</a:t>
                      </a:r>
                      <a:endParaRPr lang="en-GB" sz="1200" dirty="0">
                        <a:effectLst/>
                        <a:latin typeface="Calibri"/>
                        <a:ea typeface="Calibri"/>
                        <a:cs typeface="Times New Roman"/>
                      </a:endParaRPr>
                    </a:p>
                  </a:txBody>
                  <a:tcPr marL="33927" marR="33927" marT="0" marB="0"/>
                </a:tc>
              </a:tr>
              <a:tr h="234504">
                <a:tc>
                  <a:txBody>
                    <a:bodyPr/>
                    <a:lstStyle/>
                    <a:p>
                      <a:pPr algn="l">
                        <a:lnSpc>
                          <a:spcPct val="107000"/>
                        </a:lnSpc>
                        <a:spcAft>
                          <a:spcPts val="0"/>
                        </a:spcAft>
                      </a:pPr>
                      <a:r>
                        <a:rPr lang="en-GB" sz="1400" dirty="0">
                          <a:solidFill>
                            <a:schemeClr val="tx1"/>
                          </a:solidFill>
                          <a:effectLst/>
                        </a:rPr>
                        <a:t>External</a:t>
                      </a:r>
                      <a:endParaRPr lang="en-GB" sz="14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a:effectLst/>
                        </a:rPr>
                        <a:t> </a:t>
                      </a:r>
                      <a:endParaRPr lang="en-GB" sz="1200">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chemeClr val="accent1">
                        <a:lumMod val="20000"/>
                        <a:lumOff val="80000"/>
                      </a:schemeClr>
                    </a:solidFill>
                  </a:tcPr>
                </a:tc>
              </a:tr>
              <a:tr h="617133">
                <a:tc>
                  <a:txBody>
                    <a:bodyPr/>
                    <a:lstStyle/>
                    <a:p>
                      <a:pPr algn="l">
                        <a:lnSpc>
                          <a:spcPct val="107000"/>
                        </a:lnSpc>
                        <a:spcAft>
                          <a:spcPts val="0"/>
                        </a:spcAft>
                      </a:pPr>
                      <a:r>
                        <a:rPr lang="en-GB" sz="800" dirty="0">
                          <a:solidFill>
                            <a:schemeClr val="tx1"/>
                          </a:solidFill>
                          <a:effectLst/>
                        </a:rPr>
                        <a:t> </a:t>
                      </a:r>
                    </a:p>
                    <a:p>
                      <a:pPr algn="l">
                        <a:lnSpc>
                          <a:spcPct val="107000"/>
                        </a:lnSpc>
                        <a:spcAft>
                          <a:spcPts val="0"/>
                        </a:spcAft>
                      </a:pPr>
                      <a:r>
                        <a:rPr lang="en-GB" sz="1400" dirty="0">
                          <a:solidFill>
                            <a:schemeClr val="tx1"/>
                          </a:solidFill>
                          <a:effectLst/>
                        </a:rPr>
                        <a:t>Social/cultural awareness </a:t>
                      </a:r>
                    </a:p>
                    <a:p>
                      <a:pPr algn="l">
                        <a:lnSpc>
                          <a:spcPct val="107000"/>
                        </a:lnSpc>
                        <a:spcAft>
                          <a:spcPts val="0"/>
                        </a:spcAft>
                      </a:pPr>
                      <a:r>
                        <a:rPr lang="en-GB" sz="800" dirty="0">
                          <a:solidFill>
                            <a:schemeClr val="tx1"/>
                          </a:solidFill>
                          <a:effectLst/>
                        </a:rPr>
                        <a:t> </a:t>
                      </a:r>
                      <a:endParaRPr lang="en-GB" sz="8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a:effectLst/>
                        </a:rPr>
                        <a:t>In class questions</a:t>
                      </a:r>
                    </a:p>
                    <a:p>
                      <a:pPr algn="l">
                        <a:lnSpc>
                          <a:spcPct val="107000"/>
                        </a:lnSpc>
                        <a:spcAft>
                          <a:spcPts val="0"/>
                        </a:spcAft>
                      </a:pPr>
                      <a:r>
                        <a:rPr lang="en-GB" sz="1200" dirty="0">
                          <a:effectLst/>
                        </a:rPr>
                        <a:t>Small group Tutorial</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a:effectLst/>
                        </a:rPr>
                        <a:t>Short presentations </a:t>
                      </a:r>
                    </a:p>
                    <a:p>
                      <a:pPr algn="l">
                        <a:lnSpc>
                          <a:spcPct val="107000"/>
                        </a:lnSpc>
                        <a:spcAft>
                          <a:spcPts val="0"/>
                        </a:spcAft>
                      </a:pPr>
                      <a:r>
                        <a:rPr lang="en-GB" sz="1200" dirty="0" smtClean="0">
                          <a:effectLst/>
                        </a:rPr>
                        <a:t>Student </a:t>
                      </a:r>
                      <a:r>
                        <a:rPr lang="en-GB" sz="1200" dirty="0">
                          <a:effectLst/>
                        </a:rPr>
                        <a:t>partnerships</a:t>
                      </a:r>
                    </a:p>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a:effectLst/>
                        </a:rPr>
                        <a:t>Seminar lead</a:t>
                      </a:r>
                    </a:p>
                    <a:p>
                      <a:pPr algn="l">
                        <a:lnSpc>
                          <a:spcPct val="107000"/>
                        </a:lnSpc>
                        <a:spcAft>
                          <a:spcPts val="0"/>
                        </a:spcAft>
                      </a:pPr>
                      <a:r>
                        <a:rPr lang="en-GB" sz="1200" dirty="0" smtClean="0">
                          <a:effectLst/>
                        </a:rPr>
                        <a:t>Work </a:t>
                      </a:r>
                      <a:r>
                        <a:rPr lang="en-GB" sz="1200" dirty="0">
                          <a:effectLst/>
                        </a:rPr>
                        <a:t>experience</a:t>
                      </a:r>
                    </a:p>
                    <a:p>
                      <a:pPr algn="l">
                        <a:lnSpc>
                          <a:spcPct val="107000"/>
                        </a:lnSpc>
                        <a:spcAft>
                          <a:spcPts val="0"/>
                        </a:spcAft>
                      </a:pPr>
                      <a:r>
                        <a:rPr lang="en-GB" sz="1200" dirty="0">
                          <a:effectLst/>
                        </a:rPr>
                        <a:t>Networks</a:t>
                      </a:r>
                      <a:endParaRPr lang="en-GB" sz="1200" dirty="0">
                        <a:effectLst/>
                        <a:latin typeface="Calibri"/>
                        <a:ea typeface="Calibri"/>
                        <a:cs typeface="Times New Roman"/>
                      </a:endParaRPr>
                    </a:p>
                  </a:txBody>
                  <a:tcPr marL="33927" marR="33927" marT="0" marB="0"/>
                </a:tc>
              </a:tr>
              <a:tr h="417565">
                <a:tc>
                  <a:txBody>
                    <a:bodyPr/>
                    <a:lstStyle/>
                    <a:p>
                      <a:pPr algn="l">
                        <a:lnSpc>
                          <a:spcPct val="107000"/>
                        </a:lnSpc>
                        <a:spcAft>
                          <a:spcPts val="0"/>
                        </a:spcAft>
                      </a:pPr>
                      <a:r>
                        <a:rPr lang="en-GB" sz="1400" dirty="0">
                          <a:solidFill>
                            <a:schemeClr val="tx1"/>
                          </a:solidFill>
                          <a:effectLst/>
                        </a:rPr>
                        <a:t>Enterprise and entrepreneurship </a:t>
                      </a:r>
                    </a:p>
                    <a:p>
                      <a:pPr algn="l">
                        <a:lnSpc>
                          <a:spcPct val="107000"/>
                        </a:lnSpc>
                        <a:spcAft>
                          <a:spcPts val="0"/>
                        </a:spcAft>
                      </a:pPr>
                      <a:r>
                        <a:rPr lang="en-GB" sz="800" dirty="0">
                          <a:solidFill>
                            <a:schemeClr val="tx1"/>
                          </a:solidFill>
                          <a:effectLst/>
                        </a:rPr>
                        <a:t> </a:t>
                      </a:r>
                      <a:endParaRPr lang="en-GB" sz="800" dirty="0">
                        <a:solidFill>
                          <a:schemeClr val="tx1"/>
                        </a:solidFill>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a:effectLst/>
                        </a:rPr>
                        <a:t>Student-Staff Committee</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a:effectLst/>
                        </a:rPr>
                        <a:t>Student Committee</a:t>
                      </a:r>
                    </a:p>
                    <a:p>
                      <a:pPr algn="l">
                        <a:lnSpc>
                          <a:spcPct val="107000"/>
                        </a:lnSpc>
                        <a:spcAft>
                          <a:spcPts val="0"/>
                        </a:spcAft>
                      </a:pPr>
                      <a:r>
                        <a:rPr lang="en-GB" sz="1200" dirty="0">
                          <a:effectLst/>
                        </a:rPr>
                        <a:t>Blogs</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a:effectLst/>
                        </a:rPr>
                        <a:t>Conference organisation</a:t>
                      </a:r>
                      <a:endParaRPr lang="en-GB" sz="1200" dirty="0">
                        <a:effectLst/>
                        <a:latin typeface="Calibri"/>
                        <a:ea typeface="Calibri"/>
                        <a:cs typeface="Times New Roman"/>
                      </a:endParaRPr>
                    </a:p>
                  </a:txBody>
                  <a:tcPr marL="33927" marR="33927" marT="0" marB="0"/>
                </a:tc>
              </a:tr>
              <a:tr h="417565">
                <a:tc>
                  <a:txBody>
                    <a:bodyPr/>
                    <a:lstStyle/>
                    <a:p>
                      <a:pPr algn="l">
                        <a:lnSpc>
                          <a:spcPct val="107000"/>
                        </a:lnSpc>
                        <a:spcAft>
                          <a:spcPts val="0"/>
                        </a:spcAft>
                      </a:pPr>
                      <a:r>
                        <a:rPr lang="en-GB" sz="1400" b="1" kern="1200" dirty="0" smtClean="0">
                          <a:solidFill>
                            <a:schemeClr val="tx1"/>
                          </a:solidFill>
                          <a:effectLst/>
                          <a:latin typeface="+mn-lt"/>
                          <a:ea typeface="+mn-ea"/>
                          <a:cs typeface="+mn-cs"/>
                        </a:rPr>
                        <a:t>Internationalisation</a:t>
                      </a:r>
                      <a:endParaRPr lang="en-GB" sz="1400" b="1" kern="1200" dirty="0">
                        <a:solidFill>
                          <a:schemeClr val="tx1"/>
                        </a:solidFill>
                        <a:effectLst/>
                        <a:latin typeface="+mn-lt"/>
                        <a:ea typeface="+mn-ea"/>
                        <a:cs typeface="+mn-cs"/>
                      </a:endParaRPr>
                    </a:p>
                  </a:txBody>
                  <a:tcPr marL="33927" marR="33927" marT="0" marB="0">
                    <a:solidFill>
                      <a:schemeClr val="accent1">
                        <a:lumMod val="40000"/>
                        <a:lumOff val="60000"/>
                      </a:schemeClr>
                    </a:solidFill>
                  </a:tcPr>
                </a:tc>
                <a:tc>
                  <a:txBody>
                    <a:bodyPr/>
                    <a:lstStyle/>
                    <a:p>
                      <a:pPr algn="l">
                        <a:lnSpc>
                          <a:spcPct val="107000"/>
                        </a:lnSpc>
                        <a:spcAft>
                          <a:spcPts val="0"/>
                        </a:spcAft>
                      </a:pP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smtClean="0">
                          <a:effectLst/>
                          <a:latin typeface="Calibri"/>
                          <a:ea typeface="Calibri"/>
                          <a:cs typeface="Times New Roman"/>
                        </a:rPr>
                        <a:t>Joint activities with McMaster</a:t>
                      </a:r>
                      <a:endParaRPr lang="en-GB" sz="1200" dirty="0">
                        <a:effectLst/>
                        <a:latin typeface="Calibri"/>
                        <a:ea typeface="Calibri"/>
                        <a:cs typeface="Times New Roman"/>
                      </a:endParaRPr>
                    </a:p>
                  </a:txBody>
                  <a:tcPr marL="33927" marR="33927" marT="0" marB="0"/>
                </a:tc>
                <a:tc>
                  <a:txBody>
                    <a:bodyPr/>
                    <a:lstStyle/>
                    <a:p>
                      <a:pPr algn="l">
                        <a:lnSpc>
                          <a:spcPct val="107000"/>
                        </a:lnSpc>
                        <a:spcAft>
                          <a:spcPts val="0"/>
                        </a:spcAft>
                      </a:pPr>
                      <a:r>
                        <a:rPr lang="en-GB" sz="1200" dirty="0" smtClean="0">
                          <a:effectLst/>
                          <a:latin typeface="Calibri"/>
                          <a:ea typeface="Calibri"/>
                          <a:cs typeface="Times New Roman"/>
                        </a:rPr>
                        <a:t>Exchange students</a:t>
                      </a:r>
                      <a:endParaRPr lang="en-GB" sz="1200" dirty="0">
                        <a:effectLst/>
                        <a:latin typeface="Calibri"/>
                        <a:ea typeface="Calibri"/>
                        <a:cs typeface="Times New Roman"/>
                      </a:endParaRPr>
                    </a:p>
                  </a:txBody>
                  <a:tcPr marL="33927" marR="33927" marT="0" marB="0"/>
                </a:tc>
              </a:tr>
            </a:tbl>
          </a:graphicData>
        </a:graphic>
      </p:graphicFrame>
      <p:cxnSp>
        <p:nvCxnSpPr>
          <p:cNvPr id="3" name="Straight Arrow Connector 2"/>
          <p:cNvCxnSpPr/>
          <p:nvPr/>
        </p:nvCxnSpPr>
        <p:spPr>
          <a:xfrm>
            <a:off x="539552" y="406589"/>
            <a:ext cx="0" cy="204787"/>
          </a:xfrm>
          <a:prstGeom prst="straightConnector1">
            <a:avLst/>
          </a:prstGeom>
          <a:ln>
            <a:solidFill>
              <a:srgbClr val="FFC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76641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6588" y="2669617"/>
            <a:ext cx="4498796" cy="1569660"/>
          </a:xfrm>
          <a:prstGeom prst="rect">
            <a:avLst/>
          </a:prstGeom>
          <a:noFill/>
        </p:spPr>
        <p:txBody>
          <a:bodyPr wrap="none" rtlCol="0">
            <a:spAutoFit/>
          </a:bodyPr>
          <a:lstStyle/>
          <a:p>
            <a:pPr algn="ctr"/>
            <a:r>
              <a:rPr lang="en-GB" sz="3200" dirty="0">
                <a:latin typeface="Tahoma" panose="020B0604030504040204" pitchFamily="34" charset="0"/>
                <a:ea typeface="Tahoma" panose="020B0604030504040204" pitchFamily="34" charset="0"/>
                <a:cs typeface="Tahoma" panose="020B0604030504040204" pitchFamily="34" charset="0"/>
              </a:rPr>
              <a:t>2</a:t>
            </a:r>
            <a:r>
              <a:rPr lang="en-GB" sz="3200" dirty="0" smtClean="0">
                <a:latin typeface="Tahoma" panose="020B0604030504040204" pitchFamily="34" charset="0"/>
                <a:ea typeface="Tahoma" panose="020B0604030504040204" pitchFamily="34" charset="0"/>
                <a:cs typeface="Tahoma" panose="020B0604030504040204" pitchFamily="34" charset="0"/>
              </a:rPr>
              <a:t>. Evaluation</a:t>
            </a:r>
          </a:p>
          <a:p>
            <a:pPr algn="ctr"/>
            <a:endParaRPr lang="en-GB" sz="3200" dirty="0" smtClean="0">
              <a:latin typeface="Tahoma" panose="020B0604030504040204" pitchFamily="34" charset="0"/>
              <a:ea typeface="Tahoma" panose="020B0604030504040204" pitchFamily="34" charset="0"/>
              <a:cs typeface="Tahoma" panose="020B0604030504040204" pitchFamily="34" charset="0"/>
            </a:endParaRPr>
          </a:p>
          <a:p>
            <a:pPr algn="ctr"/>
            <a:r>
              <a:rPr lang="en-GB" sz="3200" dirty="0" smtClean="0">
                <a:latin typeface="Tahoma" panose="020B0604030504040204" pitchFamily="34" charset="0"/>
                <a:ea typeface="Tahoma" panose="020B0604030504040204" pitchFamily="34" charset="0"/>
                <a:cs typeface="Tahoma" panose="020B0604030504040204" pitchFamily="34" charset="0"/>
              </a:rPr>
              <a:t>How well does it work?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305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070" y="692696"/>
            <a:ext cx="8229600" cy="765175"/>
          </a:xfrm>
        </p:spPr>
        <p:txBody>
          <a:bodyPr>
            <a:normAutofit/>
          </a:bodyPr>
          <a:lstStyle/>
          <a:p>
            <a:r>
              <a:rPr lang="en-GB"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Change in Confidence and Competence</a:t>
            </a:r>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611560" y="1700808"/>
            <a:ext cx="5543826" cy="4524315"/>
          </a:xfrm>
          <a:prstGeom prst="rect">
            <a:avLst/>
          </a:prstGeom>
        </p:spPr>
        <p:txBody>
          <a:bodyPr wrap="square">
            <a:spAutoFit/>
          </a:bodyPr>
          <a:lstStyle/>
          <a:p>
            <a:pPr marL="342900" lvl="0" indent="-342900" fontAlgn="base">
              <a:spcAft>
                <a:spcPct val="0"/>
              </a:spcAft>
              <a:buClr>
                <a:srgbClr val="F95207"/>
              </a:buClr>
              <a:buFont typeface="Arial" panose="020B0604020202020204" pitchFamily="34" charset="0"/>
              <a:buChar char="•"/>
            </a:pPr>
            <a:r>
              <a:rPr lang="en-GB" sz="2400" kern="0" dirty="0" smtClean="0">
                <a:latin typeface="Tahoma" panose="020B0604030504040204" pitchFamily="34" charset="0"/>
                <a:ea typeface="Tahoma" panose="020B0604030504040204" pitchFamily="34" charset="0"/>
                <a:cs typeface="Tahoma" panose="020B0604030504040204" pitchFamily="34" charset="0"/>
              </a:rPr>
              <a:t>Proficiencies:</a:t>
            </a:r>
          </a:p>
          <a:p>
            <a:pPr marL="800100" lvl="1" indent="-342900" fontAlgn="base">
              <a:spcAft>
                <a:spcPct val="0"/>
              </a:spcAft>
              <a:buClr>
                <a:srgbClr val="F95207"/>
              </a:buClr>
              <a:buFont typeface="Arial" panose="020B0604020202020204" pitchFamily="34" charset="0"/>
              <a:buChar char="•"/>
            </a:pPr>
            <a:r>
              <a:rPr lang="en-GB" sz="2400" kern="0" dirty="0" smtClean="0">
                <a:latin typeface="Tahoma" panose="020B0604030504040204" pitchFamily="34" charset="0"/>
                <a:ea typeface="Tahoma" panose="020B0604030504040204" pitchFamily="34" charset="0"/>
                <a:cs typeface="Tahoma" panose="020B0604030504040204" pitchFamily="34" charset="0"/>
              </a:rPr>
              <a:t>Presentation Skills, </a:t>
            </a:r>
          </a:p>
          <a:p>
            <a:pPr marL="800100" lvl="1" indent="-342900" fontAlgn="base">
              <a:spcAft>
                <a:spcPct val="0"/>
              </a:spcAft>
              <a:buClr>
                <a:srgbClr val="F95207"/>
              </a:buClr>
              <a:buFont typeface="Arial" panose="020B0604020202020204" pitchFamily="34" charset="0"/>
              <a:buChar char="•"/>
            </a:pPr>
            <a:r>
              <a:rPr lang="en-GB" sz="2400" kern="0" dirty="0" smtClean="0">
                <a:latin typeface="Tahoma" panose="020B0604030504040204" pitchFamily="34" charset="0"/>
                <a:ea typeface="Tahoma" panose="020B0604030504040204" pitchFamily="34" charset="0"/>
                <a:cs typeface="Tahoma" panose="020B0604030504040204" pitchFamily="34" charset="0"/>
              </a:rPr>
              <a:t>Engaging </a:t>
            </a:r>
            <a:r>
              <a:rPr lang="en-GB" sz="2400" kern="0" dirty="0">
                <a:latin typeface="Tahoma" panose="020B0604030504040204" pitchFamily="34" charset="0"/>
                <a:ea typeface="Tahoma" panose="020B0604030504040204" pitchFamily="34" charset="0"/>
                <a:cs typeface="Tahoma" panose="020B0604030504040204" pitchFamily="34" charset="0"/>
              </a:rPr>
              <a:t>with others academically (discussing ideas and </a:t>
            </a:r>
            <a:r>
              <a:rPr lang="en-GB" sz="2400" kern="0" dirty="0" smtClean="0">
                <a:latin typeface="Tahoma" panose="020B0604030504040204" pitchFamily="34" charset="0"/>
                <a:ea typeface="Tahoma" panose="020B0604030504040204" pitchFamily="34" charset="0"/>
                <a:cs typeface="Tahoma" panose="020B0604030504040204" pitchFamily="34" charset="0"/>
              </a:rPr>
              <a:t>problems)</a:t>
            </a:r>
          </a:p>
          <a:p>
            <a:pPr marL="800100" lvl="1" indent="-342900" fontAlgn="base">
              <a:spcAft>
                <a:spcPct val="0"/>
              </a:spcAft>
              <a:buClr>
                <a:srgbClr val="F95207"/>
              </a:buClr>
              <a:buFont typeface="Arial" panose="020B0604020202020204" pitchFamily="34" charset="0"/>
              <a:buChar char="•"/>
            </a:pPr>
            <a:r>
              <a:rPr lang="en-GB" sz="2400" kern="0" dirty="0" smtClean="0">
                <a:latin typeface="Tahoma" panose="020B0604030504040204" pitchFamily="34" charset="0"/>
                <a:ea typeface="Tahoma" panose="020B0604030504040204" pitchFamily="34" charset="0"/>
                <a:cs typeface="Tahoma" panose="020B0604030504040204" pitchFamily="34" charset="0"/>
              </a:rPr>
              <a:t>Professionalism </a:t>
            </a:r>
            <a:r>
              <a:rPr lang="en-GB" sz="2400" kern="0" dirty="0">
                <a:latin typeface="Tahoma" panose="020B0604030504040204" pitchFamily="34" charset="0"/>
                <a:ea typeface="Tahoma" panose="020B0604030504040204" pitchFamily="34" charset="0"/>
                <a:cs typeface="Tahoma" panose="020B0604030504040204" pitchFamily="34" charset="0"/>
              </a:rPr>
              <a:t>(meeting deadlines, being on time etc.) </a:t>
            </a:r>
            <a:endParaRPr lang="en-GB" sz="2400" kern="0" dirty="0" smtClean="0">
              <a:latin typeface="Tahoma" panose="020B0604030504040204" pitchFamily="34" charset="0"/>
              <a:ea typeface="Tahoma" panose="020B0604030504040204" pitchFamily="34" charset="0"/>
              <a:cs typeface="Tahoma" panose="020B0604030504040204" pitchFamily="34" charset="0"/>
            </a:endParaRPr>
          </a:p>
          <a:p>
            <a:pPr marL="342900" lvl="0" indent="-342900" fontAlgn="base">
              <a:spcAft>
                <a:spcPct val="0"/>
              </a:spcAft>
              <a:buClr>
                <a:srgbClr val="F95207"/>
              </a:buClr>
              <a:buFont typeface="Arial" panose="020B0604020202020204" pitchFamily="34" charset="0"/>
              <a:buChar char="•"/>
            </a:pPr>
            <a:r>
              <a:rPr lang="en-GB" sz="2400" kern="0" dirty="0" smtClean="0">
                <a:latin typeface="Tahoma" panose="020B0604030504040204" pitchFamily="34" charset="0"/>
                <a:ea typeface="Tahoma" panose="020B0604030504040204" pitchFamily="34" charset="0"/>
                <a:cs typeface="Tahoma" panose="020B0604030504040204" pitchFamily="34" charset="0"/>
              </a:rPr>
              <a:t>Subject knowledge: </a:t>
            </a:r>
          </a:p>
          <a:p>
            <a:pPr marL="800100" lvl="1" indent="-342900" fontAlgn="base">
              <a:spcAft>
                <a:spcPct val="0"/>
              </a:spcAft>
              <a:buClr>
                <a:srgbClr val="F95207"/>
              </a:buClr>
              <a:buFont typeface="Arial" panose="020B0604020202020204" pitchFamily="34" charset="0"/>
              <a:buChar char="•"/>
            </a:pPr>
            <a:r>
              <a:rPr lang="en-GB" sz="2400" kern="0" dirty="0" smtClean="0">
                <a:latin typeface="Tahoma" panose="020B0604030504040204" pitchFamily="34" charset="0"/>
                <a:ea typeface="Tahoma" panose="020B0604030504040204" pitchFamily="34" charset="0"/>
                <a:cs typeface="Tahoma" panose="020B0604030504040204" pitchFamily="34" charset="0"/>
              </a:rPr>
              <a:t>Biology,</a:t>
            </a:r>
          </a:p>
          <a:p>
            <a:pPr marL="800100" lvl="1" indent="-342900" fontAlgn="base">
              <a:spcAft>
                <a:spcPct val="0"/>
              </a:spcAft>
              <a:buClr>
                <a:srgbClr val="F95207"/>
              </a:buClr>
              <a:buFont typeface="Arial" panose="020B0604020202020204" pitchFamily="34" charset="0"/>
              <a:buChar char="•"/>
            </a:pPr>
            <a:r>
              <a:rPr lang="en-GB" sz="2400" kern="0" dirty="0" smtClean="0">
                <a:latin typeface="Tahoma" panose="020B0604030504040204" pitchFamily="34" charset="0"/>
                <a:ea typeface="Tahoma" panose="020B0604030504040204" pitchFamily="34" charset="0"/>
                <a:cs typeface="Tahoma" panose="020B0604030504040204" pitchFamily="34" charset="0"/>
              </a:rPr>
              <a:t>Chemistry, </a:t>
            </a:r>
          </a:p>
          <a:p>
            <a:pPr marL="800100" lvl="1" indent="-342900" fontAlgn="base">
              <a:spcAft>
                <a:spcPct val="0"/>
              </a:spcAft>
              <a:buClr>
                <a:srgbClr val="F95207"/>
              </a:buClr>
              <a:buFont typeface="Arial" panose="020B0604020202020204" pitchFamily="34" charset="0"/>
              <a:buChar char="•"/>
            </a:pPr>
            <a:r>
              <a:rPr lang="en-GB" sz="2400" kern="0" dirty="0" smtClean="0">
                <a:latin typeface="Tahoma" panose="020B0604030504040204" pitchFamily="34" charset="0"/>
                <a:ea typeface="Tahoma" panose="020B0604030504040204" pitchFamily="34" charset="0"/>
                <a:cs typeface="Tahoma" panose="020B0604030504040204" pitchFamily="34" charset="0"/>
              </a:rPr>
              <a:t>Physics,</a:t>
            </a:r>
          </a:p>
          <a:p>
            <a:pPr marL="800100" lvl="1" indent="-342900" fontAlgn="base">
              <a:spcAft>
                <a:spcPct val="0"/>
              </a:spcAft>
              <a:buClr>
                <a:srgbClr val="F95207"/>
              </a:buClr>
              <a:buFont typeface="Arial" panose="020B0604020202020204" pitchFamily="34" charset="0"/>
              <a:buChar char="•"/>
            </a:pPr>
            <a:r>
              <a:rPr lang="en-GB" sz="2400" kern="0" dirty="0" smtClean="0">
                <a:latin typeface="Tahoma" panose="020B0604030504040204" pitchFamily="34" charset="0"/>
                <a:ea typeface="Tahoma" panose="020B0604030504040204" pitchFamily="34" charset="0"/>
                <a:cs typeface="Tahoma" panose="020B0604030504040204" pitchFamily="34" charset="0"/>
              </a:rPr>
              <a:t>Earth </a:t>
            </a:r>
            <a:r>
              <a:rPr lang="en-GB" sz="2400" kern="0" dirty="0">
                <a:latin typeface="Tahoma" panose="020B0604030504040204" pitchFamily="34" charset="0"/>
                <a:ea typeface="Tahoma" panose="020B0604030504040204" pitchFamily="34" charset="0"/>
                <a:cs typeface="Tahoma" panose="020B0604030504040204" pitchFamily="34" charset="0"/>
              </a:rPr>
              <a:t>Sciences</a:t>
            </a:r>
          </a:p>
        </p:txBody>
      </p:sp>
      <p:pic>
        <p:nvPicPr>
          <p:cNvPr id="7" name="Picture 6" descr="Students Making Briquettes"/>
          <p:cNvPicPr>
            <a:picLocks noChangeAspect="1" noChangeArrowheads="1"/>
          </p:cNvPicPr>
          <p:nvPr/>
        </p:nvPicPr>
        <p:blipFill>
          <a:blip r:embed="rId2" cstate="print"/>
          <a:srcRect/>
          <a:stretch>
            <a:fillRect/>
          </a:stretch>
        </p:blipFill>
        <p:spPr bwMode="auto">
          <a:xfrm>
            <a:off x="6372200" y="1628557"/>
            <a:ext cx="2413384" cy="2135846"/>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6876257" y="4005064"/>
            <a:ext cx="1785844" cy="2130102"/>
          </a:xfrm>
          <a:prstGeom prst="rect">
            <a:avLst/>
          </a:prstGeom>
          <a:noFill/>
          <a:ln w="9525">
            <a:noFill/>
            <a:miter lim="800000"/>
            <a:headEnd/>
            <a:tailEnd/>
          </a:ln>
        </p:spPr>
      </p:pic>
    </p:spTree>
    <p:extLst>
      <p:ext uri="{BB962C8B-B14F-4D97-AF65-F5344CB8AC3E}">
        <p14:creationId xmlns:p14="http://schemas.microsoft.com/office/powerpoint/2010/main" val="430771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39551" y="2708920"/>
            <a:ext cx="8229600" cy="765175"/>
          </a:xfrm>
        </p:spPr>
        <p:txBody>
          <a:bodyPr>
            <a:normAutofit fontScale="90000"/>
          </a:bodyPr>
          <a:lstStyle/>
          <a:p>
            <a:r>
              <a:rPr lang="en-GB" dirty="0" smtClean="0">
                <a:latin typeface="Tahoma" panose="020B0604030504040204" pitchFamily="34" charset="0"/>
                <a:ea typeface="Tahoma" panose="020B0604030504040204" pitchFamily="34" charset="0"/>
                <a:cs typeface="Tahoma" panose="020B0604030504040204" pitchFamily="34" charset="0"/>
              </a:rPr>
              <a:t>Issues in the Department of Cryptozoology</a:t>
            </a:r>
            <a:br>
              <a:rPr lang="en-GB" dirty="0" smtClean="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
            </a:r>
            <a:br>
              <a:rPr lang="en-GB" dirty="0">
                <a:latin typeface="Tahoma" panose="020B0604030504040204" pitchFamily="34" charset="0"/>
                <a:ea typeface="Tahoma" panose="020B0604030504040204" pitchFamily="34" charset="0"/>
                <a:cs typeface="Tahoma" panose="020B0604030504040204" pitchFamily="34" charset="0"/>
              </a:rPr>
            </a:br>
            <a:r>
              <a:rPr lang="en-GB" sz="3100" dirty="0" smtClean="0">
                <a:latin typeface="Tahoma" panose="020B0604030504040204" pitchFamily="34" charset="0"/>
                <a:ea typeface="Tahoma" panose="020B0604030504040204" pitchFamily="34" charset="0"/>
                <a:cs typeface="Tahoma" panose="020B0604030504040204" pitchFamily="34" charset="0"/>
              </a:rPr>
              <a:t>Address by the PVC (Teaching and Learning)</a:t>
            </a:r>
            <a:endParaRPr lang="en-GB" sz="31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C:\Users\Derek\AppData\Local\Microsoft\Windows\Temporary Internet Files\Content.IE5\8HWX4904\193px-Altamaha-ha.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504303"/>
            <a:ext cx="1838325" cy="1381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2160" y="5863714"/>
            <a:ext cx="2160240" cy="276999"/>
          </a:xfrm>
          <a:prstGeom prst="rect">
            <a:avLst/>
          </a:prstGeom>
        </p:spPr>
        <p:txBody>
          <a:bodyPr wrap="square">
            <a:spAutoFit/>
          </a:bodyPr>
          <a:lstStyle/>
          <a:p>
            <a:r>
              <a:rPr lang="en-GB" sz="600" dirty="0">
                <a:solidFill>
                  <a:prstClr val="black"/>
                </a:solidFill>
              </a:rPr>
              <a:t>By </a:t>
            </a:r>
            <a:r>
              <a:rPr lang="en-GB" sz="600" dirty="0" err="1">
                <a:solidFill>
                  <a:prstClr val="black"/>
                </a:solidFill>
              </a:rPr>
              <a:t>Carnby</a:t>
            </a:r>
            <a:r>
              <a:rPr lang="en-GB" sz="600" dirty="0">
                <a:solidFill>
                  <a:prstClr val="black"/>
                </a:solidFill>
              </a:rPr>
              <a:t> - Own work, CC BY-SA 4.0, https://commons.wikimedia.org/w/index.php?curid=45016080</a:t>
            </a:r>
          </a:p>
        </p:txBody>
      </p:sp>
      <p:pic>
        <p:nvPicPr>
          <p:cNvPr id="5"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39551" y="474648"/>
            <a:ext cx="2355493" cy="149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10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1216" y="764704"/>
            <a:ext cx="8229600" cy="549275"/>
          </a:xfrm>
        </p:spPr>
        <p:txBody>
          <a:bodyPr>
            <a:noAutofit/>
          </a:bodyPr>
          <a:lstStyle/>
          <a:p>
            <a:r>
              <a:rPr lang="en-GB" sz="2800" dirty="0">
                <a:latin typeface="Tahoma" panose="020B0604030504040204" pitchFamily="34" charset="0"/>
                <a:ea typeface="Tahoma" panose="020B0604030504040204" pitchFamily="34" charset="0"/>
                <a:cs typeface="Tahoma" panose="020B0604030504040204" pitchFamily="34" charset="0"/>
              </a:rPr>
              <a:t>Changes in </a:t>
            </a:r>
            <a:r>
              <a:rPr lang="en-GB" sz="2800" dirty="0" smtClean="0">
                <a:latin typeface="Tahoma" panose="020B0604030504040204" pitchFamily="34" charset="0"/>
                <a:ea typeface="Tahoma" panose="020B0604030504040204" pitchFamily="34" charset="0"/>
                <a:cs typeface="Tahoma" panose="020B0604030504040204" pitchFamily="34" charset="0"/>
              </a:rPr>
              <a:t>confidence, changes </a:t>
            </a:r>
            <a:r>
              <a:rPr lang="en-GB" sz="2800" dirty="0">
                <a:latin typeface="Tahoma" panose="020B0604030504040204" pitchFamily="34" charset="0"/>
                <a:ea typeface="Tahoma" panose="020B0604030504040204" pitchFamily="34" charset="0"/>
                <a:cs typeface="Tahoma" panose="020B0604030504040204" pitchFamily="34" charset="0"/>
              </a:rPr>
              <a:t>in </a:t>
            </a:r>
            <a:r>
              <a:rPr lang="en-GB" sz="2800" dirty="0" smtClean="0">
                <a:latin typeface="Tahoma" panose="020B0604030504040204" pitchFamily="34" charset="0"/>
                <a:ea typeface="Tahoma" panose="020B0604030504040204" pitchFamily="34" charset="0"/>
                <a:cs typeface="Tahoma" panose="020B0604030504040204" pitchFamily="34" charset="0"/>
              </a:rPr>
              <a:t>competence</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723830710"/>
              </p:ext>
            </p:extLst>
          </p:nvPr>
        </p:nvGraphicFramePr>
        <p:xfrm>
          <a:off x="517738" y="3284984"/>
          <a:ext cx="4067944"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716016" y="3484751"/>
            <a:ext cx="4155776" cy="2462213"/>
          </a:xfrm>
          <a:prstGeom prst="rect">
            <a:avLst/>
          </a:prstGeom>
          <a:noFill/>
        </p:spPr>
        <p:txBody>
          <a:bodyPr wrap="square" rtlCol="0">
            <a:spAutoFit/>
          </a:bodyPr>
          <a:lstStyle/>
          <a:p>
            <a:endParaRPr lang="en-GB" dirty="0" smtClean="0"/>
          </a:p>
          <a:p>
            <a:endParaRPr lang="en-GB" dirty="0"/>
          </a:p>
          <a:p>
            <a:r>
              <a:rPr lang="en-GB" sz="2000" dirty="0" smtClean="0">
                <a:latin typeface="Tahoma" panose="020B0604030504040204" pitchFamily="34" charset="0"/>
                <a:ea typeface="Tahoma" panose="020B0604030504040204" pitchFamily="34" charset="0"/>
                <a:cs typeface="Tahoma" panose="020B0604030504040204" pitchFamily="34" charset="0"/>
              </a:rPr>
              <a:t>Confidence vs competence map quite closely </a:t>
            </a:r>
          </a:p>
          <a:p>
            <a:pPr marL="342900" indent="-342900">
              <a:buFontTx/>
              <a:buChar char="-"/>
            </a:pPr>
            <a:r>
              <a:rPr lang="en-GB" sz="2000" dirty="0" smtClean="0">
                <a:latin typeface="Tahoma" panose="020B0604030504040204" pitchFamily="34" charset="0"/>
                <a:ea typeface="Tahoma" panose="020B0604030504040204" pitchFamily="34" charset="0"/>
                <a:cs typeface="Tahoma" panose="020B0604030504040204" pitchFamily="34" charset="0"/>
              </a:rPr>
              <a:t>similar pattern for presentation skills (explicit)</a:t>
            </a:r>
          </a:p>
          <a:p>
            <a:pPr marL="342900" indent="-342900">
              <a:buFontTx/>
              <a:buChar char="-"/>
            </a:pPr>
            <a:r>
              <a:rPr lang="en-GB" sz="2000" dirty="0" smtClean="0">
                <a:latin typeface="Tahoma" panose="020B0604030504040204" pitchFamily="34" charset="0"/>
                <a:ea typeface="Tahoma" panose="020B0604030504040204" pitchFamily="34" charset="0"/>
                <a:cs typeface="Tahoma" panose="020B0604030504040204" pitchFamily="34" charset="0"/>
              </a:rPr>
              <a:t>and professional skills (implicit)</a:t>
            </a: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02340" y="1484784"/>
            <a:ext cx="8229600" cy="1846659"/>
          </a:xfrm>
          <a:prstGeom prst="rect">
            <a:avLst/>
          </a:prstGeom>
          <a:noFill/>
        </p:spPr>
        <p:txBody>
          <a:bodyPr wrap="square" rtlCol="0">
            <a:spAutoFit/>
          </a:bodyPr>
          <a:lstStyle/>
          <a:p>
            <a:r>
              <a:rPr lang="en-GB" sz="2400" dirty="0" smtClean="0">
                <a:latin typeface="Tahoma" panose="020B0604030504040204" pitchFamily="34" charset="0"/>
                <a:ea typeface="Tahoma" panose="020B0604030504040204" pitchFamily="34" charset="0"/>
                <a:cs typeface="Tahoma" panose="020B0604030504040204" pitchFamily="34" charset="0"/>
              </a:rPr>
              <a:t>Increase in confidence</a:t>
            </a:r>
            <a:endParaRPr lang="en-GB" sz="2400" dirty="0">
              <a:latin typeface="Tahoma" panose="020B0604030504040204" pitchFamily="34" charset="0"/>
              <a:ea typeface="Tahoma" panose="020B0604030504040204" pitchFamily="34" charset="0"/>
              <a:cs typeface="Tahoma" panose="020B0604030504040204" pitchFamily="34" charset="0"/>
            </a:endParaRPr>
          </a:p>
          <a:p>
            <a:endParaRPr lang="en-GB"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Presentation skills (explicitly taught)- </a:t>
            </a:r>
            <a:r>
              <a:rPr lang="en-GB" sz="2400" dirty="0">
                <a:latin typeface="Tahoma" panose="020B0604030504040204" pitchFamily="34" charset="0"/>
                <a:ea typeface="Tahoma" panose="020B0604030504040204" pitchFamily="34" charset="0"/>
                <a:cs typeface="Tahoma" panose="020B0604030504040204" pitchFamily="34" charset="0"/>
              </a:rPr>
              <a:t>77.2% </a:t>
            </a:r>
          </a:p>
          <a:p>
            <a:pPr marL="742950" lvl="1" indent="-28575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Engaging </a:t>
            </a:r>
            <a:r>
              <a:rPr lang="en-GB" sz="2400" dirty="0">
                <a:latin typeface="Tahoma" panose="020B0604030504040204" pitchFamily="34" charset="0"/>
                <a:ea typeface="Tahoma" panose="020B0604030504040204" pitchFamily="34" charset="0"/>
                <a:cs typeface="Tahoma" panose="020B0604030504040204" pitchFamily="34" charset="0"/>
              </a:rPr>
              <a:t>with other </a:t>
            </a:r>
            <a:r>
              <a:rPr lang="en-GB" sz="2400" dirty="0" smtClean="0">
                <a:latin typeface="Tahoma" panose="020B0604030504040204" pitchFamily="34" charset="0"/>
                <a:ea typeface="Tahoma" panose="020B0604030504040204" pitchFamily="34" charset="0"/>
                <a:cs typeface="Tahoma" panose="020B0604030504040204" pitchFamily="34" charset="0"/>
              </a:rPr>
              <a:t>students (implicit)- </a:t>
            </a:r>
            <a:r>
              <a:rPr lang="en-GB" sz="2400" dirty="0">
                <a:latin typeface="Tahoma" panose="020B0604030504040204" pitchFamily="34" charset="0"/>
                <a:ea typeface="Tahoma" panose="020B0604030504040204" pitchFamily="34" charset="0"/>
                <a:cs typeface="Tahoma" panose="020B0604030504040204" pitchFamily="34" charset="0"/>
              </a:rPr>
              <a:t>80%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Professionalism (implicit)- </a:t>
            </a:r>
            <a:r>
              <a:rPr lang="en-GB" sz="2400" dirty="0">
                <a:latin typeface="Tahoma" panose="020B0604030504040204" pitchFamily="34" charset="0"/>
                <a:ea typeface="Tahoma" panose="020B0604030504040204" pitchFamily="34" charset="0"/>
                <a:cs typeface="Tahoma" panose="020B0604030504040204" pitchFamily="34" charset="0"/>
              </a:rPr>
              <a:t>68.5% </a:t>
            </a:r>
            <a:endParaRPr lang="en-GB" dirty="0"/>
          </a:p>
        </p:txBody>
      </p:sp>
    </p:spTree>
    <p:extLst>
      <p:ext uri="{BB962C8B-B14F-4D97-AF65-F5344CB8AC3E}">
        <p14:creationId xmlns:p14="http://schemas.microsoft.com/office/powerpoint/2010/main" val="2760493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657" y="1315055"/>
            <a:ext cx="8496944" cy="369332"/>
          </a:xfrm>
          <a:prstGeom prst="rect">
            <a:avLst/>
          </a:prstGeom>
        </p:spPr>
        <p:txBody>
          <a:bodyPr wrap="square">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Hugo</a:t>
            </a:r>
            <a:r>
              <a:rPr lang="en-GB" dirty="0" smtClean="0">
                <a:latin typeface="Tahoma" panose="020B0604030504040204" pitchFamily="34" charset="0"/>
                <a:ea typeface="Tahoma" panose="020B0604030504040204" pitchFamily="34" charset="0"/>
                <a:cs typeface="Tahoma" panose="020B0604030504040204" pitchFamily="34" charset="0"/>
              </a:rPr>
              <a:t>, now grad student at McMaster:  “</a:t>
            </a: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With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hindsight</a:t>
            </a:r>
            <a:r>
              <a:rPr lang="en-GB" dirty="0">
                <a:latin typeface="Tahoma" panose="020B0604030504040204" pitchFamily="34" charset="0"/>
                <a:ea typeface="Tahoma" panose="020B0604030504040204" pitchFamily="34" charset="0"/>
                <a:cs typeface="Tahoma" panose="020B0604030504040204" pitchFamily="34" charset="0"/>
              </a:rPr>
              <a:t>, </a:t>
            </a:r>
            <a:r>
              <a:rPr lang="en-GB" dirty="0" err="1">
                <a:latin typeface="Tahoma" panose="020B0604030504040204" pitchFamily="34" charset="0"/>
                <a:ea typeface="Tahoma" panose="020B0604030504040204" pitchFamily="34" charset="0"/>
                <a:cs typeface="Tahoma" panose="020B0604030504040204" pitchFamily="34" charset="0"/>
              </a:rPr>
              <a:t>pbl</a:t>
            </a:r>
            <a:r>
              <a:rPr lang="en-GB" dirty="0">
                <a:latin typeface="Tahoma" panose="020B0604030504040204" pitchFamily="34" charset="0"/>
                <a:ea typeface="Tahoma" panose="020B0604030504040204" pitchFamily="34" charset="0"/>
                <a:cs typeface="Tahoma" panose="020B0604030504040204" pitchFamily="34" charset="0"/>
              </a:rPr>
              <a:t> has been </a:t>
            </a:r>
            <a:r>
              <a:rPr lang="en-GB" dirty="0" smtClean="0">
                <a:latin typeface="Tahoma" panose="020B0604030504040204" pitchFamily="34" charset="0"/>
                <a:ea typeface="Tahoma" panose="020B0604030504040204" pitchFamily="34" charset="0"/>
                <a:cs typeface="Tahoma" panose="020B0604030504040204" pitchFamily="34" charset="0"/>
              </a:rPr>
              <a:t>'spot-on’.”</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39657" y="1829603"/>
            <a:ext cx="8032428" cy="1200329"/>
          </a:xfrm>
          <a:prstGeom prst="rect">
            <a:avLst/>
          </a:prstGeom>
        </p:spPr>
        <p:txBody>
          <a:bodyPr wrap="square">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Donna</a:t>
            </a:r>
            <a:r>
              <a:rPr lang="en-GB" dirty="0" smtClean="0">
                <a:latin typeface="Tahoma" panose="020B0604030504040204" pitchFamily="34" charset="0"/>
                <a:ea typeface="Tahoma" panose="020B0604030504040204" pitchFamily="34" charset="0"/>
                <a:cs typeface="Tahoma" panose="020B0604030504040204" pitchFamily="34" charset="0"/>
              </a:rPr>
              <a:t>, Finance Manager: “Without </a:t>
            </a:r>
            <a:r>
              <a:rPr lang="en-GB" dirty="0">
                <a:latin typeface="Tahoma" panose="020B0604030504040204" pitchFamily="34" charset="0"/>
                <a:ea typeface="Tahoma" panose="020B0604030504040204" pitchFamily="34" charset="0"/>
                <a:cs typeface="Tahoma" panose="020B0604030504040204" pitchFamily="34" charset="0"/>
              </a:rPr>
              <a:t>my degree I do not believe I would have progressed as far as I have in the short space </a:t>
            </a:r>
            <a:r>
              <a:rPr lang="en-GB" dirty="0" smtClean="0">
                <a:latin typeface="Tahoma" panose="020B0604030504040204" pitchFamily="34" charset="0"/>
                <a:ea typeface="Tahoma" panose="020B0604030504040204" pitchFamily="34" charset="0"/>
                <a:cs typeface="Tahoma" panose="020B0604030504040204" pitchFamily="34" charset="0"/>
              </a:rPr>
              <a:t>of time </a:t>
            </a:r>
            <a:r>
              <a:rPr lang="en-GB" dirty="0">
                <a:latin typeface="Tahoma" panose="020B0604030504040204" pitchFamily="34" charset="0"/>
                <a:ea typeface="Tahoma" panose="020B0604030504040204" pitchFamily="34" charset="0"/>
                <a:cs typeface="Tahoma" panose="020B0604030504040204" pitchFamily="34" charset="0"/>
              </a:rPr>
              <a:t>I have been with Norbert </a:t>
            </a:r>
            <a:r>
              <a:rPr lang="en-GB" dirty="0" err="1">
                <a:latin typeface="Tahoma" panose="020B0604030504040204" pitchFamily="34" charset="0"/>
                <a:ea typeface="Tahoma" panose="020B0604030504040204" pitchFamily="34" charset="0"/>
                <a:cs typeface="Tahoma" panose="020B0604030504040204" pitchFamily="34" charset="0"/>
              </a:rPr>
              <a:t>Dentressangle</a:t>
            </a: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A </a:t>
            </a:r>
            <a:r>
              <a:rPr lang="en-GB" dirty="0">
                <a:latin typeface="Tahoma" panose="020B0604030504040204" pitchFamily="34" charset="0"/>
                <a:ea typeface="Tahoma" panose="020B0604030504040204" pitchFamily="34" charset="0"/>
                <a:cs typeface="Tahoma" panose="020B0604030504040204" pitchFamily="34" charset="0"/>
              </a:rPr>
              <a:t>degree in science </a:t>
            </a:r>
            <a:r>
              <a:rPr lang="en-GB" dirty="0" smtClean="0">
                <a:latin typeface="Tahoma" panose="020B0604030504040204" pitchFamily="34" charset="0"/>
                <a:ea typeface="Tahoma" panose="020B0604030504040204" pitchFamily="34" charset="0"/>
                <a:cs typeface="Tahoma" panose="020B0604030504040204" pitchFamily="34" charset="0"/>
              </a:rPr>
              <a:t>does not </a:t>
            </a:r>
            <a:r>
              <a:rPr lang="en-GB" dirty="0">
                <a:latin typeface="Tahoma" panose="020B0604030504040204" pitchFamily="34" charset="0"/>
                <a:ea typeface="Tahoma" panose="020B0604030504040204" pitchFamily="34" charset="0"/>
                <a:cs typeface="Tahoma" panose="020B0604030504040204" pitchFamily="34" charset="0"/>
              </a:rPr>
              <a:t>mean you are ever restricted in </a:t>
            </a:r>
            <a:r>
              <a:rPr lang="en-GB" b="1" dirty="0">
                <a:latin typeface="Tahoma" panose="020B0604030504040204" pitchFamily="34" charset="0"/>
                <a:ea typeface="Tahoma" panose="020B0604030504040204" pitchFamily="34" charset="0"/>
                <a:cs typeface="Tahoma" panose="020B0604030504040204" pitchFamily="34" charset="0"/>
              </a:rPr>
              <a:t>pursuing a career in a completely different field</a:t>
            </a:r>
            <a:r>
              <a:rPr lang="en-GB" dirty="0">
                <a:latin typeface="Tahoma" panose="020B0604030504040204" pitchFamily="34" charset="0"/>
                <a:ea typeface="Tahoma" panose="020B0604030504040204" pitchFamily="34" charset="0"/>
                <a:cs typeface="Tahoma" panose="020B0604030504040204" pitchFamily="34" charset="0"/>
              </a:rPr>
              <a:t>.”</a:t>
            </a:r>
          </a:p>
        </p:txBody>
      </p:sp>
      <p:sp>
        <p:nvSpPr>
          <p:cNvPr id="5" name="TextBox 4"/>
          <p:cNvSpPr txBox="1"/>
          <p:nvPr/>
        </p:nvSpPr>
        <p:spPr>
          <a:xfrm>
            <a:off x="439657" y="3175148"/>
            <a:ext cx="8358811" cy="923330"/>
          </a:xfrm>
          <a:prstGeom prst="rect">
            <a:avLst/>
          </a:prstGeom>
          <a:noFill/>
        </p:spPr>
        <p:txBody>
          <a:bodyPr wrap="squar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Suzanne</a:t>
            </a:r>
            <a:r>
              <a:rPr lang="en-GB" dirty="0" smtClean="0">
                <a:latin typeface="Tahoma" panose="020B0604030504040204" pitchFamily="34" charset="0"/>
                <a:ea typeface="Tahoma" panose="020B0604030504040204" pitchFamily="34" charset="0"/>
                <a:cs typeface="Tahoma" panose="020B0604030504040204" pitchFamily="34" charset="0"/>
              </a:rPr>
              <a:t>, IT company: Her current project involves computer coding, getting </a:t>
            </a:r>
            <a:r>
              <a:rPr lang="en-GB" dirty="0">
                <a:latin typeface="Tahoma" panose="020B0604030504040204" pitchFamily="34" charset="0"/>
                <a:ea typeface="Tahoma" panose="020B0604030504040204" pitchFamily="34" charset="0"/>
                <a:cs typeface="Tahoma" panose="020B0604030504040204" pitchFamily="34" charset="0"/>
              </a:rPr>
              <a:t>a tablet product out </a:t>
            </a:r>
            <a:r>
              <a:rPr lang="en-GB" dirty="0" smtClean="0">
                <a:latin typeface="Tahoma" panose="020B0604030504040204" pitchFamily="34" charset="0"/>
                <a:ea typeface="Tahoma" panose="020B0604030504040204" pitchFamily="34" charset="0"/>
                <a:cs typeface="Tahoma" panose="020B0604030504040204" pitchFamily="34" charset="0"/>
              </a:rPr>
              <a:t>and monitoring </a:t>
            </a:r>
            <a:r>
              <a:rPr lang="en-GB" dirty="0">
                <a:latin typeface="Tahoma" panose="020B0604030504040204" pitchFamily="34" charset="0"/>
                <a:ea typeface="Tahoma" panose="020B0604030504040204" pitchFamily="34" charset="0"/>
                <a:cs typeface="Tahoma" panose="020B0604030504040204" pitchFamily="34" charset="0"/>
              </a:rPr>
              <a:t>its quality</a:t>
            </a:r>
            <a:r>
              <a:rPr lang="en-GB" dirty="0" smtClean="0">
                <a:latin typeface="Tahoma" panose="020B0604030504040204" pitchFamily="34" charset="0"/>
                <a:ea typeface="Tahoma" panose="020B0604030504040204" pitchFamily="34" charset="0"/>
                <a:cs typeface="Tahoma" panose="020B0604030504040204" pitchFamily="34" charset="0"/>
              </a:rPr>
              <a:t>. She says that the key </a:t>
            </a:r>
            <a:r>
              <a:rPr lang="en-GB" dirty="0">
                <a:latin typeface="Tahoma" panose="020B0604030504040204" pitchFamily="34" charset="0"/>
                <a:ea typeface="Tahoma" panose="020B0604030504040204" pitchFamily="34" charset="0"/>
                <a:cs typeface="Tahoma" panose="020B0604030504040204" pitchFamily="34" charset="0"/>
              </a:rPr>
              <a:t>to where she is today is the </a:t>
            </a:r>
            <a:r>
              <a:rPr lang="en-GB" b="1" dirty="0">
                <a:latin typeface="Tahoma" panose="020B0604030504040204" pitchFamily="34" charset="0"/>
                <a:ea typeface="Tahoma" panose="020B0604030504040204" pitchFamily="34" charset="0"/>
                <a:cs typeface="Tahoma" panose="020B0604030504040204" pitchFamily="34" charset="0"/>
              </a:rPr>
              <a:t>research nature of the degree</a:t>
            </a:r>
          </a:p>
        </p:txBody>
      </p:sp>
      <p:sp>
        <p:nvSpPr>
          <p:cNvPr id="6" name="Rectangle 5"/>
          <p:cNvSpPr/>
          <p:nvPr/>
        </p:nvSpPr>
        <p:spPr>
          <a:xfrm>
            <a:off x="439657" y="4243694"/>
            <a:ext cx="8320460" cy="1200329"/>
          </a:xfrm>
          <a:prstGeom prst="rect">
            <a:avLst/>
          </a:prstGeom>
        </p:spPr>
        <p:txBody>
          <a:bodyPr wrap="square">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Louise</a:t>
            </a:r>
            <a:r>
              <a:rPr lang="en-GB" dirty="0" smtClean="0">
                <a:latin typeface="Tahoma" panose="020B0604030504040204" pitchFamily="34" charset="0"/>
                <a:ea typeface="Tahoma" panose="020B0604030504040204" pitchFamily="34" charset="0"/>
                <a:cs typeface="Tahoma" panose="020B0604030504040204" pitchFamily="34" charset="0"/>
              </a:rPr>
              <a:t> is a research scientist and civil servant:  originally shy, Louise says that as a result of the degree she </a:t>
            </a:r>
            <a:r>
              <a:rPr lang="en-GB" dirty="0">
                <a:latin typeface="Tahoma" panose="020B0604030504040204" pitchFamily="34" charset="0"/>
                <a:ea typeface="Tahoma" panose="020B0604030504040204" pitchFamily="34" charset="0"/>
                <a:cs typeface="Tahoma" panose="020B0604030504040204" pitchFamily="34" charset="0"/>
              </a:rPr>
              <a:t>now </a:t>
            </a:r>
            <a:r>
              <a:rPr lang="en-GB" dirty="0" smtClean="0">
                <a:latin typeface="Tahoma" panose="020B0604030504040204" pitchFamily="34" charset="0"/>
                <a:ea typeface="Tahoma" panose="020B0604030504040204" pitchFamily="34" charset="0"/>
                <a:cs typeface="Tahoma" panose="020B0604030504040204" pitchFamily="34" charset="0"/>
              </a:rPr>
              <a:t>feels </a:t>
            </a:r>
            <a:r>
              <a:rPr lang="en-GB" b="1" dirty="0" smtClean="0">
                <a:latin typeface="Tahoma" panose="020B0604030504040204" pitchFamily="34" charset="0"/>
                <a:ea typeface="Tahoma" panose="020B0604030504040204" pitchFamily="34" charset="0"/>
                <a:cs typeface="Tahoma" panose="020B0604030504040204" pitchFamily="34" charset="0"/>
              </a:rPr>
              <a:t>confident </a:t>
            </a:r>
            <a:r>
              <a:rPr lang="en-GB" b="1" dirty="0">
                <a:latin typeface="Tahoma" panose="020B0604030504040204" pitchFamily="34" charset="0"/>
                <a:ea typeface="Tahoma" panose="020B0604030504040204" pitchFamily="34" charset="0"/>
                <a:cs typeface="Tahoma" panose="020B0604030504040204" pitchFamily="34" charset="0"/>
              </a:rPr>
              <a:t>at delivering information </a:t>
            </a:r>
            <a:r>
              <a:rPr lang="en-GB" dirty="0" smtClean="0">
                <a:latin typeface="Tahoma" panose="020B0604030504040204" pitchFamily="34" charset="0"/>
                <a:ea typeface="Tahoma" panose="020B0604030504040204" pitchFamily="34" charset="0"/>
                <a:cs typeface="Tahoma" panose="020B0604030504040204" pitchFamily="34" charset="0"/>
              </a:rPr>
              <a:t>in </a:t>
            </a:r>
            <a:r>
              <a:rPr lang="en-GB" dirty="0">
                <a:latin typeface="Tahoma" panose="020B0604030504040204" pitchFamily="34" charset="0"/>
                <a:ea typeface="Tahoma" panose="020B0604030504040204" pitchFamily="34" charset="0"/>
                <a:cs typeface="Tahoma" panose="020B0604030504040204" pitchFamily="34" charset="0"/>
              </a:rPr>
              <a:t>front of large </a:t>
            </a:r>
            <a:r>
              <a:rPr lang="en-GB" dirty="0" smtClean="0">
                <a:latin typeface="Tahoma" panose="020B0604030504040204" pitchFamily="34" charset="0"/>
                <a:ea typeface="Tahoma" panose="020B0604030504040204" pitchFamily="34" charset="0"/>
                <a:cs typeface="Tahoma" panose="020B0604030504040204" pitchFamily="34" charset="0"/>
              </a:rPr>
              <a:t>crowds. </a:t>
            </a:r>
            <a:r>
              <a:rPr lang="en-GB" dirty="0">
                <a:latin typeface="Tahoma" panose="020B0604030504040204" pitchFamily="34" charset="0"/>
                <a:ea typeface="Tahoma" panose="020B0604030504040204" pitchFamily="34" charset="0"/>
                <a:cs typeface="Tahoma" panose="020B0604030504040204" pitchFamily="34" charset="0"/>
              </a:rPr>
              <a:t>Overall she feels more of a ‘strong’ character in these high pressure </a:t>
            </a:r>
            <a:r>
              <a:rPr lang="en-GB" dirty="0" smtClean="0">
                <a:latin typeface="Tahoma" panose="020B0604030504040204" pitchFamily="34" charset="0"/>
                <a:ea typeface="Tahoma" panose="020B0604030504040204" pitchFamily="34" charset="0"/>
                <a:cs typeface="Tahoma" panose="020B0604030504040204" pitchFamily="34" charset="0"/>
              </a:rPr>
              <a:t>working environments</a:t>
            </a:r>
            <a:r>
              <a:rPr lang="en-GB" dirty="0">
                <a:latin typeface="Tahoma" panose="020B0604030504040204" pitchFamily="34" charset="0"/>
                <a:ea typeface="Tahoma" panose="020B0604030504040204" pitchFamily="34" charset="0"/>
                <a:cs typeface="Tahoma" panose="020B0604030504040204" pitchFamily="34" charset="0"/>
              </a:rPr>
              <a:t>.</a:t>
            </a:r>
          </a:p>
        </p:txBody>
      </p:sp>
      <p:sp>
        <p:nvSpPr>
          <p:cNvPr id="7" name="Title 6"/>
          <p:cNvSpPr>
            <a:spLocks noGrp="1"/>
          </p:cNvSpPr>
          <p:nvPr>
            <p:ph type="title" idx="4294967295"/>
          </p:nvPr>
        </p:nvSpPr>
        <p:spPr>
          <a:xfrm>
            <a:off x="1569944" y="558649"/>
            <a:ext cx="5795962" cy="765175"/>
          </a:xfrm>
        </p:spPr>
        <p:txBody>
          <a:bodyPr>
            <a:norm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Alumni quotes on skills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07590" y="5480675"/>
            <a:ext cx="8120670" cy="646331"/>
          </a:xfrm>
          <a:prstGeom prst="rect">
            <a:avLst/>
          </a:prstGeom>
          <a:noFill/>
        </p:spPr>
        <p:txBody>
          <a:bodyPr wrap="squar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Antony </a:t>
            </a:r>
            <a:r>
              <a:rPr lang="en-GB" dirty="0" smtClean="0">
                <a:latin typeface="Tahoma" panose="020B0604030504040204" pitchFamily="34" charset="0"/>
                <a:ea typeface="Tahoma" panose="020B0604030504040204" pitchFamily="34" charset="0"/>
                <a:cs typeface="Tahoma" panose="020B0604030504040204" pitchFamily="34" charset="0"/>
              </a:rPr>
              <a:t>(Clinical research): </a:t>
            </a:r>
            <a:r>
              <a:rPr lang="en-GB" dirty="0">
                <a:latin typeface="Tahoma" panose="020B0604030504040204" pitchFamily="34" charset="0"/>
                <a:ea typeface="Tahoma" panose="020B0604030504040204" pitchFamily="34" charset="0"/>
                <a:cs typeface="Tahoma" panose="020B0604030504040204" pitchFamily="34" charset="0"/>
              </a:rPr>
              <a:t>“</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With hindsight</a:t>
            </a:r>
            <a:r>
              <a:rPr lang="en-GB" dirty="0">
                <a:latin typeface="Tahoma" panose="020B0604030504040204" pitchFamily="34" charset="0"/>
                <a:ea typeface="Tahoma" panose="020B0604030504040204" pitchFamily="34" charset="0"/>
                <a:cs typeface="Tahoma" panose="020B0604030504040204" pitchFamily="34" charset="0"/>
              </a:rPr>
              <a:t>, I have realised </a:t>
            </a:r>
            <a:r>
              <a:rPr lang="en-GB" b="1" dirty="0">
                <a:latin typeface="Tahoma" panose="020B0604030504040204" pitchFamily="34" charset="0"/>
                <a:ea typeface="Tahoma" panose="020B0604030504040204" pitchFamily="34" charset="0"/>
                <a:cs typeface="Tahoma" panose="020B0604030504040204" pitchFamily="34" charset="0"/>
              </a:rPr>
              <a:t>just how many skills </a:t>
            </a:r>
            <a:r>
              <a:rPr lang="en-GB" dirty="0">
                <a:latin typeface="Tahoma" panose="020B0604030504040204" pitchFamily="34" charset="0"/>
                <a:ea typeface="Tahoma" panose="020B0604030504040204" pitchFamily="34" charset="0"/>
                <a:cs typeface="Tahoma" panose="020B0604030504040204" pitchFamily="34" charset="0"/>
              </a:rPr>
              <a:t>that </a:t>
            </a:r>
            <a:r>
              <a:rPr lang="en-GB" dirty="0" smtClean="0">
                <a:latin typeface="Tahoma" panose="020B0604030504040204" pitchFamily="34" charset="0"/>
                <a:ea typeface="Tahoma" panose="020B0604030504040204" pitchFamily="34" charset="0"/>
                <a:cs typeface="Tahoma" panose="020B0604030504040204" pitchFamily="34" charset="0"/>
              </a:rPr>
              <a:t>the [Natural Sciences] </a:t>
            </a:r>
            <a:r>
              <a:rPr lang="en-GB" dirty="0">
                <a:latin typeface="Tahoma" panose="020B0604030504040204" pitchFamily="34" charset="0"/>
                <a:ea typeface="Tahoma" panose="020B0604030504040204" pitchFamily="34" charset="0"/>
                <a:cs typeface="Tahoma" panose="020B0604030504040204" pitchFamily="34" charset="0"/>
              </a:rPr>
              <a:t>course and staff there have instilled in me</a:t>
            </a:r>
            <a:r>
              <a:rPr lang="en-GB" dirty="0" smtClean="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2844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988840"/>
            <a:ext cx="6561062" cy="3416320"/>
          </a:xfrm>
          <a:prstGeom prst="rect">
            <a:avLst/>
          </a:prstGeom>
          <a:noFill/>
        </p:spPr>
        <p:txBody>
          <a:bodyPr wrap="square" rtlCol="0">
            <a:spAutoFit/>
          </a:bodyPr>
          <a:lstStyle/>
          <a:p>
            <a:pPr marL="457200" indent="-457200">
              <a:buAutoNum type="arabicPeriod"/>
            </a:pPr>
            <a:r>
              <a:rPr lang="en-GB" sz="2800" dirty="0" smtClean="0">
                <a:latin typeface="Tahoma" panose="020B0604030504040204" pitchFamily="34" charset="0"/>
                <a:ea typeface="Tahoma" panose="020B0604030504040204" pitchFamily="34" charset="0"/>
                <a:cs typeface="Tahoma" panose="020B0604030504040204" pitchFamily="34" charset="0"/>
              </a:rPr>
              <a:t>Brief overview of the programme</a:t>
            </a:r>
          </a:p>
          <a:p>
            <a:pPr marL="457200" indent="-457200">
              <a:buAutoNum type="arabicPeriod"/>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FontTx/>
              <a:buAutoNum type="arabicPeriod"/>
            </a:pPr>
            <a:r>
              <a:rPr lang="en-GB" sz="2800" dirty="0" smtClean="0">
                <a:latin typeface="Tahoma" panose="020B0604030504040204" pitchFamily="34" charset="0"/>
                <a:ea typeface="Tahoma" panose="020B0604030504040204" pitchFamily="34" charset="0"/>
                <a:cs typeface="Tahoma" panose="020B0604030504040204" pitchFamily="34" charset="0"/>
              </a:rPr>
              <a:t>Evaluation</a:t>
            </a:r>
          </a:p>
          <a:p>
            <a:pPr marL="457200" indent="-457200">
              <a:buFontTx/>
              <a:buAutoNum type="arabicPeriod"/>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800" b="1" u="sng"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Recognising Skills</a:t>
            </a:r>
          </a:p>
          <a:p>
            <a:pPr marL="457200" indent="-457200">
              <a:buAutoNum type="arabicPeriod"/>
            </a:pPr>
            <a:endParaRPr lang="en-GB" sz="2800" dirty="0">
              <a:latin typeface="Tahoma" panose="020B0604030504040204" pitchFamily="34" charset="0"/>
              <a:ea typeface="Tahoma" panose="020B0604030504040204" pitchFamily="34" charset="0"/>
              <a:cs typeface="Tahoma" panose="020B0604030504040204" pitchFamily="34" charset="0"/>
            </a:endParaRPr>
          </a:p>
          <a:p>
            <a:pPr algn="r">
              <a:buAutoNum type="arabicPeriod"/>
            </a:pPr>
            <a:endParaRPr lang="en-GB" sz="2800" dirty="0"/>
          </a:p>
          <a:p>
            <a:pPr algn="r"/>
            <a:endParaRPr lang="en-GB" sz="2000" dirty="0" smtClean="0"/>
          </a:p>
        </p:txBody>
      </p:sp>
    </p:spTree>
    <p:extLst>
      <p:ext uri="{BB962C8B-B14F-4D97-AF65-F5344CB8AC3E}">
        <p14:creationId xmlns:p14="http://schemas.microsoft.com/office/powerpoint/2010/main" val="340986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67544" y="2420888"/>
            <a:ext cx="7772400" cy="1362075"/>
          </a:xfrm>
        </p:spPr>
        <p:txBody>
          <a:bodyPr>
            <a:normAutofit fontScale="90000"/>
          </a:bodyPr>
          <a:lstStyle/>
          <a:p>
            <a:pPr algn="ctr"/>
            <a:r>
              <a:rPr lang="en-GB" dirty="0">
                <a:latin typeface="Tahoma" panose="020B0604030504040204" pitchFamily="34" charset="0"/>
                <a:ea typeface="Tahoma" panose="020B0604030504040204" pitchFamily="34" charset="0"/>
                <a:cs typeface="Tahoma" panose="020B0604030504040204" pitchFamily="34" charset="0"/>
              </a:rPr>
              <a:t>Supporting students in </a:t>
            </a:r>
            <a:r>
              <a:rPr lang="en-GB" dirty="0" smtClean="0">
                <a:latin typeface="Tahoma" panose="020B0604030504040204" pitchFamily="34" charset="0"/>
                <a:ea typeface="Tahoma" panose="020B0604030504040204" pitchFamily="34" charset="0"/>
                <a:cs typeface="Tahoma" panose="020B0604030504040204" pitchFamily="34" charset="0"/>
              </a:rPr>
              <a:t>recognising </a:t>
            </a:r>
            <a:r>
              <a:rPr lang="en-GB" dirty="0">
                <a:latin typeface="Tahoma" panose="020B0604030504040204" pitchFamily="34" charset="0"/>
                <a:ea typeface="Tahoma" panose="020B0604030504040204" pitchFamily="34" charset="0"/>
                <a:cs typeface="Tahoma" panose="020B0604030504040204" pitchFamily="34" charset="0"/>
              </a:rPr>
              <a:t>Skills</a:t>
            </a:r>
          </a:p>
        </p:txBody>
      </p:sp>
    </p:spTree>
    <p:extLst>
      <p:ext uri="{BB962C8B-B14F-4D97-AF65-F5344CB8AC3E}">
        <p14:creationId xmlns:p14="http://schemas.microsoft.com/office/powerpoint/2010/main" val="1381698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8" descr="data:image/png;base64,iVBORw0KGgoAAAANSUhEUgAAAMUAAADLCAIAAABRUMDXAAAAAXNSR0IArs4c6QAAAARnQU1BAACxjwv8YQUAAAAJcEhZcwAADsMAAA7DAcdvqGQAAHkuSURBVHhe7b0HgCRXdS5861bqMDmnzVm7K61yToAkJJBxBOzfNgYbbJ4T2L8xTs8Cm2f7+beNI8nP4WEbEwwYDAgQoJy1u1ptjjOzk2NP565w6/++Wz2zs0Er7Wh2Wclzpqe7wo3nfPeEW7eqjCiKxBIt0SKRrP4u0RItBi3haYkWk5bwtESLSUt4WqLFpCU8LdFi0hKelmgxaQlPS7SYtISnJVpMWsLTEi0m/beZH497aeA3jERkRAYIfTd43NDnQJGQSCGrB04wBukC8qp6QqIAJGSCuaxLpOm/z/WW2W4CTRoHhJNQ+mh8CtAw4x19nqjRR+O9GDjgFpAYp4oJCn5Jx5+g/w54QgfjPupvRdDMggTo4B6JqTRS9BGARiOJB6ixeEjvkZhUf0A4deLEEr1W8RR36gRY5joZ8pTWTQawoGFTJRxX8Um9i+9ZRDE71JKMeQVDyWOKx08qYInAnNconsIqIEj8Zidh3nBi1mPSjtI8WxXzAWepoOYOx3mVMAJt6HiKjhePakVGbPF3iWJ6beMJpE3arCONrs7aNG6i61Q2+j8CZnSCahL8G0q7Vzp7DCFsn9BHAKcy6HJpA7pEml7b9m62a/jVmwjnokhBw3AHOIEyor6hNtKHkAgoqebV6syACQRoZADbyGREYgwpnGFKxHmzAFui1y6eYvNFkWvVEn+qR7T2Qvw/+x3CpwKyQmHgSJxMCtMWhqV1D2CkNyKTRziboA+CcazjJDhVXav/xnSx4SlujJYT6WWLBznQEfSGO4ZWIfjyNWI8oYqRVwq8Qujly4VRPygW85PZycHQzxuqKPyyoZASWbUG4rcppStkIpKu66ZSDW3Jxk7bSibSDdJKmm6DdOqETAlhA2oRMaer5ZwWS6jSbCf0Ob1Zbd38Ts0meq3QxYEnDQW9BY+FG5rNYLwZn0ArZ7k++8u5o0hCa+AI/mmaoF18IbXWiYqRKhczAzMTR7z8YHHiaCU7kp0aCr2sIUpRFEYqVAoudgC/yTBgATWUWDhLY800jag69q8SwBZ+0AgrUZtqWJZuWpVoXpOs7aptXJ6s6zQsnE0IkQTC0CgNZrQOOaSSUIlEEEEHH41IrwIqYqN5hJEja2WnTkLkq5AuCjxp1vM33tYSjQULjxf4EBSLkBCAMgg4E9KHK4wjsFZGSJHTkBWiylh++nB2eG9pdN/05HB+ZjTwMkLlTVG2DN9ESgqQVbG2uIK4vqqM9ddphKJRB6ydCCM0IgyBWWgvF9rLcZI1De21rRvc1o31nZtrWtYKs04YaRFZUWQiE80toSlkPD3K2Xm0ntPwEXUnTsfWU9cEenXD6SLBU/ULegX8hY+ij0K4UEKmD6xopluQCz0d6iqInyPfMDwhMuVcf3HqwPChJ4ojByuZIa8w7RhFQwYm9AsgRw2BEqu+d7W26rc+ehKOzgApgIjqD9kBRqCEoEIrQhQOdISRpQI3UIlkXYdd317TtqFj7XU1zWudumVC1IvIEZFLHku0G8VgCyVxH+XqytAmHKDyA8WHXr108eApwHjV0oJTgnZRLXGI4ySHN9hMTuth7RsGkFfypvdkx/YMHXsmM/SCnztuhjlTeSYBpMVHyQBINCeEIO2Izk2hLpBQbLUlLAll0jwrAasrpUJdKhBGRSR8s6mmfnlz+yXtK6+q7bnUqV0rRC0deehHJISmosrTwwGF0uKiGJp1kPUqR9RFgafYpFBUCgDSw1dWlICIbEvrg1iSwoR1y0fl45mh7RN9zw0deaKSHbBVPiErEghDVwAdShxJiUOih4YltiEsRJ89I54gxLPwQUJrKrTQwEfbS6TlfJUGASrV1VIXgqi7rCAEqFOBSCWbl7euuLp73S3p1ssMu0MIB86a5JhBMzw4W3Tq2T44c2ibicCShbxq6SLBk5YHG6N3OF49SE4pC3iAVcGoFmE2yB8f7Xts8MB3siM7DG/CMULYL4gP0tbwoYQpFM4UVUGDo/hQ8FUg4Liu4wThIDWCLuFFKKJWARBj7037WkSuNnzY53wDkxG7OMfrMmgHtChJCT9whdNe03lF27pbu9bdYKVhBxuglFggTZ5NhUVLjiLopOnmvFrp4sATmoAPxQGdBKtH74iBEiQmK0JMFaf2Dh389sj+R8uTh2xRMA0PMjA5Y0Q3ikLU7ghLotNNfTErFG6T9D7rmQ8c7PAED8RwOyNx7lwTIcREcS7sxCqJpk6XhAO0tzjCsQD7Vk2KLeUr05PNdsPGlVte37b2llTjVhE1BkQknTKJjs41oPrzqqSLBE8gCBTN8YEnEZqmgBtbFuZ4YWx3//7vjux/QOQPWaJoSZP+Cm0W7SOwARyhA1rSDMkRg6EYzgnpbmnwcIuog68DOZ+7tOZyUfQsSm/rbxK9fRyL1RYVGP2iiHMA8JYCRdDjDD1BBBfK8iJHNqzrWXfH8g1vTLRuEhJmEebPIaA5DGL992qliwJPkdb+lIYBrxyqSRjBTDmz+9j+r47u/VaYG7SkbxllBvxMRSiB6xIxORGELBjfWqRae+CLPgwT6h39y00moHGMd0+nFzsR20iUoqsgnHQZLDaUCvg1lEWrC11jcF6UZ1mvEwFdEuc5R0CU4AwNoBEo5SnXqVu3bMPd3Zvf7DRvEqKOyo4TYbTW6FGMW9bBuuKtVwFdQDyxJl0XGKt3OH45KKGbcABSgzvhSeGHuSP9u780svf+8vRxR2alCSEhU9XoxITcGoJacLEIX4JigSxOZ+fwROASKNXSTy5/Xo34OpECwwJWzjBC6Kqk1bKxe8tblm++10yuEpElQhvjSbECExA08avHms5AhF3kdOHwBEMGVsp4ORuGKGcEbPi5OlgOOHBxTg1PHP7ukSc+W5jYYRjTlh2ZKuRwfU0Rumqi3+wVnXnY+HRt19Urr3p767rbhGxWiAGVDVYBqEiEDzWutpgXP104PIWcDhamshi+GQGYY4TwG2Ao6AwZxkx+4tkjT3926uBDdjBqmB6sWRgxhfZwX0tkmIFErwLGgVC7phGFlcj2zY7uta9fc83b3barA1UDDa4BBHZBNTHIMHlZ+mKnC4cnXl4AbyJTRzRQ+aae3wuELIbewPE9X+zd/lkxfcRBfGdR4WtDwvmoqsl4DRFhpK/zQTUr6B0JZIWwa77vRHWb11/z092X3CkSLZGyDZFCnEGfkursdDzNceZi0V0XDk+weIh1qMbBOc1PAEsa48XxZ/Y/+S8TR76Xisah5cPIDGUI/1bP43A2oJr7tULojw9HKJJ2BBwhWo0434AxRJhFRYWDrV2rXrf6+re77VdEokkoh1hikHK6/4QTMX8uFtfqAuon+tz4AobIHwOBjxod3v/lw4/9Y5A96JhlXoCgY4ERi1PIwUDnAjXuAhJ6RA87siSGFSfcFX5VBFWEHsOt5LEwSJkN29bd9FPt6+8QsksFFi+JS+inU/TQHHv+++knxnRQUKgOGsooq9KBo0/988D2L7pq3LLglWKUQqlLE3ZOhjrAgbPFn5cTvL26SF+mxA8nIkJJ5wg7JqJb6igrlEEApzJMhGbr8svuXX3NT1mpSyKV1Oopxs3Fgp7T6ULqJ58LgGjwsrnxJ/c8+Lfl/kddIx9Z+gKFhN+ENJapTIu7Hpql6DFwNrFaxGuGIjkHCVp/vaGvFtkSThTYYFpwLAG0gko0rr1t8y2/kmi8Rsj0PDxdpJBadDwRMbO9hbsJ4hwda4EeR0wjCqOHv7Lvwb8WmT0JqCUTGUJ4Egbn+kLtLhlSWYh+0LRQ42nuYtxrhoAgqicGHPQkIQMcpPfE/tJ3VIiADVshGjGighJO02WX3PKLTWveGIkGpEE6PYceM5kl6Y2LghYdTwjioLUR5sOXDmDe4CgwoosCw0QIMzaw+wuHHv2kXTrqUL/riWM6VOAIlT/yc36SjK6yOD7wGiP2jT07HQjAD45RY+mThByg5QXSSHavueE9PZf+ZGh20kgCanAN9LUBcFgz8KKg82DviCf8cH4yVDBisF9QUp6oDB1++h8OP/9PqWAsEcHvhjbiAkXOcNKTeM0ZtQUSVPUsK/SogkLiRXIlfbN71dU/vfqa/0fYPUbI9cd6BiviDNVrGE8oTjub3IzCMBSGJUuqeOTQg38/uOfzjjNm47SytXVTesEHZwk437lEpxGDEyk5TQU1pKxS1Lhs2w+vv+HdMrFBRAkMRzgTnO+9aK7ELDKe0HFFb5NX07HJOUmzEpZ3vfCdv83s/5orprkKAIaPkQwGIlcHCOXoGU7Oni9R1bqfZArjoQnDh5NWIUi3b/mBzbf9ipm8RKgk1TqYSR/1oqBFxxN8JnjQpozXBJmVoPjCrm//78nD305bBXQ6RDAnOWtgK1PC4cYWF5GhDUv2jlQN9rSOn8MINsAgOFGAmwyNYljbtPEtl73+V83kRrjvBBPX6pwOqViypx8/j7TIitLQSxkZqqEvshxV9u154KO5Q99NyZy+2QOutw/1bYaI4OIoBxykExBnXyIIP5b/SRzRO5pdYJpKy8Lkga/vfvhv/NILkVmYTcnf05TDqfvnmxbbf4oda5RqFsPK3r3f/ujk/m8mzLwhgwguAC8a0FFHpZI2DmkxDjG2yKZqCUsEFGjsEFtaOPjGEYURCU+KzoEEv4oi3bzpnstu+w3pbgVTdb5TtBQy43NBfatFrwyIUTBzUfnQ7u/9zdje/0qZWV5SQEfJBJw0OYj0RYZARyVzimqJ5mi+sZsjHJGRxfEIB9QMa43c5J6v7X3o41HlMAYkgMa7Eb/fnFw4ns7UcMVZANMX/vChR/95dM/XXLeI7lsiDI0Q5h9ai5N3EmBC182It9rB+GuLt0SaYoVU3eC2RlH1SnAUGJYy9JILXvMz0lFpdPcXDz/5KeGNckxWs8wREp4Oy/NLC7N3nPgOeL0WoMA2A1r0xxBeYPiWMTPw2P89+vjHLHNIWACRsAxekOK9Z5xZYXVIqv/jeUsqr7jcJXoxogWk2QPLwTGtvjjrK8PI8FTLhpt+uevqd6momcuBwGYoMWp9EBflXUhaIJ74X53FxkevA4ALDvVkZgf2fmbfAx+t8Y8bUup53MCkLjZ1/5YmmV4RnYINTscgwFGy7KzYeudvtK/7UaVqDIaAFA1sAZdMXVg8LczeIRfXgOkexSuUsBNKszLT98ThR//RDfqFEYQwdfqKOa+osG+xHlr6LOwDHoLV2gzMfuiGR4YlQ8fv3/2dT2aHnpLS09f2TC5XBKJicV1AWhieqJXgBkEDa9cHuhWRhe9N7dz90N+I3EEbJtCEavL1w5m5nhd+1ax5X/os8IPBGZ76UfjglCt8mT+4+7t/W8m8AK8DxyTEQxzSklxIWpi90+rICCVwAqTwRqFQeoee/9qHp498PSErJmI54YV0vk0LPhMX3dOR0iptiRZC0EcEDraAEvxov52b0EVgMO9clmWVbNr4Q5fe8UHDXhtFDhHFtVW2LuAC0QL1E5QNnEEqVc6FRFY03r/zM1PHHkiZeUmtHPAyrxK24tomdFsoHc1VVffS59w/2vvGCIUfqr+5DVCByVoYMjJD1ypMHfjG0POfE8Ykl7kSgwu1PwulhegnbcUiqR+soy+95ad7v7rjvz6U8Psll4Gxi5y5jD96YIV6rSVi3LgEcKj6dYJ0M046BiZWtzShrOqWppPP6vE6j07Je1oCDfJZOqXks589a6t4at4+KkVRc1VXf1+88NOzVwnQ0efmJ4gP4Z8c5tU9bJmh4TmrL/+h/1XXfacK0wbCIb2Q+ILRwuwdGg946JvuRTnIP//MF3/fG3nMtPzIhHby6YHHaomdhVqCGgt4QfMk5l00hEYtgAcxnZ73lZT24qRLJTar+yeI/gTDIp42DaXKoW1333bdD/y+m9oiQlfYYP6Fo4XhCYji80CAHiOa2vPwJwd3/EfSzAecGbcj3v0K5ABwSAIOINaAZuJqXj19Mssb/XcqzWfX2c+C5ic4A5+rv1V6+XlfYb2guQQ4i+25NKeXDJpfwikJ5mVk4BPvMs3siVkFJoW0+HBrGeibqwqqbuWVP7Xlmp+SRq2+DXR+I84vnR1PsXmab4ORGBkUH22iLEN6uZn9M1NHbSPQl1H0OIGFm6O5sudU90n6f34n9cFTej0/ATfnigOd3RqekvekpKSXf/ZcSz6lYfMTICOynjhwesn4n184/uPUJ2WrNmDuLJf9BEZkg/s0AqbPO4Sixpq6tQ2NKyEoeuV0ToA3uOcmXRDscJAvvnd1rngCRUQTW2OUStOFwnRra5cQju6f7uf8ni/RhSAwHJ85MWEbgvMnxgdTNQ0J3hdqMkiCi0KKk31/8BRT1Yk+gRiEDiqMjJnxiZHGxm7brsVAwxCAfgL457dxftnz1dYSLSLFM3z45ZVQzjPzRg6YjkplJJubbG5ZI1SdYHwERwv+CRWB1nA4svgiebl4moVzFU9C+fliPzbTqW4+TplXX1BQKJnmgjqAS6T1EYDEiIcQiUzODCKkNrxsZkiaZrp2Bed2jFAvnYWE9Dz7+cHTS2s8rT2BJipM3hrNKE15UbFQLidrmoQRT5dxLkrPIKCJS58L+8EX7+wAPDjgOZtjhZEJr8qpbWgvlwphUCDMILiqqUGGue9FppfWT3EYpiMM3Rp8yXB8eiCZSNUkmzlLiVCOaaCWcA6tXNJPF4JisYHdUEt6jg+b+qnIPBMPa17wK2bHvTCoq+vRWglRtq3102zmxaaz4wmnqvEJ8cTnoXCvVMzkc1OtrSuVcvRsPwcHrLgeKRgJ2DhDg89YzVyClzw7V2ZM80sGnZ797FUv+OxL1guaS/NKzoLO0jCewj/29bce6DzGBHBM8OERkIqi0sTkQENjp2km+CAX/Qy3k+tZTDo7nqiL5p0GnviOiumJsXQ65drNvJ+V17BjS0zrTEjF3uESXUCijChHDaPYN8I3jRyOhcXyaKmUa2paYUQJqjCqCNiQ8wKps+FJR5hoEqdetQeFP8+r5GZmMm1tPVHo6GEQ++nUXlVv77y0c4nOTvpqnRYRgTULGkRJEJ1hFCYneutqOh23mSn5ihvrvHjjZ/fHeUUFreJKv5DNC3n9LZ/L1Nc3CZEwTCkRzuGfIwH/VlWVLtH3gcB5WAatdGgkLP3wMYoFUjREoibVVMxlRMS3jCouuK66LotOLxnfIQHsl76YK5TnlRDjOU6yenKJLl4ilPQGNJFIJOphPnwEehIC1EA7L3A6G55QIbRovK1xLvxcfjydqjU4G75ErxKC3CjERDpdVyhO8RE3nCznY7bi84tLZ8UT58fYIK40ha5UhUgFyWQdrxct0auG6CFzMspNVyr5MCxVcXRe4HQ2PNEtilvD6yimKuSnEokaIVx9fIleBUQXnUGSacDTNe2amvpiKQOzEwu1mmhR6ax4Yo0BwQRfPCgqFaRSDXrNydKMwKuG9NCnXoCsk8lar1KOwgpXdl5wPNHgoSmcDjCU7+VMaUvDBdJpB5fo1UGUIBUSZ87hOKVt0y1X8kY8kX4e6OyeEJpC5RQZlVw+k0o1CWFzXel5QfYSnQfi/BPUQaiv1iNAd9xEfaWSQ2hVTbDYdBY8cd6ejYiEVylAKdlOajbQPJHrrNPr50axCtZofTllIg0nMk5LHJcRH+T2HM0eOROxGJ3xBMWFn17+STSXZ14VmuZOkLCly4kP8rps/KnSia0TFFd9Rjot+Znyz6P4NL7JFhdeuVcMggoEqo8vMp0NT5EIla40KJbTqcZImqH0ASi4eIpPuBD4PomJmnAkPo7vmMhpTXxanU4QE05hN04T4h8HohDfPMOnkWEz5IsGz8CwmN367OxJzTAcBNeYm+Wj/awdO3zKmS450BlxjO2uZo23KO65utj3iC+cCfky9GpaXVL1ExOqqH5iZzNOp4nRMatRqA9fLKpaBodoXAzbQkaIgAnipMyvu8bv2cJIPKPTsKHY1qeRAcXOT3YyoQ1ceG3r137ql4tKkUylvFIJ5bBmnZWvrmBR3GIV8dEF0dntHcsXMoIT5zgJXUkMaqguA6LS869oQbV6NlBTfBw0lyAmPrpvNld8dnZX62UkCKT0TCM0gSRt4/WCnjMQDko+KFHZVVFWecFn4lPD6xjCAJtkWbLQwDC8MFJ8ogsFEPAUdT7EzGVDvJMQ7UCuamlomWUoW7+IzNItYGOwoa9246OxIJAPRely4OGywSg2hmzs8eor/xSXhaNIHcrAlxglvC7LUpEJjdargZghzgYA6Ft7q4hj1SwWFemWVEUWb+unHenNs5IumwkxsFy3tlIpz38goM5fVVivcNHmWa7fEcDouREWs1Pjja3tynDRAXBeZyEy9MWWUzsTQwSEjfgIJ9DQJU3xqfg4KD6oe0QUQKHgkHAwBqGopKkS+uoBE+oPhRZnBFFL8GJCgNIpF3BW3+ZRTSv9UnaP74+aIukkO610ZxQlcJ6Pj5/DDVLrX3STEkbV8ZQb2aJLmk2FVpCwM0fxkTlVVSVmYg5diI5b4irQUN4RJKQXsg7CHf+sXydlRXMtmj2ii4q/OQ70Bpuod/EVl45/SOElQFDVOmgAqTQ5MdTY1GpatahQHwG2sKHXsVTr5c8C6Cx40pI2jJnp46aQtY1tSmCkVocmNYEwcrnc7t27kdS2bST2PK+xsXHTpk3lcvnw4cPr1q1LJBI4OzU1NTAwsGXLFgCrUqns37+/UCjEugoH6+rqWRlkanhevj87tsuwA1+4LR1XOWYPO8kux6yMqbofo5UTvbwTq7pLeeCHLS9u/8bvTvU/KEN39dXvXHnNT0dBwjAs6D60fBaYyBunBo61fsKG5nCMLm3u+YVG6PS6YlCcmezjD+8Oo35FYVruMHB8piMS8RZpKTyuwFUWB4rp4Sigz0y6ybxBoPpiSIw/ZfF+lGpVMekatPpjbRisMMSmft8Z26gr1PW+DIKMCFZDzcz0O66dTLbph+HiuH5RpUY503D7ZRV4OmnmnYnibvC+KBG4yVoAiE3hIVKsZkZHRz/1qU997GMfe8973vM7v/M72PjKV76C4+Pj4x/84AeHhobiZM8+++z73/9+3+cbmicnJz/wgQ/82Z/9GRL/3d/93eDgIFuvtQLikOmhnc9+/Q+f/9qHnv/WX3oz/eRXVbrVequ1648VhRbYS9tlGnwaJ87Q4QsN6eu3CwSFIWP6iJw+LEpTFK0uSi/+gwj8iB/0DrtSP7FDKxWqUkqKkICcVWhFgUnnxgcv0Hue4njCNmwl305Lc0WTVEWobisGnX6yo5GVaqyc3ZUZfSYOskJYT2Wbvmn5sSVlq8EBdpTvGuHo0Cqa3hvgxSq5TAhN9fSCXXiguhkEMmvRKieu+CwUjzUOI5YXyUQylZmZhGSpt9gjlMB247QG08LpRfEEGKN6FZTDQFlOgsOoSqgQQwl1Rz09PX/8x38McDiOc9NNN/3FX/wFgIVsUDyA1Jy9g06amJiId6HDoL1+/dd//aOa1q5dq0UE9qAlrgjKTv5YOn84mTtuBeU4uyZWGv+ABZoLYC44Dq3Go2Q8xUgbEpeGQSzTXbJ5k2jZKJJcpwEtgg+8FzP0JUYk8hJBlJ4et8A0pEgHnMxls1AoJABQUTmxXt0CSoCSIQR5OIJfpFdWAC2x4PkCKcC2nDn+yL4H/uSpr/zOvu2fowOESpAGfKDcWEdAV10PBF0BW0LZo5yYdagFLdJP8GPjuDrA5IuEoELgGuoF4xq8OvFZiDXwB6XpbdtKObarQv2EQN0tdlgnmUu8MHpRPMUUVApS2Ia0NOfRbnywRbcJ+IA5a29vb2trw0Z9fX1ra2tzc5POF5mmCQyNj49BIc3MZLA7B3zLsuINHITVQyfJW5JhmMKARZCh9qBxUIu2SqwXe2AfNBLQAB1NgVqeMMtS2xEKmbYk4gs8AnfTtT995Q99+Iofvq/jktepyIHIOcRhamgroB4Q9egqpM9HWFM2cCPQGG294GbhCJ9UAp8LIYIWOyEFWaK9+j5D1ALzRL1NdPLFUHTt8YHS8jB2+nd/u3/7P3jDD1hqCBoRLbcIPFQehJYfau0IH92IkNg30GUdN2ikmdBeqAK2kCoI2jewTcU3TaD5+gEY5IRmHP9eNtEwAqzSdKV0PK9YRVOVy+dQ0IvRi+IJZaP/XqVQk6rnzSvko+4HRzqRTrYimYY1vuc28AWnt1DI/eEffvhXfuWXf/mXf/FTn/qk69qxfgKY4HV95CMfee973/ubv/mbmUyG3jpfrcQQhtaI9+DbvjQDCnA+nriJOrWCgPhDK5iK8geC3HY/t0N5vULk0EJ6KlQ8SGyn65bXNW6ua97gJFsRCUr6f7x7GYYFFiQsDfnZXX72qaCwS5X7jLCgX9/Lt/DD45HRRFDa6+ee9bPPhOUDMMXCKMVvwEcX9UZJGNkoGAwK+4KZZwMkKx2JwpyuwRPBjPDHLX84aeUcCRVXFmpE+GMiLABG+mkzhgU7HY2r4kFvers/sxPZpZiQABZgyoATXShG0WgYDaloLIrygFoU9FeyO/x8P+rnTZtaAhpyMYPORNVT8Q8yAPTgD8a361dK1I8YEBzSc2leEVVVxRlJK/jQoDoB7MDB+CgNIX81xdtzpI8Qo9BYb33rW5cvX4Hzjz322Je+9CWNN2BRpVKpH/3RH121ahX0E7aZq+qEhry7lbcdQ2gYoHzXK/NQZ7CvutP4gl+Rm+rfMXrgO5nx3WFUVIadqOlpX3Zdz6bbzVQPGE2P1QoPP/OflYldkF/b2td3rH1TBHvKhy/mg8Lg0IHHxnufLBePRaocybSTXLXx6p9oWH4rnRWzWBzbPnDwe5PDO/1KBhbUSjQ3dl++ctOtTuOlRuSwH1FFhENDRx8dOvJMYfqgVAWwyk61pxsv33zDj3le5eiz/yX9vtzYdigZ6JTSxOG9D/6JV6nvWH9n+9qbjTAlZKEwvuP4vgcmR3YF5Syw7ta2NHdf0r3h7kTtVkMgjgGjC0f23T8xuEtId8OW25K2dXDHF0eGDtS1XHftnR8Qoh6s0I4UuaQZOI80t2dp3in6qZCska6py84M60MUIpKfWsKCCFih2jhdUaEGzwtLYbnGAUpwQN9eSvVePX8KkmaJB6GJLMu55ZbbABrs5vPFL3zhi3OzBlBRcLbWr18f7wJhLIqlAQdGYAamWeII5Zurqddp1WgayDzEgJYoDe358r6nPq6y0ElwIxyhzHK0ferYd6eGn7/0db8oUytpRkRluvehTN9XlXJTtd1i3RswElFieWb/rgf/eurII040rp3RBLT/eNC7cuvr6OJIf2bwkZ0P/WVxbJcdlEK+whDRl5fte2i674mtt38g1X6jQqPC7LFnP3/omX8W3qg0Qw8BgeWqsT1TI0c2XfOGSjnXv/vLVvmg61QSEtZJlnL9x3cOl/xGp669Y+2NANP04AO7HviYP74zsiqhSjiRrIz5U73fHunbccVt/2+y5TIEg2BJpv/5yRc+HdnJnmbv8NFdM8e2g7kl2YjYWkZ1fFAS/A7O18EwgkMx+9Hk6j/3eaQqXC0yrUGAKthwPd3LlHwYJWw3ncBq3jML96XpVBidILbEN030am71HP2G6ubJFARwFeMOVAnRHNzweBtnQfE2kuXz+S9+8Yuf+cxnPv3pTyMG5FEOj5hQfrVPMWnvAB86EnzokQiyI4/ufeLjQXmvdGTbqlvXXfOTKy67O9nQ7IiR0X2f79/xHwjs6CTQI/Ets+JaHmIqFEur4I8ee/TTmf3fbhCjlmHWtW1ZtvHO7nVvbO25vibdBcQG+WO7H/2YP/yMKyqNHZdsuPxH113+4zVtV8J/mRl6dM+T/yjUoBTF3PjzR7d/LuH1Jk2vvnndpqt/fMuVP75i013t3VdaVrNptzesvrZl7c1uulPBiVZeItXUvuqWrrWvr2vCAIv8wsFdD/59ML4T3mNd5xXrr3rb2it/uLZlUzIq5/sfPPjUJyN/iOwHpkSYNrxGOZM9+L2Zwe3SspXbEFouoQ+GkzcxDjDWaMgwQNBVhrB062IwnUIxhwEYOK9mqZLj84KjU9KdIdvLpLPYOy8ICulUA5xINIwSpvd7Zrrrrrs2btyIjVhppdPpu+++u7a2FtsA0LJly970pjfF+gkHb7311mPHjvX19WF0XHPNNVrRsXiNm5hQSFwXTnEDCkE7FHA7Cn27v2rlDgpbtm66e8st75PJNqFKLUe/8fy3/j83GBvc/50Vl77VqF1BA62fyBhFDLx1UWFmcHv/oQeSbrEcOA1r7tl4y7vdumWwVL6nbKcGHtho74Mzw4/UGBWn+botd/+m27BJSKt9ctfOb3zEmHgu2/vExPHnWla+rjwzFBVGTMuoyIYrb39XatndIqjrCYuMmOz2tCWufuNvy2hq/7f+cPjAcbS8qe3yrXf/iQhbIhNG3Bk+8HBl+LmkUUn03HTp3b/h1q0FxppHd+346n2J7NGJ3kdyU711Has5j8+nrSIq9cYHDiXq167c+iZR1+VbzQbfrYheQZFwKba2ejH72NPZbRB6fSZwUEyW7SaiqIysOhzGIASr48RnyvLyKBZb/D1HaAyaFU5nR6V0GTNxvktXdqaKILEPfOADd9xxx9xuc3Pzb//2b3d0dGAbRy699NL77rvPcRzsNjU1fehDH/rzP//zP/3TP8X3mjVrcHC285qwc9I+xh+CKXghvmGqSnZopv+5hPKTZuv6bW+QyUahYO9qmnqurGtZj6Sl/LHJyd2cC0ApcYxmIK7GLtpfGeh9ylTDYKKZ6l5/3TsSzTdF9gbDXumklkmrTgTF0SPP2aoSCmfFpbe6LSuEybejpFt6Vq69PAqV5Q3PHN+BkUYPGOEcpCD9ydGjXn6UjpfbCu8tMhKGTFh2m3TalEzSjnA5W1ra3QLQt+tEVBo/tsMVhci0Vmy6wq3r1leNUumOdd3rrwZ8wsrk9OgBumjCFxKKXflQ4Hbj+ut+puean+/c9JPL1r1JRQ3oEdWKnrbgVBbvz9YfTl5UPydz8gRRjJFl2wlOwnE2grDT6i5kjoXD6QQkTyGM61Dy8WaxsdO1VBNi+6RmQr8kk0nbtqlpNMHRxhE9R0DCKbjn0E/YxjdOQYHV1NTgG74UDlYLqrYkPkAnsVoXv+BawRG2KoVskBvFgLWkP7bn272PfKL3kb84/vBHB57+XFSZMkxfqVwhO6KLojems2NsxG0u53ODfPBwZNZ2bU61bg4jV3sK8P1hQZJhuehlBjmApJEbfb7/4Y/1PfxnvQ/9xdAj/5wb2ueYsLlBWBgFnlINy830chWapj9z6Il/efrL79//0Iene78e+b2RmVdGSTMIOhUODuJKNAOAxscHC8LydCU/okwvNL3s0PPHH/nr4w//6bFH/6r38b8vjR80bc8WpemhPZHIY2hiXFscTmBxR/Pq2yKjQ4l6jB8pbBhnDDONKXYy7mF1U2fE58wKYJYsy83mpuP5L5o8DuyYVwunk/A0T1NwLQAxYQElMZLmV/OKqjyFgBvdgtkyqbo1R7iBocPX6VKhI+iGclcYT4EPHRJM7Nvx1T1P/999z/3Dnh3/54Xtn58c742kU/Edv+LFeGLZkESknwULTkWBCD0IKAptWdMqzDQskRRIDAWmXXFiL4tRZMjKsb0PHXjyc4ee/syBp/9t99Of7e/bUxa1RVmTKeQjr1LTsmnDtT9upDYGRp3h5aORHaM7/3Xn137v0GMfN7whTkzw0g2Uow2jG0qYEsgJCgOuiumVpwO/wIkyw+/b9/i+Zz6/99l/3/v0Z/Y+9bmRvheiyA6CmlxmGkYcphYK0OYEbJhKNhlmPYq1I8VniqNHkvwIUbTU0yfa8nFKPZ4R0Ac48fvihBhYcYZ87jIzfjXzXwGhlFOoan+AJ+2Jow7EX7N1VH9fKYpPo7i0E2XOIhgVxawB3zx+6BI52Imk1bJiW9Oaa+rXXFu35qaGFbc0rbirvvve5hVvTKaX62bjC6yGnYYKRDchP+hLG2OaL8D2c1AzfIkAXQ+Yc15XgjIJID2AQUYtnWvbVl3fuPLmhrU31K2+qn71LTWr7qxbeXu6eRMsWmQ0dW/7sW1v+r2V1/6PdM9dhrvCNipm5eCxZ78wfPg5agXaDXQCZUHg+sMO0Qk0rRTnbdE0YTV0rG5YfUPd2tua19zcvPLahhU31y+/s37Z3XWtVwiZ4JACCHl1MnJTSfq6fMErIBDA9YRUQsCFZ/nUVX6QgT2PRyM0DiJLVvviBNORDEKMKG7r71dK9Ferm5qIJlg6KQuFKQyj+vpuDXO0z4ZypVC0R7LYt0xp9gsxsv/Te772SwmrEFjLr3vrP7mt1+onlaFaCIQmIz/13PbP/FLkHzCtxst/6COJlqsiaALDErDMaBufcq6kbDbsBmGUn/nyO8tH/kuEqZ6b37/q+l8DgJ6//8OTe/7ZxahuW3/Vj/ydU3OFCBE18hHFFLV/5Okv/0ru+Pcs4Wx9w883bfiRSDXS0tKVsWn8ZSWKag27IxJJLkgwKkZU8ktDmf5v7X/kb8P8cT9Mt25917Y7fk8ZtdKY2Pdfvzu6/zPwsZpWvfnSH/yEEk36XvzxZz/7c/mh+w3LveR1723a9DYV1dDBMzyaAsIlYYgG4dQasrjzmx/OvfCPkQzrVr9x271/EZkrkJA1M6yDSgUUcCBWQuBfFVcALh8FAA09z5k4lcjxSi43AUgl3AYKlxwMtKNxlijtJegkAGvcQC/zINe+UVQ4xuaejLqXxHKcmup3bkf/QjYndnGumg6d4SYT8woHfkMv8ieiYER548ofjoJh5Y9G4XSqrq2udQ3gF1S84/ueNUNpJTott8NKtpmp+oqXz+fHDZPPo0IjtVYFm6iBdLVOW8cmEaVNqUqT+wb3fFX4fcKAgcubalL4U9JsbG6+2ggbUOzR/c8qv2Qm2yynx3JXW24r3NuZiYzhtgnTgVlU3hhtseHaqc7Wddc5yTZoQzMqiXAKUNaxku3z+UU+YjQ/gDM0JY2sMAowM7XtK0OVkMobPXLQKAvbabeSXVZipekuC4U7OT1p2CkpXKgYtCQK9dN3wHIYOqhQqFeE+uiTN9276yu9T36y/+m/7XvmL/Xnb48+/YnenZ8LyyO8VIDKZ3l9BiJXpGMnYe8gz6pEKQhsniXbS5B5333/k79x1UAPt4n9cmnGtBO2Y+u5Qd5vw9ETE5n1YpCK8aetSKQC4Ztct0Wlz2iFV1SwjbxlIUpAGyw/XSNeV4f7HxQmdk/t/4aLoEOq7MzoRO/O0UMPj/beP3L4oaEDj0JltvRcaUT+YO92K6rMTB2plMaNcMbP9WYn9g0deujgo/8a5HOta29Qhgt+Du//cmnmMGppXHldY8+NkbCT6Zrx4ztL+cGEVZ4aPuTlxoLCaHbshb793yyWphrbLksn0kPHnjH8yXKxf3p8SKiKKo7kJ/ZP9j565Ll/PX7k+RUbX2+Y7szU7j2P/ZPIHwwKxyszh4f2fmfq2JOpMFcO0x2b723suVaoNEIPuNu54zuS0i95oQgq+amjxXy2prkr4TqDvbtlkClmBrOTiDeLQXmwMP7CxNEn9j3zH2NHdy7fsEVYzQDixNHvVkZ3woFyGzZ0bHiTNKH2yFvIIPIHtn/zT6cPfC478L3M8Uen+x+b6XtsqvfhzMSx5ZfcLN1u+o1nU084KYNy0feLbqJOhz+UbDWQXygBT7+v8+siCCqUDDyFM5mJ2rpmQ8LnQAXx91w1Z6kPuKFTosuBqcznRp4rZQ5B5OXs4VL+SDl31JvB9sFy/mA5M5x00sJ2ucwNhRoyO7ln+MD90vCk4edmBvLjR8sTe0pTL5QnD+RHjlhuS9f6exBbeZXc1GSv4aGNByaOPJo58t3Bg98c732skhlubL+kde3rIpE2jMrgwc8XpvaLKFnffXPT8lvhhJh2MlWfGhjq80sZxyhND+8f73ty9Ohjk8d3pGqb2tfcZqUb7KQ5MjwgvMlKZmis96mRY98ePfjtqWOPZcYPWKnmVVveAv2Xn9i+/5GPZ488kDn8yNihh0YHnjJUxhdpt+2aDde9y0gt5wCEKy29wd7nlA/nujw5uLf/0JPworvW3uTUrsFAHR0+qPzJ/EzfeO9Tk0e+N3bwm6N9D+WnDqcSjcu3viEygafy4MEHimPboa5T9Zs7N95jyBpt+iF8jNaxwd1fsyp9tlm2EEvy3XhwRUIz0bBs85sNt4ccfXFJxScq5XzgFZPpxhOJzyLbl0HA04f0BouJ6PwSVAZURT5TU9vE9Yx6BmV+PdAnLwZ8hDMB3F4aY+Tyi+PPPXv/hwf2fn7s0DfGDnxt+NA3Rg98c2rvt4YO3T9w8HuDex43Tbtp2UbEXCbDMTM/MzAycsisbTOcNivd6CZaEk6TlWg1Es0y0VjXdkXbqpsMs6G5c51Tm/ZLNuAfhoEPv1Q6iXR3fetlyzbf5basUcI2DX+k76mK5wt7RXPXbY3dl+u378lUw7LGlq6Kb5QqCIVgXEPYL8NpbO6+umXF9b5I1LatbGha5Xsq9OHVeJ4qoi+225BsWrds0xsbu6+He+EXJzMjB42oEIXlUPnKSRi1yxtX3rn5lncnW65SIsF1wEbo1tTbSXc6m/c5g4T/dH3X5o7Vt0dmS33rsrrGtrInFVy+oCQCDx6PmWhONW1asR6BxbUCjpoRTgwfgFaOUu3J5st54U+moPfBfOj7KBzrf+EbsnzclCwdCgsWGZKRbmvPljdJtwfHCJGz4AOYVF7glxcRT7E/zkZqDwOhJttmGN7k+FBjcw8CIj0WOCLiDDr9id1TSK/2UlwESb8l2//k3+575M9Sdo7zf9DQcM0YnkWBFXiGGVbcdMfV1771o8LZaAQ2UOgFo37+IHUin8RZNjhXyWk5hYg5CqTbkUgvYzAgHWXmwsJIcepwbmbIC0tOKl1bs6ymZq2ZavSlC1WEQJALB8JJjG07udJMd6ETaBsCatMoKn+sONmfzfQHXsa0ksm67trmTVaiRxkOGmqJiioPlKaHctm+YnkaHmtNbUe6cbWTagsFHCkUk/eKx/OZQ6X8kAoqdrK+rnlFsm6DtFuDIKmHoI+YkdpCTZen+qeGDgbBqJtsq2ndlGzaEglXLzwvB5WxykxfbrLfLxdNO13T2J1o7HKSzdpzTwjplQpHhDca8dpIg9uw2jCSipxEDb6q7H30394np5+wLI+ioyxNOApG7abr3vYxs/ZaeKVnwRPFzQFVmp4aamhZgSFDLQBaDDyhkYgIwHAMFjQXCqY8PTXa0LhMx9hxGtSjW63pxfDEaJZLgEyCIEL4/KulgUccs8h13dTTGD/6IdhSwU2FavBly7Z7/6Z+9b2Kzib6Q59Wl4QQA/5WPGGBDcY/euVPYCrEzDWQBiyaxdkjJIjDnLSIOHy5yA4nlSlN7bHR22NIxDGDXFAIej6KgGfJ8aq9JF/ShHwY4TyDIRWXXGLJERoDo+yA/bxRJEQghi6gWBSO0A8mHsrV5Uw9hhuL5Te5BSfOQBUgHCiiU7wix6eMsoFQe5opng5dQXFUpfmsbL7xBsPb8tEauPYcpwCosMA8tA54JZ4+86vm9JOW1NdJyTbpR2aMJ1l7DSpCTuY+E7EJ9HTL46N9Ta2rpbk4eNJFzJWBSvhhXdUjGjcvhp7TCcLQxhF2xJsc2j4zvsOGUNFsClNVr6dJA+ih9UHs4k0NHX4Gbq+uCLyyQmUHaBVYSvTgmwqP7QktKi2IRNpUIZQYCgMI0iJsgM8tVAoNjxBlccJJ+3vKjiLEL5B0vB6GwMIJHUGicJMIiGo0EHmfTHU8czZao4oQT4moDiEhEkRcV4B28UW1xDbq4ax6SohaeN9MDOIVHuCVi4UJSzYCLQVDYJobApGAP4EacFzrGDZJRU4oEoFIMhk6hqGooCMl2MNNYYcoAccZa6M0nZ01cZsTvVQEHB5Ick6E5MjFfxa7aISyWKwmVMHWUlI0vXE1c2dJlJOm6v5pBJlEIT0hEWQnjzxt+hleYDctDMDQlIHF9yhw/SW9K44O04wm+5/0Z47pUgEUjmgoSDAqEAj+oBvg3UOuNttG/qF5Fn9oAzGk+DRYnhEWhc3JPegDbCKQhFeBvDGzAQ52B9vK4KQzcugVfCgfpfIIFRvxjlRsGNHGTRRr8boJw29yB1mACcobHcAeC8dZtJKz0roBMXNQVBAvnUMjsE2WUjGaQByT4SBqDfmmKLaQtkd3jWilSlLIwmFjQtWjZL7LRFcWl663q3Ri61yJikPwWfeLR/PxxC7jCLim0F/OzPIY/1nxy2t2VWkqrzg8fugJB+zRc8X45Qy3kmFo6tvdQnAOH8cyKjN7pwaeNESJtYDVhg/+QfxAlYYAaje5fhOC4VoitiYe2VrIfKcgStUftl9jEYmABoKHcpUBq9VjQGMLmTn8iUWgUFp8t5oGh9ZuhLkWLQ6yRGyyHEIohHnVfg9LIf64kh07GhUG6kUVLBvf2mhzlx1iR6m9gFkZ21pqOTQJipg+FrnBpqImkxdNcRDdImaRCaD39dQlrLzuDo0jTsTwQgN1ExZMaC+puvfK6WRsQqRoHvGk1cTJ9PKqhckPhFWaGn4uyB1xNTRsEUKnm2GUTvc01G2yAglpEx2xhRPF4UOPCH9C64jAjHyEQhCxLTxTFKXIGrIgZYU3rXBhPuQDyGotwF2yFfIwBXypkilKUlT0BzLgRKKQlZCucUglgTxELG+ohP+BU/A3pOD1V1PkpVGEUiVyQh9G1+S12yIiThmOGJXDQX6/n9nhZZ71p3armUOidFQaE6aR53uOUCakDH+KkIyHAFqFkmGiAmnkpSjrcK9gyLyuHQkkoRkNe8Xdfm6Hn93plY4YYZYxIG8/QJlALdqfDb0jXm5nkH1eFV5QlaNCTElRgkmNec0K8T9L3K1uztLZJabPUqx6KLxE4pdHYLNGOq90acZgWGAkeoVCcaquoUtXcjLmSGg2OVjdpFA16b5xAEUjz//Xb2UPfNlx8nBWtIU3Kgha1r+xpXXjwYc+aSdKqA44gHMgfbvirL7m7X+eaL0dOgFinh4/kBvdb0VgHIAFIwKdYSrlOLUrWpdfiRgH5g/6RiMEUJmeOP5cpTCIgU9JwHBAWDRKNlAhk82da26MjAaqF7j3yBJCZv5g37ej0rhe1Ai/xIc+COAM1XQvW347nTmlgqB3evqwPzPpZYYnxw+U8zMyDEIJ99y2glSivqV++bqaxuUNrZfY6ZWRrA2UbevrsmgTTLpfODJ2dKdplHiLARUI1bM0Em1rbjfttkhMZQafnux9erR/VxRkoT49s2vLtb/QserakFcYfSMcyo3tnRzeP9n/gpcbRH5lWjW1DfXdW2vbNjZ1XGk4rco7/Mi//ZqYetq2ixyJ5Dwngs3azde/9ROy9mqA+6wwQQ4IzpueGq6vXyZNKFH8ga2vCFan4glH0PFzwBMpxhNSUprC8IpTTz/9+feZxf2mVab7AE0SRWWR2vC69ze0bn7uC79pqX6qetZnWsoo+elVN79/5XX/IwrrIYCBg1/a+fX70mbJihj7cJaE99UiWr/+2h/5Qyu1WmHk40M1Farinkc+/4FKZqcjA5u3fdPeQfP5hgmIWHUbbnvrH4nUZZFheTKE1432eJVDD3z+F+ypA7aEW0McAsb5wO2+9MeueMMHi4XRY89/cWboocr4MVkBgCohrxwjL2/uoyMgEHRBYZq22Vjbsq5z/euWbXqTTKyFy6Otj4MBlBn65iOf/2A6GsI2S+cgc32j4+af+6SbbD723L/27vwPket1OcoggCDv122640Nrrng7IoAgd7DvuX8eO/w9f2ZIRCUlPZhTCjtMBFbSTKbblt26+qqfSNTaj/3rB83p7ZYJgx5LcWF4Gqmv71ksPJ2EFdQwS7EanXfgJMLJOCMaNA9MzAA8lUaPPeXn+mjyI81Pvg5CikRXy7Kb0i2X2E1roEN0anrW8G9smR858rCqjPA1biLZ2L6qJgUMjkoD6j3rRBlLTrrmWCWzv1QcYpsoOF8v1hB+fkzN9NaISTeasuS0NGckvmVGynHbHgmK+yYn99LWRoi5qdIi6c9kDshCbzqcdMJpN5p0omkTdsQodHWtQCcyE/t6d/6Ld/x7qcLxZDiJUwlZcmXZMSoIJh3pW1bJksW0zCa8wcLwI3sf/ctd3/6on9mlX3oBQ63lpIqGMW1IZJ+EZbSNCTcaZQvF+ODOf+l9/FNmblfSmjKNom2GrhQpw4d+Q2/Khe3PPfinR3f8u5/bY1pjhp2zrdARQcLwE5bnyCmjdGx073+8cP//Lg0+6th5xduwyMuLhE7XPRpFtFHalXox4in8Iwn5h5ER79CFDcbHjj7mmjk4t8QaRomI/EjVtW92atYJp72265IA/IFjjjx0BaA7gmxm9+TgU4bB5zSkajub2i5VsEK6VJRN62bYojITZHqJXLrSCO7ggleyY/vtIGsielQIhbSuodVGzXQLlJfJjB8SAtLFGb1AUPjFiWNupWjhEOMs2NNARWGqtquufStypcxEKoQTA+fY8BC0S1vQ3+I8IpqDEB7NsUJE+RG0S9oopqORiUNf3P3gXwWlw/r6PHpEjaQDDrab9/3Ss4dm8zLHH+t/6h9Tfr9r8WZKT8L/4gy5YbnSNeEh7fnun2UOfblWTAJdvklHnXO78EJCdBdNBTettCh7I08efPxfK+WRCDoWwgKfFoPO4IGdI52EJ41zyhAuFAo+K6BiQgItX2wxLaToZ4ZeyI/ttnhrIheR4LhFXKXbV14Lqy9EqmvN1ZFVE0UABCI36CGw3DYruYm9j4tgUjvjDXWd10hVY8IBYgIdQ0eGrXJTA88KwaVLulqgqjw8sFOEWVQEicvQtFXk0hVSDhyuQCaCqDQJ/yML4LJD6G+oKqNHLT9AhI9y0X/yMLBamjanmjbCnQIeYUoBX8QFJRmWI1kW9SXRWpTtBVFbJpCAqhBmOr6o6YgoaWYnDn9zYNcXDCOPLqEhaG5SRQnikIEkQO4Q/fn+7f8ZlQdMS2I4WQrRrWkZgcWpDeE42YEd/z5z8HuNMm8BySJwlXBCRHkxjxAzhmYQ8s5TFGrms+OHRSkH54T+/YKMFNgB8cxK+SVl/bLozPoJzWMo/NKEbtDbpnAxKKlsssPHnhKVcexrSOKExrzd1rxsG2yOEnZN8zqrrgvyRC6TUT5tq6OCzPEdXhZDHFGb07x2m1XTwlkXhjqcn5S8gb88OXo0ikoRvCOqgCj0pwqZY8Iq+tIPTdg/bW3QlLhpnCNXmZEjYXmauxh+kEkwlhnfFck8EIFDMMchwjwj3dS9WfDqmGvJhBc5QVRnJJfVdV3bsuEHe7a9Z/nV7+u5/n90XPnj9avvDtMbi4YbmqYHwHDKlD1NRrnhPd8Msn2xX4ihBbwiWGXwL/jyUvZLlgrj+wzTgxLjQAoMzzdLyi36CSESYbZv4IX7HQMRjBFIcFNBvVmIXJXlCScvGkpWq5KdQdRUUTZQir7y9tMQ/dadO3eKo3ilQnq9ugwohoUVNUdnwFMV6y8XTxouxBR+/CDfN9H7uG0UOCPAAuCvCF/Juo6tyYZVSAZX2kn11HRu9qgC8aFCh09jmoFXPD7Z9xQXlAkj2didalhFNFEwYB0ayltcwmLJK01SL6BwGZZmjvvZcTAlnm9Ccj+yPMNSnIfEEV9YZS93tDR1TLcSnQ2Cylgp0w8rwSOcfUfkZUXJlvqVW3V7LSvRbDdfsfq6n9/25j+66o1/csUbPrz+xvetue7da699z6Zbfu2yOz50+R0fTrXfWOQ1SnzolbGXZlDIDIwN7OBcEZxv/JiwUZzi5huVOatG94pz/JxcMopGwqhb6XReY3febne9rrbjsrEju/1snwlXj50xaQ2pdY0gdH25rHnD3Zvu/MDWN31k3S2/4nZeX44aiFCWxBlkdu4cgQC1xGv9MVVFvgh0Jv1EkNAHqe6ejdgOghpp4e8INTm0vzJ9yMSYZ+jMd+SDe54w21ZeZdgwdiYnSWVd04prAhvDDzs0QyyGXlZx+OjTcL9gbizZ1tB1eSVCIr5pmRKD3ZRRaXq4MHGUM6PU+0F58kiQneEjIggKuBGquaknmerCoCWHaQKRaio30attMT/FzLBRQbwmBfwOajA6T7WNq5INa3jvL8xwqvPae399xfW/WNPzI7LmJmGuEFajMOqEaIiMTiO1qW7FvZtveo+ZbgO6TeWjk6FUvhuGqlCe7hMKMSkkTZYADmYoeckN3hdvPIU2sXxllc329svfvuXNv3vtW/7X9W/+g+vf8uEtr/tpGDDJBZ+M1egxoq2GqABPbvslt7x76+t/vW3jOxrX/Fjnle+6/N77Otb9YBDWs/0YxFTK2hScCwHiYCnXDfOmverBV05zeKoWSRTpCIVL3Wi/5pB7cp1sjMYdOsKRzrNRMDN06AmpsnQreJCmnxO9qfamnkuFqGFSlue2dGwWdm2o72Sitlb0EhzDywy8kBvfoy+D1NetvsFLNWvngDdocrZaovOT+bEDbCbvHihODe+xwjxPsr4IwXfzyqtSrZuhpZRhh5HNiWk/KGWGRHUasDQ6tCsM8gwcIGs9e4hgs6ltg+l28uorIhGnKVG/Qcl6WlWRF2JC+X1B8aBfPuCXDvjFg0Gpr6a9tb6phTl11+HIcWIW3k1uWIQYIWAPWACvCbBmG5CEdiuoGFKWjfo11/7shls/kO56i5W+2kpcatVs8lW6kJ2xeDHc4spyTnugiwomtXvbD3Rc+uORu0lFTUollWiy667ecNsv13derXxOgMAkUgRzgnp5FLtNCiMPviKilHmSfiXE0IEOjA6L8KMFDsUchKHHhx4B/7peqFa9Vf1Emm0EHs5hF6LC4Jo5OHX8KegKHNaLsgmBsoqSbZtrW+HqYp8SDIWVqu9q69hSCWAC4FNDKGgD1G+ovJGJI48gHAOb6lvXJROdvBcTbaJk6CULmS9MHqHFYP+LM+O9FqfO0UzIADq10em5XjYi7KcRRaHwl2ypxgf2BqVhPZhLpfFjIiojBwwo+s1rP2Zbx5prIyOJVqPz2giUlX88O/Lg4K5/OPTgn++6/4+2f+13n/nKbz3zn7+//T/ve/ZrH9z93Y9HmTEHJQLi8AEDI4lOQ196BRGVEEJSwJxaQy0eTsMR4tVdQwWBal5x66rLftIwlys+T4GAALenpvpEUOKdm5xg4cVINhaOZLK7e+M9QrQxGfonpQmORUkrvb5z8+3KTMIT4BVAygEEu6Wv51AT4weHZ8+cTmARjHTFt8DeeFiw95q0WBdG8/UTq2eRWr3wgRIhJ1TOUDpYR1cao4it4OAk7ryhI09HhRFHxezgdAAhF8muztUiLAp/UAR9Rtgrg0FwvLGxxzBqYdnIA2KPfLAsb+Doc0FxXJge/JiOVZd5oUs9B7EB5ZEJh2VmvF8EWRjK4szxYrbXNCusxTD9wEo0dNe0b23quTyyUvqRX3S5UPjMVJ9XGAaUfThP2X4+QAkd1DrE4I3By1Mta9EjDAQbPn0wNH3sa3u+8ZGdX/mtfd/9X33P/UPm8FcLA98pDX+3NPpAeej+8sC3xvd+vVQY5pVlip2kpWgEARc0a2YSUYAreIDBoriQhOeU2bpi05sNq4UtQNKq4xLlZsZhgBmjcj4JeWzNYFXbsDpRvylSlhS2DBkn8nIyi3dbll8WJeGhg3Wse0EUBWGg9VTcDNLJe+dMMZ5QCHlbbRf4YFiukyyXYCN043WdJxGD/CrPMMbBltAbGe99wokyJvUcYQhH3OaDQqKZ/ude+NYfb//m7+68/0PP3/8/n//m7+y9/4+yx581jZL2GJgdhPGCIK6UOTI18By8AoGYa8XloV1DVQJJaPceBVayI6XMAOCbH++t5Ieo85hfenqlq5NeXdu2VdiNlHM8FugjZSrwbIQXFIbLM70WtaF+aq+SiMGall1mp3uwy2s7/tEjT//d9m/8wfShL8r8rqScSplZV2ZsWTYNHzG8bVQcWU6YxYpUxbirc6S3Ge3pijXLGOjTFWKN6IdppjvqOrcJkcYgYsuQiMoFYVrFjAIgmpzVM8BEIcpKNBtWk4DxY2kkNJo/iJMT7aHb5sdXjRdAAHQUWpa0LKcKA8Bba4pXQigI7WFvqwdIKNM0TYTwXEiqa8D3yXVR/epf/EOcRpgdeyE3+rxjVzBiAJAwvggQIv4xsyM7Jg59MXP485lDX5458JWZg18YP/Sl7OQey4T2QikYxlpNM0rDMB4fOfQdoco4Xtt6iVvfqedzEPIgVYD4PyhOZyaOwCZ6030yKMfNoLykU9+xQRj1ZqI12bhMezFsPhMEM5OD+5ElM3okquSkAU8JgAJ+oPLrmrs3w92ODERqM4ef/Kf9z/xfyzuaNPOmnknSK6NEGNhekIyMulDU+CpZDlwRujan0ObzBIoWzgj5iVqBNb3KivLmFBLQExipukYzkRTSjpdQAxrxYKL+jaCfuIO+KDN+vCLdOz1zht0g0K9H1IXDzUPzbSWSgX5+ED7nSromfYOptZhvn9PAROG6V9V/HoOhtrkAAE2NR7puwAnS+gddxTjT8W1l5OgTZmWCT9+h3ac6gbHhk8F4fVm5MnDMsmUVXLPMaxdWCd4mMlNH4J/+E7ZD05A4mxl6rjx9FDxK1K+pa13HqJDY5JCFSTGifGUGLtTU+MAuG547mwIhhtJMtfRsFcIx7bqGjvWhgMkgRvHviEphDFnGp8eOECQAMAyhiR6FRrKluWtLJBIwwaO93zu++z/S4ZS+t5CTAabiRWDP6WlYfdeqa9655ob3rrnpfSuv+9Xl1/18sn658hAnnMSV2WHJwww3OYWBtsUPF6C1sh3L1KsmCVJeCtSJhWFbLiRLJsTr8sAVMBWN9GeEmgY0Nat4AZE2EkWCFUFB+AWGATii85xCZz46nyLleWXLdqt7ZO9L5nkJquIJH/K+SmAKRhocDFjwQA+4uDYtHxL7w+GHfZoJjPkjE8eesnlHIroHVsGQ8On3bJ7l87HinMHjYQwxjkpk1mMN1RMm2Cai6ZhjyFdyx8d7H9GLN2pae67wufgVUOPdB0hrynxmZGcwczg3sc+SnCinKYkMt6YzVbuWSy6NmnTrRi7dhyWUCF/wH5Uy/UH2sMfLNRjucGnpSsMja+jcbKdX0XkXmYF997ve8aQZYKiEXCAlEYBayTVbbv/AZXf/4bqbfm3FVe/uuuY9K67/xbU3vitV18mLMLH1OYnITPzwSg4UoN7R/i4XMAFVQkF+cX91OpZgJ+o6lJEkLzW3CRpqO6M4NeBnB9BWGG3wk7ZdL/HDGJse2Se8QSfyLSqyE1S1tNg46fBpxAEcFAtZUzoEPpNXv14JxXgCoWtxYegei7RMOwj58I0zYlbzAgBBdiQu5oZ3epNH0V2CJFZZGNzwHyE2DHGUCfUSmGbAZ38h6uKSVtgCFEB1T+aC/cypPQorqkwceSiqjKJ59V1Xmql2ajG2CypHODLIje2dGdph+GN68pNCCEIz3bTarVsGRiNJTcs606pHdBlqbQRVUykOF4a3hxk0Ev47gihE5kYJGrB7m+BVoCgsjfsTAxYwxsVSPpoZRKEv7a6td7Vs+iGRvESpnjBqV6ItEs2lTCE/OcmVk3pUnJH0AKRe5bAEB5CW3OIEZzUFO0zAAU+1zSuUXacbT43LC5RgkCH9zHDm2JMwxEgJrnJNKTQ0fPZw9PiBB1UwZkl/YQjgEIY/EviGqS26bu4rJ6oQPVTYKm2zqwNOmla5VAwRlHCmgF2fR9QIDCzojsJeTQ/tf8QJ8mAD70dAO+kWhHzildUqkhvC1IYguVEl1wU1q/2atUF6fZhea6TXmsm1htNZlhY9A10sPigVYzQ3tCs7sQuH0s2bUs3rAzSK61+pyTA87Upm/OjDwgeXIR4KNRSppu5NkZ1iiBQZtU0rkolmwliDVfcrM7D3gcrMUQpAYEwjjrPMVE9T12bODxnQ/NlyaQrdRk06dA0Q7EWGU9O0Wol0yAlGOBuwSihxeuzg/ZXCcc6aacfuzMT74aAZ9SpwMsQK0Ha0hXc6gFFMQZRA9wor0bgsXd8R8x6n4uEFSsls747P5meeFmZOWBVhedIoGOHI0M5/H+990LF8D2p8TifM0sne8JmJkuML6FKcGptHlEF1cyEUK5iY2BG9o/sCMwGXXPHeiZObF/cUx9hsCKuUPZIZfN6WPucGeNLQL7iIAqt24w3vvOqe37/yjR+57O4/vvTeP7jsTb9/2T1/cOk9f7Dtng9deed9V93zobU3/YJnYtCTzfReURwAYCnlT48ceVhEJWk1NnZu9QR8YSaB8YK6kX5+rH+nycAQGhC/6EVtA5xxzhxyEa7pNjS3A4V8EgkXsNN5KU8MvCBUCRloUyhKkWhaX9u2AZ6O9l0AII8zYpwI4xVbdlohLjwgwzETUhSIRouGGpw4+MWj2z9tGjO8YIH+Mh21HZnCXTSGY5/M4DoIloOuhXzekM0ByGnVOYbSb8C3lWxq6NwKLcsGM0eIL+g/0ygXZnbt+O5fjx38Ly+zwyvtzk49fuzxTxx4/O8dfxgjCb0JTX0xQPcpLpdN4WZVNcwjHIyTgAzP89xUgixHe2dPsTXx+QUROl+FN6yD/ugJRpZp1dW3h1EB1VANkMCI6ghCP3yuBcduaero436xT5gBxq8VUq+jXQHQ1Hhl48a3pnruqeu5p3bFPallb6rr+aGG7h+oW/bmmmVvqll+r7Ps7qYtb6trvMTwbcCF03KRzYAG3JSl6SOPhsUR1Ni+9sbQ7UbBkDkKJ9BRuV+wOD8dBpycspK1yxP1q40IoUp81T+Vat3gRWnCk8jnU28cVYF7hzYavIWGU+GNnZcKu5VpYIDdFsdqwYaeluJVNOSzTW9o/9f3fe8vJo/9ZzDxeObwl48+9Fd7v/NXZmHQxbCm5o5nK/hBFwh6ZMcPu8H5JBSH4qEooahsTm+iPQQZugsfEjjDGJGqEoh05yVvMdBNhLBAHMclfCaaSNf0VP+jB77xoR3/+cFnv/rB5778wd5nPmF7fbYA+PVDjEKGKhQPhiSHJm0M96vwwhfExA9X9fGDRvKrXAoqvDxBi4lOgJHkfYz/hVIVTGcieEBWPp9jA+k8s4XzSDMCQy0cHTr8qC3yfOI2DTzvljADFUSJ+mXXG8kVIqqLVEKvDmGMJhRUiB3x9iNuSKu5fcXlCHrpcArPijzee6BC24zKmWNT/Y8DmYmGtTW1y3lxBBwByygk4cBKxAKLVCWSjd2XOHXLwY5YfnChnNbVkVujwx8HEZAVIbCGU8Tl5NpTjkKroX3lFUAeYwMRWskWqCsvAtRCn/EC/H8TI8QJB4Ze+PQL37rv6W/85vYHfu/ojn+QxSPw4egUWlyWzux87RZdJahKvZYGNUjYNnYYbaKUWLUFdWtw0TrFTKWgzxF+SOU0dF3avvqOIKhHMdCoQLy+XMP1Co4sy6g/nHhKHX/cmTnsyJxheSEGuZnmE9zpyFJAKIV6Uo8HXrehgqSoThB3qxKPVAB75zopnfgUOkXW50BnwZOOSyExuGwon0pHE8ENZoSmXsCUGd5bHIWTa8DbDk07NJwotA1h28m21g03CsOlQ0Slgq5V7bQePPR7dM+TTSuuUE4r0IFT+OeqN2oRQ6ri8QMPCDVlJ7uae7YorjiKECjCyAW8z5OxDmfMBRDgJNtWC7MeBeglUyjWaGhd49a1hiEddjAbuXy9lpsDWBgVILpuZX3zanIAPWNL6lZsvsu3l8HR4cQmZ9F444phhQkzb1R6vewOs3I0IbLSdMqioal7QxAk+I6heIaKjTciD4MKkOIVNbqEWp6oDtDTQSWNtUaPTs4ffQmQDXaUaF1x9U+4LZcWAguNIssxfgBcS/GudPgClu8YYYIXJKhRPKezc9OtSiRRL6CLphKbLBYHUKOW2JzUSNhGAuKXxxFzCN9xaung6ebTjT4VgOdMqODFKLJs17bcQL9uVhsxVMuaUSsGtCHhC1bGjzwZ5afZQGoNyIAPAQyUU9OxoaZtre4aMuIU9RZya++UFkY3H8rIqum4rKZtswdzFJev+QIGQQHOjOwqTh8S0m5ZtkWZdQAQwKZVAuUF3WOFnH2RTkNL5zrkQi0sGgINwaiemoYuTocZ8OZDuNMBT7JSVANBNXZsM5Otkb7hRN/5abesuGLFlntLYbPCLuEeAleALEaCpeBLWknYSj7EvrZp/Q90bv5hXzWgFRwo6BWaISKvkg0U3G0Q+RXGMsUnBg8ghZK5CIxM0dKDJaR1BMqgpBNtV2x+w6/K1m1l3lrI1VPMifAPogh4F6sHTEXCD2RJdPZc/vbalTd7KFBzg6YWv+whvjCK9Ljjpdg5isFU3QyCosm1Qgg24zlYUoxDNm2hdBY8oVS45IkgqBAAcRXVeqnFlfDKhf6Bo08qo+LBePmu8mUpMvJK5qP6trW3GrIJcGEmXisDu9nTagEgshPFWtLubOq5vODVl4N0MUyWlF0KnWKY8qJUbmby+KHnEY7VdVwSuqvKfp3npyphsqKsokqUQ6uMGivSTq9ONa+lzwulRkOm3RVRl27aUAzqKiGzeEHCD90gSPqh44W2F9Z1rrhOyIbYRENBUNuZbeuue+fqy3/KtzcXwyYEFLAZBuelQ17xC2TZc8pGS9uGey553S9F9VtzUaKoREXJCloSup5ysrlC4MPjhNBRRQo9Kiu7rBw0uByZ5cDyApsQBB/JT17chc+KTa6M4905qdrlb7jijt+q776rEnVUgmQQQiUhAIYZRgME3IYielFzyZob3r3+2ndFdnc5cIvomm8HnuX7LrpZCVyulo8XAs0iAwfwQcX6geMATVgo5kwLYNICYgyDX4DhRJaFETVPdfNUQhPCcjlbyE01ty7nINGDjJqFfh04Xc6O7j782N/bYkwY8FFwEgEKH/pk2D0bb3pnsuFSJeEIQTfw2rAWGbwoNJfghNzJVMZrXmH8qd2PfNoSMyanv2HUoDJsK4w8ZaQ6rt568ztU4B1+8t+yI8+C6XBKeIsmp785SQRtUN9+y7rrfiI0G43IwaBEu+Fxw5+bOX7/kSf+w7b4blMoG/pEOAOd6EN/1Wy++VdTTdvIXk3QGcCgNMrCG5sceHbw0PfKo7u9/KgK8yLyleGIRF1Nw+quNbd2XPIGmVybzex+4eFPOeE01B2bRH65Ydiw9Q2/lGhYlRt/YfdDn3Z5jx4r1XhUyrMaOi9ffePPGmYLmhQznxuceIUvCAsObkSmqAQzh8YOfXfk2NP5bK9fHpQYqaErrVqrtrmha1PPJW+sbb9KmC2Z0WePPfl/IsXHjaALHPS+baZ6Nr3unUZqjWRwQ5VNdczzrFF7GwF8uOnMSCJZk3BaqVdpo6GlkAD6jDMmmiULobPiiTMUlUxmqKmxR8gEGIOjlA3ndYQvPcvLGZVpYZUwHFkQGAI7EaD1tUa6Bwaf3gLfAoWOge3Ejx4nwBa2sEEFxWMqF5WnjajEJwiiVr6VgGsOkBI+meG2R5Er/UnDn2DsxvwoM8E0oqwgCdlhOM06CzQ4OAI4YqwrK8wYpSku7mS7AV8QzCMwZfGOYbfTEoAgQOQDZVzbQoZzPlOIshGOh9nhUnEmKGSC0oyZqrFrO5K1HVaySxhJvrpDFVRlAjoFAKeEQAgyEJilOiLp8A0cFd57qVWPFSGaQDPQECOhEh2GkYBa0syP/2lxUQpaSLcLBxA4R4WwMFEpDVdKQ5XijETEmmq1axvt+i4p2+H50MMUM0b5uL5LCrvIzeEiRCJKNgkjzfuZwV12ChIh17Cl8eSFqjA5Od7StpzPrQRH4atwUTXSaOePeRZIZ8MT1CCGdWa6L5FoSaQatfjj5hFRECTn/QxbaYERIPxGRM8ldNAdPE5DCZDptSFVK40WYxMlMIe++g77FCKhLp1XZhCNMQkTI4fPW4vhlHFyEHmhloAMyM/Rt9rxuqlCZKDdLjSKmIYuiTzGOgzbY+fAZ9Oo29FkOF7YUWVGfDA3EIK+DKdMtBsCwR+PURFCsBwhLJbKCzCKGeDrBSS8/hfrFV04UgPQ0I7oLK/W8BDbrzUU48GQ1g1MRak0/jzF8/TtkJAtoeunmc76UJPWGJoNvh4nDkJHOiEB1DSVc8gL5Bwg6D06QGkAHeCHDCiTyI2bSyjzLL0OzXOvXJzM5cqtbasY6pIh4CoqQ2vQWUoqrnYBhF68OKF8w7QsuFBl4getIelLB3qHM4McVWA2eQIlBIZz5S34hR5T1WLcOwSZHodMyhgn3ia74v7yn7vgDdxVoIEuOT7kuEqYysYgkryp0eEMFDEBZBBIhClfREZ/lrLGHvGLAnlEcnaG6fWYQ2nUbWgn+cYXFej3lUEOfKMV62QThAXnmkEi13ZyBjKCIpQ1SqSgNolOTmLaBATrAna59gtcYEviXmjGaAcOlXKFFHgFpqGninVwAgx75KCunck1A7DHRnC2WoMVu3rs8fkiKiEYSPK4xUjB5/oIeH2sE34IfTI2jwBFH9B4rj3UoqmS3tBQZl1GpVKqa6gnbmIRxPUzkd56BXQW/QQIUTRRWJrODDU3L4fkwIdYIHrac1EItb/SPpyJzlOxp9MFq2g+nUulelJUKyFsM7qOouLkRH9TS6dp8027i0tn0U96uALAErG04VXyHGlUOYD9i0Lw3Ok8CeOCyfiCVTSfXn6l1EixDoxlRlOiSpbjmhZf7bzodBY8xaOAZiiZTFX8PGcQ2ajvCweXaKGkDaeWmZa1EeTyU24ihSCcu4tNZ8GTBrV2whFYlkrZMCyzaUA89VYM9yW6yCl20CCs6mSuUqUw9F03pS8JLD6drVDUrz02Cd3oJpJepaQhtqSgXl0EHAVEFDWAKpVmTMs5T8YO9FIgJXYYrThOqlDI8QoYA1LkWgLVq4jojGuB+ZVyKZ1q4GSbPrHodDY8xQGt3pKuU4fNMCzgi9HyEr0qiKihA4X4DqLkC6iF5Tg1lKv2qxadzoIM3YwqGVImbdctFKeIMM5fLtGrgDSc8K+nT42gXC66bhoBO0+dFzidDU+xatKE1igjnaypVMqc29TEi3gnAMfp2OrmEl1EpJ9PoDjjHgXFYmEmkaiF0KN47vY80Fn1U8SJbP2lp55s1zQdr1zQE/P48AEYTMDES3i6GElHVCATAMoXpmvSrmm5CljCOd4lsfj00p4QmqN/ARxZW9tcLBQj3myJ1rCV8cUEXc5LF7VE3w+C+CAjr1Lx3HQDr3no63wX3n9inVoVaUjhE5m2VWPbTtmbieGFM1wvycRLYLoYKV6sII2wVMhYtmvZNbF6oCKgFlh8OhsOtGKaQ7EGUGQl0zXlSp7PsuHVXyhNWL05Oi+QX6IFE8EDGYWVYimXrmnQV6NNvbYDekLrgcWml6VXiGYQ4BQJx3UB7WIuo4/jS4+BJSBdnATUGArKybESlu1wjRUlrvS6XrOaZlHp7HiaD2Fua11p1te1FIvFMCzrlVBai1UTzk+/RN8fqg5+TVBDEFO5Uqqrb4q4JksLiEKErTkvwjorntiw+QngfYf4N81a13GLxWmDNjheuLKkoC4WqoKmSmEhN23bCWkm4J9wcZJeiqZXilVTLC69LHsH0q2ELgq4oax0TW0+P6X4IELeBqRDvCVIXXTkV0qVUq6mvpGWLrYkQj9gkuuOzgudbT0d/SPdBqTReAq5Xp1PCDGFUSwUpytlr6mpm2sh+VBbJFisRXZLdK4EIcYI0VEbBQehqKmJoWTCSaZbIgCIDygyIr6nigtNmew8YOqseHoxYsjgCVNNT/QnzdBxzMgM+HgdPv+EqnSJLighVuPkZAyRQAdInH0uViI/TDQ1Lac20lOaJ5vC80ILwhM0lR8aZhgFub3bvzTZ91hC5Ew+XhtF0TCzg1pfzbeB3Dy5O/Nn1LCJzs4dODWvLm3egVMTYD/ei6s+O82vF3RK+rOfBb1EAnS/usUmze8UiKdefu1nzRtnrPaXL26MDN6XEfJ2F2VV/HTLytvWX/1j8aJeYAnfvDe9SnFBJ9e9GLQQPDEHsqlAmkFm9LEnv3Kfnd1tm2Wu1scYmMUTaD53uHly+085ewrrsTOXHKVhe/5ZnpqffTZpXPVJ5cyjONX8ekFzeas0r17QqWfPJTsTnnyWe2fNfhJPzpo3PlvtL2+KAPd5Bwssmqcsmbz0urd8qLbjOhUlDNi+SJ0MJnyQ/+QKFoMWiCcqT3SBz1eZ7nv2E4cf+WjShHvOx27q68TfTwKT4Du8GKkXR9urlIgLjmF0mo//g0iKRvvmW3+le9v/E4nGKHLnzJzeiMHEPf1ZZFqgvQOidLNCKI6ocnT7/b87dfhrKenR4eMNSxeCUP0sn/T3vH6Qv9XNk4iNnn/ilETzSni59MpLePk0280THY8r5M1l8JDYbQiz4NW3bnrb1jvfF9ndhnD5WoYTpL31KjFDdXPxaIHOM+QVo4YTY+6Kjdf/vFt/acAn+Cieo9y0UM/nh0oo3kYEPO84PiBwTp/XHwbLJwzEy/zEmU85+H3+6J6i4/Fu3Dzee4jAWyrERJVIuK2Xrb/+JyN3eSROuekAGWKKkbT4YAItUD/FF1m07x3Hn8WJvf+687t/4qpBi3MKJ1o7v9XzdQM359Uc55hLcMpZfe6ks9VWz6WBntSGDPxFMmwgQTX5bC5QvElJnEynN4xJWBy/5508jXBungE9pWQUqwuoUrWc09KcoFPqmi2ZhcRb8/POJtVdlh7sgiF9o/vyO/9n27q3BFE97/HXbNGEnHOFnVTJ4tLC9JO+HZVyQ3YEolAGyZaN9yzf9mPliA+SJ9BwUn+YdPYzn9i/2TT4kHfzEpxyNt6dIzIm3p2fQB+IvzlqdRJ+9CCOP/HpahY0SasxNhgiiXPqJNWEugom0+XPFnfiE9fLoTX3ifPOls/s/KrSKWfn0pygk0/N5eWG3p1/NiYcJG9FZIZWpdK++vKfblv7ujBK6tvl0TR0Lk41V9j5pYXhCd3R8MA/BgElZUZm25prfqZp1Z2VkMuTNX95jw69RM0JbM8X7cv/gBWn5NUcrQIUHWAVulE0vrpRID61iS/Yx8e0Q5MbbCVMhjT5RASTqDeQF8qVjwPgKf2RcbmsgZjEcYwcUIwqtERFdsj317HeuEymiVmpJa1foGgtuL8v9mEV5CcfiAji6li2n7ffo+een1y25i1rr3yHMFr4uFA+JEnFqfQHnYo/55fIhHMn9Ig38MfqVH+FkKV012y5+ZcSLddVAocPDOArXDivjz7rji+kLi1F5j3BD75JlcqRu6hZVU/hPwYtk1CUTMP3w2lBaDCgND77gmkJPuabPVu9xcJQNt9apmGBPZoMnmIytkR3IxI2HzTFCvWHz+njtfqwijmUrB9FxwoXk3hXkQBM+Ww+ah74qvBX+cADo6ycZNd1629+p3CXh5GrpYL+EWy6jchZbaz+nEeK2fiKiG2E/Mg+6TZt2nz7e836Lb7vUgz6ndG8IYYXImPde84UGxw9RCkt1KKVinBCU/opzV8m0VWE0EMytK3QJnRM/cBWy/dsP6RZhodhhJaq2MK3Al6AQC5OAOqn7aAU2gg+UVZp+CIHqkTdYTUWRxXEoWGUhOkrU/jSqJgGH3tXFZjkO4w5lVIJLI/PC19c4uPx0WQ+TMOOIlc/SwatLyjXrL1s6y3vcZpXclKQLdHPHkKGxW7CS9IC8TTfi+cWxgIfv2solahfdvvGG37eT6wN+FAbDmtylghYSF3ISs7wS/9y6FHM+EDThDIIpe/rZ3ADTrA7INSoDJ9PrIn4LkOUwCdnoqTItH0r5VlWQHZzgp9PHke5USAsz3A03vl0cnaPlYB0P7kJfxEmksbNmr17TSMGCTy+PorvLZD48Lg+HTd38QhDFooQffL5lgm+ENQCuCrC9pMrL7ntF2u6bgtVOuDkn24cCU2Y275AtHD9NA9SWtg0bfwolWrfdO/aG3+mbHUqviIhZi0TxKnPiapSQSEccTGDCCTs8gqDyddTRSGfvMxwObQCA+qH0iV8IigpVg9ZAwdhpMJQhfrxhXHgjVP8YqEc1z5HRKAiQBG61MQRKAPoJCTShgxb+toYHx1qSV8imjJ9ajPEVkrYfDIx2saatHMWF71ohB750IlAdohq4DUZNpRkYLZdctPPta67OzIaDJEwZAKtpK1Dizm0FmgTFkyoeiH9np+LTkyVcFApxfefmGr82FP/cOSpv3eM43zkERxYyKgqvnMg5IDu02DCDrlD1UGlIkMlfGUFotmpa7fTLqoIcsWiNxgZUw4f3Eltz/EMhRE6pSgV1TTXNq4yhVsuTxSnDidU3jE8DAGaMKgoaUBWrmgw3aagPBrCqOmXmLOQ2JaKAAj1hS1lp3RaLRduigyKuXJlyg+ydVHFlR5fvcpXCluAN58OtXiYigcTvmLbDI5C/Zdl8/ob3rXiyp9TRic4BQXG+jAGCH/+4IvvX7yAtHA86WGg238CTyBEqXQWaXPU8MEn/+7Ic59ORxMmH9W8MGWITKyJm/o2MhwIaYwSnnKbem7oueS2mpZmCyNT8YbF8T0PHd3xVWmX6AGphCkq4GpFdLZuuatry5WJmlZEXkpVJkcOH37ma2JyhyUgF7i0bF5Rme3L3rDuhh/e8+DHZ8Z38OldtF9xV4Hl0LNQXPPlr39fTeNaA6oCCszzKqXM2MCh0ee/Z/rHlBMoZSb4ZFDgapF1A9jMtfp85hqfH5012tfe+M41V71DmMv000RLfHwolxIRxeQQlTRG3nzpnHcy77vvvurmudDJGDqxixEB51vbiEhZiaau9VEQjQ8f4YMx9Q0McbKXT9p9ov6IK4ABU4YZCLei6jq2vPnS299R8dWxXQ8P7n968MgLpZnBIDvqZwYdEcAocZbACEtRTdeVP77+1h8ZPLa79/GvDOx9LJeb7tp6fceqq0d7D4deNgSY0GL8BG6y49qObW8Z3P94mO+FwmMDIBi2gkoRADHN9o03vyc3ldn58Jcn+3fOjPZKp2b1trsaO9YOHd8rvGkL+oHwg6Mca5TFIiNEe+AiQvUppxy1r7nuZ9Zc+U5lL+dCXjSzihz8QzOBUXTygKjFbcRL0gLxdDKxM/yh8KGeoJzA00AZljSaWtvXGKI8OtxrqbJFE3BuBGFWmaV/sRVIxwuTzR2bL7vrFwYOvvDCdz5eGX5KZfsq2cH8xOFCrt+wfNgnCBUiqESqpuuGS9/w7kN7njr48N87mQN+qT8/fnhifGbFZfe6ljt8ZIdpcSG8FdmBYdpt6zrW3zC45ztB7rghqAgwBmhJ0BTdK9to6d72luzQ/v7nPyvzBysTh0eO75vI+quufLNtmBP9O03phZYJC70gZfyixCElpQxMGLWSbF5z/TtWX/kzkdMleMsK/qqjlRERnTmoToKa7aaivnD0inp9ipZCv4ApPgAVvea7KtA/M7JWrrn659Zd/ZMVqwsWCi50bLv0F0mbQU5XVferBFbAZdFqoUrYghrhtIMU7qptdxTypX1Pf84tH0rJvG2WHLOYEGXHqMDr8RjAwWUDJTrX3gRVObD92zXhePyOp7TI5/uenDy8q2n1Nquuk3XwjmyoH9+CR0VXirljBFcbanC2BwcpJi78CPWz9MsJs5xWo9MHvz5x9Lm2DbdGqRVB5MDhh7eoMXjOhDiA/SMr6bQRKeACAKIntMIQcWjnhuveterqdwi3mzzhEGWqOEv8WFqimWNb9yBm94WiV4QnEDqkH7fC/rBbfNAsJ/skxgUYgPgHzom5dt11715/48+W7DXlgMtx+CxwLSokQSIwUZegS8GHxo1ndIzCYvUGtlTIGcrQshMNPZfPDB9V2X6Hw9LyI7Ok3FJQE3opAUjw7RZEg+22NC3fODF8IMoesel1QAepgD7qzODRx5z65oaOdWEg6XRAAsK04zf06YcHw/dCEb5pVPTDT9EitDqA/CIUYEfK5YyDROAu3XB6+NCDTl1LY9t6I3BtxJu0OGzzOZFGDvxAQojqCJhmKeQooOwFVsntWn/be5df+QtCrqJmIow4dFgVhMBxIC0+Jh9b2NRHmObC0SvF06lEv4FGjTqKDyWHRtHIiRpWXf62ba//ZZnaWAkdRF+cddas0mzk+4LAOnwgVT20KT8yFgf0AOOcAI5AaynhWClp14pCzoYvYQSBodpXXbXptvesu/29K6/9aSvVhdpRcyAs6TbX1LbkJ/vMYBIwZ140kI0z/NyUQJCfToVGwAe6MzTjmzDwh8aEhgCMPD6/lHqCLeWQR3W6YUJZIa/k4Ix+FalXmJkURjJR0+jrW4AU3+bDZp8Tofc2Zy3AQAASahJsiSoAtDSLqLhu3ZWvf3/31p+MjDbEnRiEkeJcOYfeRUOLjScQuKLHBJ3B2GpQHDUq6mzf8IOXv/E3ZOM1JT+tExIt+o71OBTSQZFGFQji444+jm3IMNQg5bOpcRjDF6M3kr60fMMO7Rpl1yQ7tnRf/TazdkWgzAqDA05BceISxsk0fMMJDAexIYTBCJELgxih6ckoPZuFpIjH0QpggtAhlNxAJAILFfCqH7wpHGMHgTQPLUfTaZdVlEilReAVy2PKDGE53TBaCKB0r+lHcyrfqvCbDlEpSCVbrrnijt9q3vCDSjaiL5oFcfkLNKzniRYfT0QIOQJ2gtt6E0adj6hPRKKpbuVdV77p95pWvbEQNMBIKbKDIEIYzw+VPNGjCdI8ae5ElwrTqLxK1i9njbpWIVJ2IBNCTB949uDXPtH73LciM2kE8GAEFI40A5UbnxkfbuzeGLgdMJU0XKgsDBEh1nZsDKFWJoYc+u5AGF+jT+zTw+U7nGjfUKeWGH5oiUQ8306lq3UVpI0yZRDVd66+OihN5sf2O4Ld4rsBF+K4QLdbVDyArp4fBjbDsL5lxZ1X3X1fQ8+bI9msA52AFp3JwZIAulvnvShokfGEXp5wADnWGWZxIAFUGgxhVJtqu2HbHb/ds+2nikanRxPDaWlIqWpJqsoN/3zOP4+iVBwn8wAvNjgIp4f6nmpbs762e0vZS4DvMirY1rSU04ZRcVTZEQGS0nf3M5N9z9e2L69t2wZNZAEiYH7kKrNjxYYrcxOHc2NHHQmXDJgx4BYF+r0EiFH5SgYfwLF8+uewxQHfVigDXlAmltBslMUXVRQrptt8Reu6m8b7d8jsZEKEsFVlqDP9evhzIjAukMKj18TLgxgAoehatu0nLr/7d+zWGyO+1B8OkQXvjR4SmYImaMZp3F8MtMh40p3UHk/scwBSwASMDmFC15AsEymzZsumm9+3+Q2/phouywVJSolX2PALs6PzMkABVdmk0QS7RGmjAsso9+76ll8sXPb6n61d+cZc1FYwanOi1Zdt8EACCYcYrjLGNrzTaPjQw5Wp45fd/jaz65rRqH0s6sgn1q+78UfSrfV9z30lGUxhgAMBtIcAjR4OFas1by7zzOXlqNs32/wI7jmSoBm0bwZfY9aQjVpzUXPJWZZceftVd70z8GaOPvNFRJbsJ+dz6bfHjT8HYuzIqykooBgkzIZrttzxW+tv/VWR2uhHfIIqQG8qaF9EmGgJGo7mwEnl2IkL+L4T8H3u3T4bYdwCT4xatfUHa+j+EgU4oT0UbTBwALpnpjj59L6H/nGy72FTZlw9dQ1bor14DDrsUGXBQKE45mUYSBsKXJWD2rqOq7bc+rNuQ1t2dGeuMGKImoaWjYnamh1f+r3S2C7XVD6nM10vsNMrbtz8+p+xrWigb3/ohW1t3bWtLQee/u7oM19IiAm+Q4/vhQk9YGf9D22459cy44fC/DBVplChN7Lj4c8mK+Mwhx5Qklh181v/KgzskePP2HYpWVtT27pqcnT0wOOfVaM7HKBYBnb8Xolz92tiHQ2TV1Y1bWvuWXftu9LtV4QiQVfOwNCgIa6OMV04zKJmLIObi4QWG08oDNqIr+mBkPjKInZXf4kIRoVAkcqHmCJpw544MqeKh3t3fO7o8/cH5YGknHGhqqgLTGgquCHIhjwanlQRYKdSlL8dyWIkw7p1Lcsub+xss9xE5IXl7PT48OHS8LOmKsBVAhKRG3XnVSLRuLVr9ZV1nd0YzbmZsaGjT+XHDtd5GWkBRYQ4mhSEVm3zJa1rbw0SGPQYBLYQnqoMH9r5bSecgRJAryKradmmu626bl7H84tebmpybDg7dTTy+uCQB3xLUwhnHKhnNMpunwMBT6WwLkosW335j6zc9nYjsSqIYNr0+mm+c0ujSCtwQl2PSn0QPD3Xqs4XLSaeWBA6igJlRXvlDnrNjla5ANLdZjwcasBxgXP8crDcwNMvPP5vueHHk9GECy+LJoPvt6FCAgyBI2SjsQFEHfgzUCcVXp2Fi+QogYoSQkH/l4BDhtxVcxvzHZkg6kSo0pHpGsBxULTMDPx6m9MKigYM1bEmCV9JRIkyG6YX2ETKNIoW31KvwckCzYpyfOGgUfCZbaAbTpeFHNCnaCkCUK6G8Slg4IlKClsaA2gRhgYZRBZRVZMnVMHU6oYvEl6Ublx2y/pr31rbdb0SXXwxEDHjc5IJ2U10kLPhEf0HlqrLpTNuzE7gfd9pMfE0j+ah52UQl4gYhTB/bGT/Nw5v/5KXPZCwiuCUno3TTGf4rkxLP8yBr1kClzmPpL19Yo2Cg4xiJldrP52qnaUf96JpQKwybrqi3OMsen+WNEjwg1pxJpYrrTmIpkmXPluIVn5EIpQIIBXjiXMZemywYHSqINJu49ZVl927bPM9ItEpwmRkpFiLLpvGnxnP2cG/8HSe8HRuhDCMYiNvc8Wp54/s+PfRg98yygMJzieQ//oFzVAkXH5EMWGw0jenLPRxLT2e4UUJrRY0yBaDYvacgqc5IpA0zdq2+Y6Mbqye2ASCFOcn+f4yKCR4jjhlKTNS0GxuJdnevfmNqy774WTTZULVat2tpwvIkljxoCD0iCbvIqeLBE8Uv55Zh/KpmGo8c/zR3h1fmuh90lHjFue1MbRhfwJ48cAS9JJAmMMBDoTxrfnsAxQBfS2WR9/9+0C0ilr2cyzlnAJaw0ZBs1LP4IOz0ExmEDi+bGpdfeOKK364oed6IVvD0Da4JhzjBcxAvIl8MN28GqTxtKSfXh7pNuAfcRE5aESBZRSFNzDe+1Tf81+aHHrWFhlHwF8irJAErKXkYkeEB2IBYuRrB4Xhv/49/xSrpbguDaaYsM9DVaXF9ukJB07qcvBUhF0RLc0rbli+9c62VVcbdo+IahEAwO7TtSag4tkGAEqDiaqKvxc/XRR4ArfYCo5e7NAt4kHpMaKq9I8e+07fnm/kh3fKypRteCav3SMHdJb2PvjWSy6yjL0Y6jj8nuc+0fPR/o+eHdESp12unqX4AXq2gkvaYxZjKPiRHQSuadXX9Vy1/NI3N6+42Uj0MArGaWpWAA561cMPX1dJM6lL00MoruXip4tEPxFSYBi9b2xon5YioSELLZEXlaGZoeePvfDA5MAzQbHPNYo2uIzgB/EXFRqvoIHd9Np1KHhCtOeZgBZ8a0nrBnCDW3GPLMaw1KYw0mWVkOnlTcuuXXXJ6xq6rhQudFIq1P5WrE2pVJkbESYUFC9EMyuHBwqmKefvRU8XBZ54tY1NoZohkshYtgq7nAPW/oc0PBFM5sZeGDr4wMSxJ8qZwzLMWSZfpit1rIdk0Fjx9R1axgvUrVjI1cp0u/VFSD3HAWeoEtqBVe82r2lbde2yjbemmjYLsy1SLpNyKRcycGqCrY1jCGq9WbvJfuEgZKQZ8GoA1MWhn4AnmjyMS40dDEpgDO4IXFGcRQs54nlNXcJRVZmw2DfW+9Rk3zODx3aoYNyOZhxZ4Q25TE3Fpf3x89gvtkgroVkZV5UTfkIYNa6tMT2rXjgty1Zd37z8qtblV5g1XcKoV8rlRW7gTYSSEyK2QrdYiLbxQBKBRbHElfAYlRcKxt4szi5iuijwRDBVt8hNjYYqUzVIyH0tL5yzyFiqrbIIxkrTx8aHdw8fe7owvj/IDdpB3jFCLmOxPOTT88fIDiHhV3/0/osRa6puzqeTD3NTN4xf3OYH0laGFyIkc32jzq3paG5f3bL6xvrOS2sa1wijEaaN0RkxyJzQOTDNQAdd+GrZ7FW8pbdP/OhWs4Z5CS5eujjwdO5EJitE1LAIvggyxZn+0uTB4cNPFSePFmYGvOIw7KBlAkqAF6AFCSIQ1/5+7JBo7YKtWERw07iIl9MOAIdmCHE8t0M+IUO8jUwhb/5CGjM07EBZoXDddJtb25luWdO97rpU49pk3XJhtgjhMgu1bKyEXvv0asUTERX6xIdhU/vQDS+KKBMF05mJ/vLwkfzk8cnxw+Xc8bA8aaiCCMpSBKbWCRQsNjQkdFAF/4TXoVW8Uk/v6x9s0MTwHRU4K/h07IBzZbYyUtKpt536VEN3Q8vqdNOK+rYNtc2rhd0kjDRv44vvW2Jd9H5OuESvdXr14knjga1noA1wcQMaRs8CcS0HMBTm/dLYzHhfKTfil6dKmeHx0V6vNKX8CrHFNJ5Q2KZHHyiug+P9fYZlSmAUgEAQafPJuAzUHGU4bk1za9cau7bbTLam6tobm7tst0XIBmGmhOGG+sq1EcExYqDJGQzJ5akxg5f008VOvGuSv4ARpwvD+JGjgBPjPS4FACKoffgB9AoiygWlqTDIqbAS+uWgkvdKuUpxRgXlKPSKxVyoeHnQtt1kokYYjm2lk8laN5GWrg0smVadtJstt1mYNVzewmLJOl4dAeY0FzWmscXLQdhCe+bYu4Sni534cBGILp5liGWrkQWh8hIsdiBCbODD84CKvkpYJWzQ3unv+ODcqZiQFmiMQYBvaD2regUtzkqvOn6UAAM2mje6X3TRFD1ufZOJzvzfil7FeNILRNiD2KLQvsRT7PF6KZxj53CO9oeQwDHdYW7F+7MUHzuhQbQXHh8DajibhPS6wPhw9T/28xm5QTHyku+8jFRIJ9URZ3it06sYT9qfhojQ/qrl0wLDAd0jQktv0ATF7jAlqnVZ/K+dpVjozAKfHNvMUnV6ZkvikSpQmFt/5gFnFofANdEFXLNGWDuddDaR3ohzv5bpVYwn7YxTsEQT/2YpPo4TWuj6Skx8lltQXtzkEZyNO18tgo69PlhNrrf0P4ub28VmFZ7xhURdPFFEVcXlyFzfrJAoRl2cf47irK9ZevXiCc2mgtK2iEKMj1YJJ08AAHQCDieAp3/1WaaeTaB/sBOzhRvxT3w+Rg++9C7T6As8nDrFD3bjIjTMeCLenU86/2uXXs36aYkuPnqNq98lusC0hKclWkxawtMSLSYt4WmJFpOW8LREi0lLeFqixaQlPC3RYtISnpZoMWkJT0u0mLSEpyVaTFrC0xItJi3haYkWj4T4/wEv00KIBK1Ev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Leicester Awar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223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A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875928"/>
            <a:ext cx="1895475"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55304" y="1934730"/>
            <a:ext cx="2481064" cy="3970318"/>
          </a:xfrm>
          <a:prstGeom prst="rect">
            <a:avLst/>
          </a:prstGeom>
          <a:noFill/>
        </p:spPr>
        <p:txBody>
          <a:bodyPr wrap="square" rtlCol="0">
            <a:spAutoFit/>
          </a:bodyPr>
          <a:lstStyle/>
          <a:p>
            <a:pPr lvl="0" algn="ctr"/>
            <a:r>
              <a:rPr lang="en-GB" i="1" dirty="0" smtClean="0"/>
              <a:t>Identify strengths</a:t>
            </a:r>
            <a:r>
              <a:rPr lang="en-GB" i="1" dirty="0"/>
              <a:t>, development areas and </a:t>
            </a:r>
            <a:r>
              <a:rPr lang="en-GB" i="1" dirty="0" smtClean="0"/>
              <a:t>motivations</a:t>
            </a:r>
            <a:br>
              <a:rPr lang="en-GB" i="1" dirty="0" smtClean="0"/>
            </a:br>
            <a:r>
              <a:rPr lang="en-GB" i="1" dirty="0" smtClean="0"/>
              <a:t> </a:t>
            </a:r>
            <a:endParaRPr lang="en-GB" dirty="0"/>
          </a:p>
          <a:p>
            <a:pPr lvl="0" algn="ctr"/>
            <a:r>
              <a:rPr lang="en-GB" i="1" dirty="0" smtClean="0"/>
              <a:t>Reflect on and demonstrate transferable skills developed through the course and extracurricular experience</a:t>
            </a:r>
          </a:p>
          <a:p>
            <a:pPr lvl="0" algn="ctr"/>
            <a:endParaRPr lang="en-GB" i="1" dirty="0"/>
          </a:p>
          <a:p>
            <a:pPr lvl="0" algn="ctr"/>
            <a:r>
              <a:rPr lang="en-GB" i="1" dirty="0" smtClean="0"/>
              <a:t>Record skills </a:t>
            </a:r>
            <a:r>
              <a:rPr lang="en-GB" i="1" dirty="0"/>
              <a:t>and </a:t>
            </a:r>
            <a:r>
              <a:rPr lang="en-GB" i="1" dirty="0" smtClean="0"/>
              <a:t>experience </a:t>
            </a:r>
            <a:r>
              <a:rPr lang="en-GB" i="1" dirty="0"/>
              <a:t>in a CV</a:t>
            </a:r>
            <a:endParaRPr lang="en-GB" dirty="0"/>
          </a:p>
        </p:txBody>
      </p:sp>
      <p:sp>
        <p:nvSpPr>
          <p:cNvPr id="14" name="TextBox 13"/>
          <p:cNvSpPr txBox="1"/>
          <p:nvPr/>
        </p:nvSpPr>
        <p:spPr>
          <a:xfrm>
            <a:off x="5891411" y="2420888"/>
            <a:ext cx="2664296" cy="3693319"/>
          </a:xfrm>
          <a:prstGeom prst="rect">
            <a:avLst/>
          </a:prstGeom>
          <a:noFill/>
        </p:spPr>
        <p:txBody>
          <a:bodyPr wrap="square" rtlCol="0">
            <a:spAutoFit/>
          </a:bodyPr>
          <a:lstStyle/>
          <a:p>
            <a:pPr lvl="0" algn="ctr"/>
            <a:r>
              <a:rPr lang="en-GB" i="1" dirty="0" smtClean="0"/>
              <a:t>Relate strengths</a:t>
            </a:r>
            <a:r>
              <a:rPr lang="en-GB" i="1" dirty="0"/>
              <a:t>, transferable skills and motivations to a </a:t>
            </a:r>
            <a:r>
              <a:rPr lang="en-GB" i="1" dirty="0" smtClean="0"/>
              <a:t>chosen opportunity and articulate them in a tailored application and interview</a:t>
            </a:r>
          </a:p>
          <a:p>
            <a:pPr lvl="0" algn="ctr"/>
            <a:endParaRPr lang="en-GB" i="1" dirty="0" smtClean="0"/>
          </a:p>
          <a:p>
            <a:pPr lvl="0" algn="ctr"/>
            <a:r>
              <a:rPr lang="en-GB" i="1" dirty="0"/>
              <a:t>Prepare for all stages of the assessment and selection process </a:t>
            </a:r>
          </a:p>
          <a:p>
            <a:pPr algn="ctr"/>
            <a:r>
              <a:rPr lang="en-GB" i="1" dirty="0"/>
              <a:t>Evaluate your assessment and selection process</a:t>
            </a:r>
            <a:r>
              <a:rPr lang="en-GB" i="1" dirty="0" smtClean="0"/>
              <a:t/>
            </a:r>
            <a:br>
              <a:rPr lang="en-GB" i="1" dirty="0" smtClean="0"/>
            </a:br>
            <a:endParaRPr lang="en-GB" dirty="0"/>
          </a:p>
        </p:txBody>
      </p:sp>
      <p:sp>
        <p:nvSpPr>
          <p:cNvPr id="2" name="TextBox 1"/>
          <p:cNvSpPr txBox="1"/>
          <p:nvPr/>
        </p:nvSpPr>
        <p:spPr>
          <a:xfrm>
            <a:off x="1763688" y="1556792"/>
            <a:ext cx="2664296" cy="369332"/>
          </a:xfrm>
          <a:prstGeom prst="rect">
            <a:avLst/>
          </a:prstGeom>
          <a:noFill/>
        </p:spPr>
        <p:txBody>
          <a:bodyPr wrap="square" rtlCol="0">
            <a:spAutoFit/>
          </a:bodyPr>
          <a:lstStyle/>
          <a:p>
            <a:r>
              <a:rPr lang="en-GB" b="1" dirty="0" smtClean="0"/>
              <a:t>Personal Development</a:t>
            </a:r>
            <a:endParaRPr lang="en-GB" b="1" dirty="0"/>
          </a:p>
        </p:txBody>
      </p:sp>
      <p:sp>
        <p:nvSpPr>
          <p:cNvPr id="3" name="TextBox 2"/>
          <p:cNvSpPr txBox="1"/>
          <p:nvPr/>
        </p:nvSpPr>
        <p:spPr>
          <a:xfrm>
            <a:off x="5760132" y="1556792"/>
            <a:ext cx="3168352" cy="369332"/>
          </a:xfrm>
          <a:prstGeom prst="rect">
            <a:avLst/>
          </a:prstGeom>
          <a:noFill/>
        </p:spPr>
        <p:txBody>
          <a:bodyPr wrap="square" rtlCol="0">
            <a:spAutoFit/>
          </a:bodyPr>
          <a:lstStyle/>
          <a:p>
            <a:r>
              <a:rPr lang="en-GB" b="1" dirty="0" smtClean="0"/>
              <a:t>Professional development</a:t>
            </a:r>
            <a:endParaRPr lang="en-GB" b="1" dirty="0"/>
          </a:p>
        </p:txBody>
      </p:sp>
    </p:spTree>
    <p:extLst>
      <p:ext uri="{BB962C8B-B14F-4D97-AF65-F5344CB8AC3E}">
        <p14:creationId xmlns:p14="http://schemas.microsoft.com/office/powerpoint/2010/main" val="328903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6298096"/>
              </p:ext>
            </p:extLst>
          </p:nvPr>
        </p:nvGraphicFramePr>
        <p:xfrm>
          <a:off x="0" y="3"/>
          <a:ext cx="9144001" cy="6885381"/>
        </p:xfrm>
        <a:graphic>
          <a:graphicData uri="http://schemas.openxmlformats.org/drawingml/2006/table">
            <a:tbl>
              <a:tblPr firstRow="1" firstCol="1" bandRow="1">
                <a:tableStyleId>{5C22544A-7EE6-4342-B048-85BDC9FD1C3A}</a:tableStyleId>
              </a:tblPr>
              <a:tblGrid>
                <a:gridCol w="2995448"/>
                <a:gridCol w="2049518"/>
                <a:gridCol w="2049518"/>
                <a:gridCol w="2049517"/>
              </a:tblGrid>
              <a:tr h="489981">
                <a:tc>
                  <a:txBody>
                    <a:bodyPr/>
                    <a:lstStyle/>
                    <a:p>
                      <a:pPr algn="l">
                        <a:lnSpc>
                          <a:spcPct val="107000"/>
                        </a:lnSpc>
                        <a:spcAft>
                          <a:spcPts val="0"/>
                        </a:spcAft>
                      </a:pPr>
                      <a:r>
                        <a:rPr lang="en-GB" sz="800" dirty="0">
                          <a:solidFill>
                            <a:schemeClr val="tx1"/>
                          </a:solidFill>
                          <a:effectLst/>
                        </a:rPr>
                        <a:t>            </a:t>
                      </a:r>
                      <a:r>
                        <a:rPr lang="en-GB" sz="1400" dirty="0">
                          <a:solidFill>
                            <a:schemeClr val="tx1"/>
                          </a:solidFill>
                          <a:effectLst/>
                        </a:rPr>
                        <a:t>Achievement</a:t>
                      </a:r>
                      <a:r>
                        <a:rPr lang="en-GB" sz="1400" dirty="0" smtClean="0">
                          <a:solidFill>
                            <a:schemeClr val="tx1"/>
                          </a:solidFill>
                          <a:effectLst/>
                        </a:rPr>
                        <a:t>→        </a:t>
                      </a:r>
                      <a:endParaRPr lang="en-GB" sz="1400" dirty="0">
                        <a:solidFill>
                          <a:schemeClr val="tx1"/>
                        </a:solidFill>
                        <a:effectLst/>
                      </a:endParaRPr>
                    </a:p>
                    <a:p>
                      <a:pPr algn="l">
                        <a:lnSpc>
                          <a:spcPct val="107000"/>
                        </a:lnSpc>
                        <a:spcAft>
                          <a:spcPts val="0"/>
                        </a:spcAft>
                      </a:pPr>
                      <a:r>
                        <a:rPr lang="en-GB" sz="800" dirty="0">
                          <a:solidFill>
                            <a:schemeClr val="tx1"/>
                          </a:solidFill>
                          <a:effectLst/>
                        </a:rPr>
                        <a:t>           </a:t>
                      </a:r>
                      <a:r>
                        <a:rPr lang="en-GB" sz="1400" dirty="0">
                          <a:solidFill>
                            <a:schemeClr val="tx1"/>
                          </a:solidFill>
                          <a:effectLst/>
                        </a:rPr>
                        <a:t>Scale </a:t>
                      </a:r>
                      <a:endParaRPr lang="en-GB" sz="14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400" dirty="0">
                          <a:solidFill>
                            <a:schemeClr val="tx1"/>
                          </a:solidFill>
                          <a:effectLst/>
                        </a:rPr>
                        <a:t>Discover (State)</a:t>
                      </a:r>
                      <a:endParaRPr lang="en-GB" sz="14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400" dirty="0">
                          <a:solidFill>
                            <a:schemeClr val="tx1"/>
                          </a:solidFill>
                          <a:effectLst/>
                        </a:rPr>
                        <a:t>Progress (Explore)</a:t>
                      </a:r>
                      <a:endParaRPr lang="en-GB" sz="14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400" dirty="0">
                          <a:solidFill>
                            <a:schemeClr val="tx1"/>
                          </a:solidFill>
                          <a:effectLst/>
                        </a:rPr>
                        <a:t>Achieve  (Apply)</a:t>
                      </a:r>
                      <a:endParaRPr lang="en-GB" sz="14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r>
              <a:tr h="241241">
                <a:tc>
                  <a:txBody>
                    <a:bodyPr/>
                    <a:lstStyle/>
                    <a:p>
                      <a:pPr algn="l">
                        <a:lnSpc>
                          <a:spcPct val="107000"/>
                        </a:lnSpc>
                        <a:spcAft>
                          <a:spcPts val="0"/>
                        </a:spcAft>
                      </a:pPr>
                      <a:r>
                        <a:rPr lang="en-GB" sz="1400" dirty="0">
                          <a:solidFill>
                            <a:schemeClr val="tx1"/>
                          </a:solidFill>
                          <a:effectLst/>
                        </a:rPr>
                        <a:t>Individual</a:t>
                      </a:r>
                      <a:endParaRPr lang="en-GB" sz="1400" dirty="0">
                        <a:solidFill>
                          <a:schemeClr val="tx1"/>
                        </a:solidFill>
                        <a:effectLst/>
                        <a:latin typeface="Calibri"/>
                        <a:ea typeface="Calibri"/>
                        <a:cs typeface="Times New Roman"/>
                      </a:endParaRPr>
                    </a:p>
                  </a:txBody>
                  <a:tcPr marL="33927" marR="33927" marT="0" marB="0">
                    <a:solidFill>
                      <a:srgbClr val="D0D8E8"/>
                    </a:solidFill>
                  </a:tcPr>
                </a:tc>
                <a:tc>
                  <a:txBody>
                    <a:bodyPr/>
                    <a:lstStyle/>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rgbClr val="D0D8E8"/>
                    </a:solidFill>
                  </a:tcPr>
                </a:tc>
                <a:tc>
                  <a:txBody>
                    <a:bodyPr/>
                    <a:lstStyle/>
                    <a:p>
                      <a:pPr algn="l">
                        <a:lnSpc>
                          <a:spcPct val="107000"/>
                        </a:lnSpc>
                        <a:spcAft>
                          <a:spcPts val="0"/>
                        </a:spcAft>
                      </a:pPr>
                      <a:r>
                        <a:rPr lang="en-GB" sz="800" dirty="0">
                          <a:effectLst/>
                        </a:rPr>
                        <a:t> </a:t>
                      </a:r>
                      <a:endParaRPr lang="en-GB" sz="800" dirty="0">
                        <a:effectLst/>
                        <a:latin typeface="Calibri"/>
                        <a:ea typeface="Calibri"/>
                        <a:cs typeface="Times New Roman"/>
                      </a:endParaRPr>
                    </a:p>
                  </a:txBody>
                  <a:tcPr marL="33927" marR="33927" marT="0" marB="0">
                    <a:solidFill>
                      <a:srgbClr val="D0D8E8"/>
                    </a:solidFill>
                  </a:tcPr>
                </a:tc>
                <a:tc>
                  <a:txBody>
                    <a:bodyPr/>
                    <a:lstStyle/>
                    <a:p>
                      <a:pPr algn="l">
                        <a:lnSpc>
                          <a:spcPct val="107000"/>
                        </a:lnSpc>
                        <a:spcAft>
                          <a:spcPts val="0"/>
                        </a:spcAft>
                      </a:pPr>
                      <a:r>
                        <a:rPr lang="en-GB" sz="800">
                          <a:effectLst/>
                        </a:rPr>
                        <a:t> </a:t>
                      </a:r>
                      <a:endParaRPr lang="en-GB" sz="800">
                        <a:effectLst/>
                        <a:latin typeface="Calibri"/>
                        <a:ea typeface="Calibri"/>
                        <a:cs typeface="Times New Roman"/>
                      </a:endParaRPr>
                    </a:p>
                  </a:txBody>
                  <a:tcPr marL="33927" marR="33927" marT="0" marB="0"/>
                </a:tc>
              </a:tr>
              <a:tr h="328058">
                <a:tc>
                  <a:txBody>
                    <a:bodyPr/>
                    <a:lstStyle/>
                    <a:p>
                      <a:pPr algn="l">
                        <a:lnSpc>
                          <a:spcPct val="107000"/>
                        </a:lnSpc>
                        <a:spcAft>
                          <a:spcPts val="0"/>
                        </a:spcAft>
                      </a:pPr>
                      <a:r>
                        <a:rPr lang="en-GB" sz="1050" dirty="0" smtClean="0">
                          <a:solidFill>
                            <a:schemeClr val="tx1"/>
                          </a:solidFill>
                          <a:effectLst/>
                        </a:rPr>
                        <a:t>Career </a:t>
                      </a:r>
                      <a:r>
                        <a:rPr lang="en-GB" sz="1050" dirty="0">
                          <a:solidFill>
                            <a:schemeClr val="tx1"/>
                          </a:solidFill>
                          <a:effectLst/>
                        </a:rPr>
                        <a:t>guidance </a:t>
                      </a:r>
                      <a:r>
                        <a:rPr lang="en-GB" sz="1050" dirty="0" smtClean="0">
                          <a:solidFill>
                            <a:schemeClr val="tx1"/>
                          </a:solidFill>
                          <a:effectLst/>
                        </a:rPr>
                        <a:t>&amp;</a:t>
                      </a:r>
                      <a:r>
                        <a:rPr lang="en-GB" sz="1050" baseline="0" dirty="0" smtClean="0">
                          <a:solidFill>
                            <a:schemeClr val="tx1"/>
                          </a:solidFill>
                          <a:effectLst/>
                        </a:rPr>
                        <a:t> </a:t>
                      </a:r>
                      <a:r>
                        <a:rPr lang="en-GB" sz="1050" dirty="0" smtClean="0">
                          <a:solidFill>
                            <a:schemeClr val="tx1"/>
                          </a:solidFill>
                          <a:effectLst/>
                        </a:rPr>
                        <a:t> management</a:t>
                      </a:r>
                      <a:endParaRPr lang="en-GB" sz="105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000" dirty="0" smtClean="0">
                          <a:effectLst/>
                        </a:rPr>
                        <a:t>PDP: </a:t>
                      </a:r>
                      <a:r>
                        <a:rPr lang="en-GB" sz="1000" dirty="0" smtClean="0">
                          <a:effectLst/>
                          <a:latin typeface="Calibri"/>
                          <a:ea typeface="Calibri"/>
                          <a:cs typeface="Times New Roman"/>
                        </a:rPr>
                        <a:t>Tutor meetings</a:t>
                      </a:r>
                    </a:p>
                  </a:txBody>
                  <a:tcPr marL="33927" marR="33927" marT="0" marB="0">
                    <a:solidFill>
                      <a:srgbClr val="B9CDE5"/>
                    </a:solidFill>
                  </a:tcPr>
                </a:tc>
                <a:tc>
                  <a:txBody>
                    <a:bodyPr/>
                    <a:lstStyle/>
                    <a:p>
                      <a:pPr algn="l">
                        <a:lnSpc>
                          <a:spcPct val="107000"/>
                        </a:lnSpc>
                        <a:spcAft>
                          <a:spcPts val="0"/>
                        </a:spcAft>
                      </a:pPr>
                      <a:r>
                        <a:rPr lang="en-GB" sz="1000" dirty="0" smtClean="0">
                          <a:effectLst/>
                        </a:rPr>
                        <a:t>CV: workshop;   mock interview</a:t>
                      </a:r>
                    </a:p>
                    <a:p>
                      <a:pPr marL="0" marR="0" indent="0" algn="l" defTabSz="914400" rtl="0" eaLnBrk="1" fontAlgn="auto" latinLnBrk="0" hangingPunct="1">
                        <a:lnSpc>
                          <a:spcPct val="107000"/>
                        </a:lnSpc>
                        <a:spcBef>
                          <a:spcPts val="0"/>
                        </a:spcBef>
                        <a:spcAft>
                          <a:spcPts val="0"/>
                        </a:spcAft>
                        <a:buClrTx/>
                        <a:buSzTx/>
                        <a:buFontTx/>
                        <a:buNone/>
                        <a:tabLst/>
                        <a:defRPr/>
                      </a:pPr>
                      <a:r>
                        <a:rPr lang="en-GB" sz="1000" baseline="0" dirty="0" smtClean="0">
                          <a:effectLst/>
                        </a:rPr>
                        <a:t> </a:t>
                      </a:r>
                      <a:r>
                        <a:rPr lang="en-GB" sz="1000" dirty="0" smtClean="0">
                          <a:effectLst/>
                        </a:rPr>
                        <a:t>Careers fair: alumni</a:t>
                      </a:r>
                      <a:endParaRPr lang="en-GB" sz="1000" dirty="0" smtClean="0">
                        <a:effectLst/>
                        <a:latin typeface="+mn-lt"/>
                        <a:ea typeface="Calibri"/>
                        <a:cs typeface="Times New Roman"/>
                      </a:endParaRPr>
                    </a:p>
                  </a:txBody>
                  <a:tcPr marL="33927" marR="33927" marT="0" marB="0">
                    <a:solidFill>
                      <a:srgbClr val="B9CDE5"/>
                    </a:solidFill>
                  </a:tcPr>
                </a:tc>
                <a:tc>
                  <a:txBody>
                    <a:bodyPr/>
                    <a:lstStyle/>
                    <a:p>
                      <a:pPr algn="l">
                        <a:lnSpc>
                          <a:spcPct val="107000"/>
                        </a:lnSpc>
                        <a:spcAft>
                          <a:spcPts val="0"/>
                        </a:spcAft>
                      </a:pPr>
                      <a:endParaRPr lang="en-GB" sz="1000" dirty="0">
                        <a:effectLst/>
                        <a:latin typeface="Calibri"/>
                        <a:ea typeface="Calibri"/>
                        <a:cs typeface="Times New Roman"/>
                      </a:endParaRPr>
                    </a:p>
                  </a:txBody>
                  <a:tcPr marL="33927" marR="33927" marT="0" marB="0">
                    <a:solidFill>
                      <a:srgbClr val="B9CDE5"/>
                    </a:solidFill>
                  </a:tcPr>
                </a:tc>
              </a:tr>
              <a:tr h="69413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solidFill>
                            <a:schemeClr val="tx1"/>
                          </a:solidFill>
                          <a:effectLst/>
                        </a:rPr>
                        <a:t>Confidence</a:t>
                      </a:r>
                      <a:r>
                        <a:rPr lang="en-GB" sz="1400" dirty="0">
                          <a:solidFill>
                            <a:schemeClr val="tx1"/>
                          </a:solidFill>
                          <a:effectLst/>
                        </a:rPr>
                        <a:t>, </a:t>
                      </a:r>
                      <a:r>
                        <a:rPr lang="en-GB" sz="1400" dirty="0" smtClean="0">
                          <a:solidFill>
                            <a:schemeClr val="tx1"/>
                          </a:solidFill>
                          <a:effectLst/>
                        </a:rPr>
                        <a:t>resilience and adaptability </a:t>
                      </a:r>
                      <a:r>
                        <a:rPr lang="en-GB" sz="1400" dirty="0" smtClean="0">
                          <a:solidFill>
                            <a:srgbClr val="C00000"/>
                          </a:solidFill>
                        </a:rPr>
                        <a:t>Resilience, adaptability and drive Planning</a:t>
                      </a:r>
                      <a:r>
                        <a:rPr lang="en-GB" sz="1400" baseline="0" dirty="0" smtClean="0">
                          <a:solidFill>
                            <a:srgbClr val="C00000"/>
                          </a:solidFill>
                        </a:rPr>
                        <a:t> and organising </a:t>
                      </a:r>
                      <a:endParaRPr lang="en-GB" sz="1400" dirty="0" smtClean="0">
                        <a:solidFill>
                          <a:srgbClr val="C00000"/>
                        </a:solidFill>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smtClean="0">
                          <a:effectLst/>
                          <a:latin typeface="Calibri"/>
                          <a:ea typeface="Calibri"/>
                          <a:cs typeface="Times New Roman"/>
                        </a:rPr>
                        <a:t>Time management: planned schedule</a:t>
                      </a:r>
                      <a:endParaRPr lang="en-GB" sz="1200" dirty="0">
                        <a:effectLst/>
                        <a:latin typeface="Calibri"/>
                        <a:ea typeface="Calibri"/>
                        <a:cs typeface="Times New Roman"/>
                      </a:endParaRPr>
                    </a:p>
                  </a:txBody>
                  <a:tcPr marL="33927" marR="33927" marT="0" marB="0">
                    <a:solidFill>
                      <a:srgbClr val="B9CDE5"/>
                    </a:solidFill>
                  </a:tcPr>
                </a:tc>
                <a:tc>
                  <a:txBody>
                    <a:bodyPr/>
                    <a:lstStyle/>
                    <a:p>
                      <a:pPr algn="l">
                        <a:lnSpc>
                          <a:spcPct val="107000"/>
                        </a:lnSpc>
                        <a:spcAft>
                          <a:spcPts val="0"/>
                        </a:spcAft>
                      </a:pPr>
                      <a:r>
                        <a:rPr lang="en-GB" sz="1200" dirty="0">
                          <a:effectLst/>
                        </a:rPr>
                        <a:t>Time allocation – multiple</a:t>
                      </a:r>
                    </a:p>
                    <a:p>
                      <a:pPr algn="l">
                        <a:lnSpc>
                          <a:spcPct val="107000"/>
                        </a:lnSpc>
                        <a:spcAft>
                          <a:spcPts val="0"/>
                        </a:spcAft>
                      </a:pPr>
                      <a:r>
                        <a:rPr lang="en-GB" sz="1200" dirty="0" smtClean="0">
                          <a:effectLst/>
                        </a:rPr>
                        <a:t>Complex Schedule</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effectLst/>
                        </a:rPr>
                        <a:t>Resilience workshop</a:t>
                      </a: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smtClean="0">
                          <a:effectLst/>
                        </a:rPr>
                        <a:t>Open-ended projects</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r>
              <a:tr h="69413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solidFill>
                            <a:schemeClr val="tx1"/>
                          </a:solidFill>
                          <a:effectLst/>
                        </a:rPr>
                        <a:t>Meta cognition</a:t>
                      </a:r>
                      <a:r>
                        <a:rPr lang="en-GB" sz="1400" baseline="0" dirty="0" smtClean="0">
                          <a:solidFill>
                            <a:schemeClr val="tx1"/>
                          </a:solidFill>
                          <a:effectLst/>
                        </a:rPr>
                        <a:t> </a:t>
                      </a:r>
                      <a:r>
                        <a:rPr lang="en-GB" sz="1400" dirty="0" smtClean="0">
                          <a:solidFill>
                            <a:schemeClr val="tx1"/>
                          </a:solidFill>
                          <a:effectLst/>
                        </a:rPr>
                        <a:t>(Reflection</a:t>
                      </a:r>
                      <a:r>
                        <a:rPr lang="en-GB" sz="1400" baseline="0" dirty="0" smtClean="0">
                          <a:solidFill>
                            <a:schemeClr val="tx1"/>
                          </a:solidFill>
                          <a:effectLst/>
                        </a:rPr>
                        <a:t> &amp;</a:t>
                      </a:r>
                      <a:r>
                        <a:rPr lang="en-GB" sz="1400" dirty="0" smtClean="0">
                          <a:solidFill>
                            <a:schemeClr val="tx1"/>
                          </a:solidFill>
                          <a:effectLst/>
                        </a:rPr>
                        <a:t> </a:t>
                      </a:r>
                      <a:r>
                        <a:rPr lang="en-GB" sz="1400" dirty="0">
                          <a:solidFill>
                            <a:schemeClr val="tx1"/>
                          </a:solidFill>
                          <a:effectLst/>
                        </a:rPr>
                        <a:t>articulation</a:t>
                      </a:r>
                      <a:r>
                        <a:rPr lang="en-GB" sz="1400" dirty="0" smtClean="0">
                          <a:solidFill>
                            <a:schemeClr val="tx1"/>
                          </a:solidFill>
                          <a:effectLst/>
                        </a:rPr>
                        <a:t>)</a:t>
                      </a:r>
                      <a:r>
                        <a:rPr lang="en-GB" sz="1400" dirty="0" smtClean="0">
                          <a:solidFill>
                            <a:schemeClr val="tx1"/>
                          </a:solidFill>
                        </a:rPr>
                        <a:t> </a:t>
                      </a:r>
                    </a:p>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solidFill>
                            <a:srgbClr val="C00000"/>
                          </a:solidFill>
                        </a:rPr>
                        <a:t>Learning, improving and achieving</a:t>
                      </a: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smtClean="0">
                          <a:effectLst/>
                        </a:rPr>
                        <a:t>Feedback </a:t>
                      </a:r>
                      <a:r>
                        <a:rPr lang="en-GB" sz="1200" dirty="0">
                          <a:effectLst/>
                        </a:rPr>
                        <a:t>(closed questions)</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smtClean="0">
                          <a:effectLst/>
                        </a:rPr>
                        <a:t>Feedback </a:t>
                      </a:r>
                      <a:r>
                        <a:rPr lang="en-GB" sz="1200" dirty="0">
                          <a:effectLst/>
                        </a:rPr>
                        <a:t>(open ended assignments)</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smtClean="0">
                          <a:effectLst/>
                        </a:rPr>
                        <a:t>Research </a:t>
                      </a:r>
                      <a:r>
                        <a:rPr lang="en-GB" sz="1200" dirty="0">
                          <a:effectLst/>
                        </a:rPr>
                        <a:t>project</a:t>
                      </a:r>
                    </a:p>
                    <a:p>
                      <a:pPr algn="l">
                        <a:lnSpc>
                          <a:spcPct val="107000"/>
                        </a:lnSpc>
                        <a:spcAft>
                          <a:spcPts val="0"/>
                        </a:spcAft>
                      </a:pPr>
                      <a:r>
                        <a:rPr lang="en-GB" sz="1200" dirty="0">
                          <a:effectLst/>
                        </a:rPr>
                        <a:t>JIST Journal</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r>
              <a:tr h="1064423">
                <a:tc>
                  <a:txBody>
                    <a:bodyPr/>
                    <a:lstStyle/>
                    <a:p>
                      <a:pPr algn="l">
                        <a:lnSpc>
                          <a:spcPct val="107000"/>
                        </a:lnSpc>
                        <a:spcAft>
                          <a:spcPts val="0"/>
                        </a:spcAft>
                      </a:pPr>
                      <a:r>
                        <a:rPr lang="en-GB" sz="1400" dirty="0" smtClean="0">
                          <a:solidFill>
                            <a:schemeClr val="tx1"/>
                          </a:solidFill>
                          <a:effectLst/>
                        </a:rPr>
                        <a:t>Technical skills  </a:t>
                      </a:r>
                    </a:p>
                    <a:p>
                      <a:pPr algn="l">
                        <a:lnSpc>
                          <a:spcPct val="107000"/>
                        </a:lnSpc>
                        <a:spcAft>
                          <a:spcPts val="0"/>
                        </a:spcAft>
                      </a:pPr>
                      <a:r>
                        <a:rPr lang="en-GB" sz="1400" dirty="0" smtClean="0">
                          <a:solidFill>
                            <a:srgbClr val="C00000"/>
                          </a:solidFill>
                          <a:effectLst/>
                        </a:rPr>
                        <a:t>Digital Skills </a:t>
                      </a:r>
                      <a:endParaRPr lang="en-GB" sz="1400" dirty="0">
                        <a:solidFill>
                          <a:srgbClr val="C00000"/>
                        </a:solidFill>
                        <a:effectLst/>
                      </a:endParaRPr>
                    </a:p>
                    <a:p>
                      <a:pPr marL="180340" indent="-90170" algn="l">
                        <a:lnSpc>
                          <a:spcPct val="107000"/>
                        </a:lnSpc>
                        <a:spcAft>
                          <a:spcPts val="0"/>
                        </a:spcAft>
                      </a:pPr>
                      <a:r>
                        <a:rPr lang="en-GB" sz="800" dirty="0">
                          <a:solidFill>
                            <a:schemeClr val="tx1"/>
                          </a:solidFill>
                          <a:effectLst/>
                        </a:rPr>
                        <a:t> </a:t>
                      </a:r>
                      <a:endParaRPr lang="en-GB" sz="8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effectLst/>
                        </a:rPr>
                        <a:t>Science Presentation</a:t>
                      </a:r>
                    </a:p>
                    <a:p>
                      <a:pPr algn="l">
                        <a:lnSpc>
                          <a:spcPct val="107000"/>
                        </a:lnSpc>
                        <a:spcAft>
                          <a:spcPts val="0"/>
                        </a:spcAft>
                      </a:pPr>
                      <a:r>
                        <a:rPr lang="en-GB" sz="1200" dirty="0">
                          <a:effectLst/>
                        </a:rPr>
                        <a:t>Science Writing</a:t>
                      </a:r>
                    </a:p>
                    <a:p>
                      <a:pPr algn="l">
                        <a:lnSpc>
                          <a:spcPct val="107000"/>
                        </a:lnSpc>
                        <a:spcAft>
                          <a:spcPts val="0"/>
                        </a:spcAft>
                      </a:pPr>
                      <a:r>
                        <a:rPr lang="en-GB" sz="1200" dirty="0">
                          <a:effectLst/>
                        </a:rPr>
                        <a:t>Lab reports and analysis</a:t>
                      </a:r>
                    </a:p>
                    <a:p>
                      <a:pPr algn="l">
                        <a:lnSpc>
                          <a:spcPct val="107000"/>
                        </a:lnSpc>
                        <a:spcAft>
                          <a:spcPts val="0"/>
                        </a:spcAft>
                      </a:pPr>
                      <a:r>
                        <a:rPr lang="en-GB" sz="1200" dirty="0">
                          <a:effectLst/>
                        </a:rPr>
                        <a:t>Laboratory awareness</a:t>
                      </a:r>
                    </a:p>
                    <a:p>
                      <a:pPr algn="l">
                        <a:lnSpc>
                          <a:spcPct val="107000"/>
                        </a:lnSpc>
                        <a:spcAft>
                          <a:spcPts val="0"/>
                        </a:spcAft>
                      </a:pPr>
                      <a:r>
                        <a:rPr lang="en-GB" sz="1200" dirty="0">
                          <a:effectLst/>
                        </a:rPr>
                        <a:t>IT competencies</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a:effectLst/>
                        </a:rPr>
                        <a:t>Presentation/writing  to an </a:t>
                      </a:r>
                      <a:r>
                        <a:rPr lang="en-GB" sz="1200" dirty="0" smtClean="0">
                          <a:effectLst/>
                        </a:rPr>
                        <a:t>audience</a:t>
                      </a:r>
                      <a:endParaRPr lang="en-GB" sz="1200" dirty="0">
                        <a:effectLst/>
                      </a:endParaRPr>
                    </a:p>
                    <a:p>
                      <a:pPr algn="l">
                        <a:lnSpc>
                          <a:spcPct val="107000"/>
                        </a:lnSpc>
                        <a:spcAft>
                          <a:spcPts val="0"/>
                        </a:spcAft>
                      </a:pPr>
                      <a:r>
                        <a:rPr lang="en-GB" sz="1200" dirty="0">
                          <a:effectLst/>
                        </a:rPr>
                        <a:t>Experimental skills</a:t>
                      </a:r>
                    </a:p>
                    <a:p>
                      <a:pPr algn="l">
                        <a:lnSpc>
                          <a:spcPct val="107000"/>
                        </a:lnSpc>
                        <a:spcAft>
                          <a:spcPts val="0"/>
                        </a:spcAft>
                      </a:pPr>
                      <a:r>
                        <a:rPr lang="en-GB" sz="1200" dirty="0">
                          <a:effectLst/>
                        </a:rPr>
                        <a:t>Computer programming (set exercises)</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a:effectLst/>
                        </a:rPr>
                        <a:t>Project reports</a:t>
                      </a:r>
                    </a:p>
                    <a:p>
                      <a:pPr algn="l">
                        <a:lnSpc>
                          <a:spcPct val="107000"/>
                        </a:lnSpc>
                        <a:spcAft>
                          <a:spcPts val="0"/>
                        </a:spcAft>
                      </a:pPr>
                      <a:r>
                        <a:rPr lang="en-GB" sz="1200" dirty="0">
                          <a:effectLst/>
                        </a:rPr>
                        <a:t>   </a:t>
                      </a:r>
                    </a:p>
                    <a:p>
                      <a:pPr algn="l">
                        <a:lnSpc>
                          <a:spcPct val="107000"/>
                        </a:lnSpc>
                        <a:spcAft>
                          <a:spcPts val="0"/>
                        </a:spcAft>
                      </a:pPr>
                      <a:r>
                        <a:rPr lang="en-GB" sz="1200" dirty="0">
                          <a:effectLst/>
                        </a:rPr>
                        <a:t>Computer programming application</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r>
              <a:tr h="241241">
                <a:tc>
                  <a:txBody>
                    <a:bodyPr/>
                    <a:lstStyle/>
                    <a:p>
                      <a:pPr algn="l">
                        <a:lnSpc>
                          <a:spcPct val="107000"/>
                        </a:lnSpc>
                        <a:spcAft>
                          <a:spcPts val="0"/>
                        </a:spcAft>
                      </a:pPr>
                      <a:r>
                        <a:rPr lang="en-GB" sz="1400" dirty="0">
                          <a:solidFill>
                            <a:schemeClr val="tx1"/>
                          </a:solidFill>
                          <a:effectLst/>
                        </a:rPr>
                        <a:t>Internal Group</a:t>
                      </a:r>
                      <a:endParaRPr lang="en-GB" sz="1400" dirty="0">
                        <a:solidFill>
                          <a:schemeClr val="tx1"/>
                        </a:solidFill>
                        <a:effectLst/>
                        <a:latin typeface="Calibri"/>
                        <a:ea typeface="Calibri"/>
                        <a:cs typeface="Times New Roman"/>
                      </a:endParaRPr>
                    </a:p>
                  </a:txBody>
                  <a:tcPr marL="33927" marR="33927" marT="0" marB="0">
                    <a:solidFill>
                      <a:srgbClr val="D0D8E8"/>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rgbClr val="D0D8E8"/>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rgbClr val="D0D8E8"/>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rgbClr val="D0D8E8"/>
                    </a:solidFill>
                  </a:tcPr>
                </a:tc>
              </a:tr>
              <a:tr h="832819">
                <a:tc>
                  <a:txBody>
                    <a:bodyPr/>
                    <a:lstStyle/>
                    <a:p>
                      <a:pPr algn="l">
                        <a:lnSpc>
                          <a:spcPct val="107000"/>
                        </a:lnSpc>
                        <a:spcAft>
                          <a:spcPts val="0"/>
                        </a:spcAft>
                      </a:pPr>
                      <a:r>
                        <a:rPr lang="en-GB" sz="1400" dirty="0" smtClean="0">
                          <a:solidFill>
                            <a:schemeClr val="tx1"/>
                          </a:solidFill>
                          <a:effectLst/>
                        </a:rPr>
                        <a:t>Behaviours</a:t>
                      </a:r>
                      <a:r>
                        <a:rPr lang="en-GB" sz="1400" dirty="0">
                          <a:solidFill>
                            <a:schemeClr val="tx1"/>
                          </a:solidFill>
                          <a:effectLst/>
                        </a:rPr>
                        <a:t>, </a:t>
                      </a:r>
                      <a:r>
                        <a:rPr lang="en-GB" sz="1400" dirty="0" smtClean="0">
                          <a:solidFill>
                            <a:schemeClr val="tx1"/>
                          </a:solidFill>
                          <a:effectLst/>
                        </a:rPr>
                        <a:t>  Qualities &amp; Values  </a:t>
                      </a:r>
                    </a:p>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solidFill>
                            <a:srgbClr val="C00000"/>
                          </a:solidFill>
                        </a:rPr>
                        <a:t>Leadership and supervising </a:t>
                      </a:r>
                    </a:p>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solidFill>
                            <a:srgbClr val="C00000"/>
                          </a:solidFill>
                        </a:rPr>
                        <a:t>Teamwork</a:t>
                      </a:r>
                      <a:r>
                        <a:rPr lang="en-GB" sz="1400" dirty="0" smtClean="0">
                          <a:solidFill>
                            <a:srgbClr val="C00000"/>
                          </a:solidFill>
                          <a:effectLst/>
                        </a:rPr>
                        <a:t> </a:t>
                      </a:r>
                    </a:p>
                    <a:p>
                      <a:pPr algn="l">
                        <a:lnSpc>
                          <a:spcPct val="107000"/>
                        </a:lnSpc>
                        <a:spcAft>
                          <a:spcPts val="0"/>
                        </a:spcAft>
                      </a:pPr>
                      <a:endParaRPr lang="en-GB" sz="8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a:effectLst/>
                        </a:rPr>
                        <a:t> </a:t>
                      </a:r>
                      <a:r>
                        <a:rPr lang="en-GB" sz="1200" dirty="0" smtClean="0">
                          <a:effectLst/>
                        </a:rPr>
                        <a:t>Group roles: induction</a:t>
                      </a:r>
                      <a:endParaRPr lang="en-GB" sz="1200" dirty="0" smtClean="0">
                        <a:effectLst/>
                        <a:latin typeface="+mn-lt"/>
                        <a:ea typeface="Calibri"/>
                        <a:cs typeface="Times New Roman"/>
                      </a:endParaRPr>
                    </a:p>
                    <a:p>
                      <a:pPr algn="l">
                        <a:lnSpc>
                          <a:spcPct val="107000"/>
                        </a:lnSpc>
                        <a:spcAft>
                          <a:spcPts val="0"/>
                        </a:spcAft>
                      </a:pPr>
                      <a:r>
                        <a:rPr lang="en-GB" sz="1200" dirty="0" smtClean="0">
                          <a:effectLst/>
                        </a:rPr>
                        <a:t>Attendance</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effectLst/>
                        </a:rPr>
                        <a:t>Peer review: in-group</a:t>
                      </a:r>
                      <a:r>
                        <a:rPr lang="en-GB" sz="1200" baseline="0" dirty="0" smtClean="0">
                          <a:effectLst/>
                        </a:rPr>
                        <a:t> reports</a:t>
                      </a:r>
                      <a:endParaRPr lang="en-GB" sz="1200" dirty="0" smtClean="0">
                        <a:effectLst/>
                        <a:latin typeface="+mn-lt"/>
                        <a:ea typeface="Calibri"/>
                        <a:cs typeface="Times New Roman"/>
                      </a:endParaRPr>
                    </a:p>
                    <a:p>
                      <a:pPr algn="l">
                        <a:lnSpc>
                          <a:spcPct val="107000"/>
                        </a:lnSpc>
                        <a:spcAft>
                          <a:spcPts val="0"/>
                        </a:spcAft>
                      </a:pPr>
                      <a:r>
                        <a:rPr lang="en-GB" sz="1200" dirty="0" smtClean="0">
                          <a:effectLst/>
                        </a:rPr>
                        <a:t>Group </a:t>
                      </a:r>
                      <a:r>
                        <a:rPr lang="en-GB" sz="1200" dirty="0">
                          <a:effectLst/>
                        </a:rPr>
                        <a:t>rules</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smtClean="0">
                          <a:effectLst/>
                        </a:rPr>
                        <a:t>Personal interactions</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dirty="0" smtClean="0">
                          <a:effectLst/>
                        </a:rPr>
                        <a:t>Refereeing: out-group papers</a:t>
                      </a:r>
                      <a:endParaRPr lang="en-GB" sz="1200" dirty="0" smtClean="0">
                        <a:effectLst/>
                        <a:latin typeface="+mn-lt"/>
                        <a:ea typeface="Calibri"/>
                        <a:cs typeface="Times New Roman"/>
                      </a:endParaRPr>
                    </a:p>
                  </a:txBody>
                  <a:tcPr marL="33927" marR="33927" marT="0" marB="0">
                    <a:solidFill>
                      <a:schemeClr val="accent1">
                        <a:lumMod val="40000"/>
                        <a:lumOff val="60000"/>
                      </a:schemeClr>
                    </a:solidFill>
                  </a:tcPr>
                </a:tc>
              </a:tr>
              <a:tr h="92897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solidFill>
                            <a:schemeClr val="tx1"/>
                          </a:solidFill>
                          <a:effectLst/>
                        </a:rPr>
                        <a:t>Transferable   </a:t>
                      </a:r>
                      <a:r>
                        <a:rPr lang="en-GB" sz="1400" dirty="0">
                          <a:solidFill>
                            <a:schemeClr val="tx1"/>
                          </a:solidFill>
                          <a:effectLst/>
                        </a:rPr>
                        <a:t>skills </a:t>
                      </a:r>
                      <a:endParaRPr lang="en-GB" sz="1400" dirty="0" smtClean="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solidFill>
                            <a:srgbClr val="C00000"/>
                          </a:solidFill>
                        </a:rPr>
                        <a:t>Communicating; </a:t>
                      </a:r>
                    </a:p>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solidFill>
                            <a:srgbClr val="C00000"/>
                          </a:solidFill>
                        </a:rPr>
                        <a:t>Researching and Analysing </a:t>
                      </a:r>
                    </a:p>
                    <a:p>
                      <a:pPr marL="0" marR="0" indent="0" algn="l" defTabSz="914400" rtl="0" eaLnBrk="1" fontAlgn="auto" latinLnBrk="0" hangingPunct="1">
                        <a:lnSpc>
                          <a:spcPct val="107000"/>
                        </a:lnSpc>
                        <a:spcBef>
                          <a:spcPts val="0"/>
                        </a:spcBef>
                        <a:spcAft>
                          <a:spcPts val="0"/>
                        </a:spcAft>
                        <a:buClrTx/>
                        <a:buSzTx/>
                        <a:buFontTx/>
                        <a:buNone/>
                        <a:tabLst/>
                        <a:defRPr/>
                      </a:pPr>
                      <a:r>
                        <a:rPr lang="en-GB" sz="1400" dirty="0" smtClean="0">
                          <a:solidFill>
                            <a:srgbClr val="C00000"/>
                          </a:solidFill>
                        </a:rPr>
                        <a:t>Problem solving and decision making</a:t>
                      </a:r>
                      <a:r>
                        <a:rPr lang="en-GB" sz="800" dirty="0">
                          <a:solidFill>
                            <a:schemeClr val="tx1"/>
                          </a:solidFill>
                          <a:effectLst/>
                        </a:rPr>
                        <a:t> </a:t>
                      </a:r>
                      <a:endParaRPr lang="en-GB" sz="8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200" dirty="0">
                          <a:effectLst/>
                        </a:rPr>
                        <a:t>Small scale research given materials</a:t>
                      </a:r>
                    </a:p>
                    <a:p>
                      <a:pPr algn="l">
                        <a:lnSpc>
                          <a:spcPct val="107000"/>
                        </a:lnSpc>
                        <a:spcAft>
                          <a:spcPts val="0"/>
                        </a:spcAft>
                      </a:pPr>
                      <a:r>
                        <a:rPr lang="en-GB" sz="1200" dirty="0" smtClean="0">
                          <a:effectLst/>
                        </a:rPr>
                        <a:t>Short </a:t>
                      </a:r>
                      <a:r>
                        <a:rPr lang="en-GB" sz="1200" dirty="0">
                          <a:effectLst/>
                        </a:rPr>
                        <a:t>Communication</a:t>
                      </a:r>
                    </a:p>
                    <a:p>
                      <a:pPr algn="l">
                        <a:lnSpc>
                          <a:spcPct val="107000"/>
                        </a:lnSpc>
                        <a:spcAft>
                          <a:spcPts val="0"/>
                        </a:spcAft>
                      </a:pPr>
                      <a:r>
                        <a:rPr lang="en-GB" sz="1200" dirty="0">
                          <a:effectLst/>
                        </a:rPr>
                        <a:t>Pairwise </a:t>
                      </a:r>
                      <a:r>
                        <a:rPr lang="en-GB" sz="1200" dirty="0" smtClean="0">
                          <a:effectLst/>
                        </a:rPr>
                        <a:t>discussion</a:t>
                      </a:r>
                      <a:r>
                        <a:rPr lang="en-GB" sz="1200" dirty="0">
                          <a:effectLst/>
                        </a:rPr>
                        <a:t> </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a:effectLst/>
                        </a:rPr>
                        <a:t>Research </a:t>
                      </a:r>
                    </a:p>
                    <a:p>
                      <a:pPr algn="l">
                        <a:lnSpc>
                          <a:spcPct val="107000"/>
                        </a:lnSpc>
                        <a:spcAft>
                          <a:spcPts val="0"/>
                        </a:spcAft>
                      </a:pPr>
                      <a:r>
                        <a:rPr lang="en-GB" sz="1200" dirty="0" smtClean="0">
                          <a:effectLst/>
                        </a:rPr>
                        <a:t>Group </a:t>
                      </a:r>
                      <a:r>
                        <a:rPr lang="en-GB" sz="1200" dirty="0">
                          <a:effectLst/>
                        </a:rPr>
                        <a:t>Roles</a:t>
                      </a:r>
                    </a:p>
                    <a:p>
                      <a:pPr algn="l">
                        <a:lnSpc>
                          <a:spcPct val="107000"/>
                        </a:lnSpc>
                        <a:spcAft>
                          <a:spcPts val="0"/>
                        </a:spcAft>
                      </a:pPr>
                      <a:r>
                        <a:rPr lang="en-GB" sz="1200" dirty="0">
                          <a:effectLst/>
                        </a:rPr>
                        <a:t>Presentation </a:t>
                      </a:r>
                      <a:endParaRPr lang="en-GB" sz="1200" dirty="0" smtClean="0">
                        <a:effectLst/>
                      </a:endParaRPr>
                    </a:p>
                    <a:p>
                      <a:pPr algn="l">
                        <a:lnSpc>
                          <a:spcPct val="107000"/>
                        </a:lnSpc>
                        <a:spcAft>
                          <a:spcPts val="0"/>
                        </a:spcAft>
                      </a:pPr>
                      <a:r>
                        <a:rPr lang="en-GB" sz="1200" dirty="0" smtClean="0">
                          <a:effectLst/>
                        </a:rPr>
                        <a:t>Negotiation</a:t>
                      </a:r>
                      <a:r>
                        <a:rPr lang="en-GB" sz="1200" dirty="0">
                          <a:effectLst/>
                        </a:rPr>
                        <a:t> </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c>
                  <a:txBody>
                    <a:bodyPr/>
                    <a:lstStyle/>
                    <a:p>
                      <a:pPr algn="l">
                        <a:lnSpc>
                          <a:spcPct val="107000"/>
                        </a:lnSpc>
                        <a:spcAft>
                          <a:spcPts val="0"/>
                        </a:spcAft>
                      </a:pPr>
                      <a:r>
                        <a:rPr lang="en-GB" sz="1200" dirty="0">
                          <a:effectLst/>
                        </a:rPr>
                        <a:t>Group </a:t>
                      </a:r>
                      <a:r>
                        <a:rPr lang="en-GB" sz="1200" dirty="0" smtClean="0">
                          <a:effectLst/>
                        </a:rPr>
                        <a:t>Reports</a:t>
                      </a:r>
                      <a:endParaRPr lang="en-GB" sz="1200" dirty="0">
                        <a:effectLst/>
                        <a:latin typeface="Calibri"/>
                        <a:ea typeface="Calibri"/>
                        <a:cs typeface="Times New Roman"/>
                      </a:endParaRPr>
                    </a:p>
                  </a:txBody>
                  <a:tcPr marL="33927" marR="33927" marT="0" marB="0">
                    <a:solidFill>
                      <a:schemeClr val="accent1">
                        <a:lumMod val="40000"/>
                        <a:lumOff val="60000"/>
                      </a:schemeClr>
                    </a:solidFill>
                  </a:tcPr>
                </a:tc>
              </a:tr>
              <a:tr h="241241">
                <a:tc>
                  <a:txBody>
                    <a:bodyPr/>
                    <a:lstStyle/>
                    <a:p>
                      <a:pPr algn="l">
                        <a:lnSpc>
                          <a:spcPct val="107000"/>
                        </a:lnSpc>
                        <a:spcAft>
                          <a:spcPts val="0"/>
                        </a:spcAft>
                      </a:pPr>
                      <a:r>
                        <a:rPr lang="en-GB" sz="1400" dirty="0">
                          <a:solidFill>
                            <a:schemeClr val="tx1"/>
                          </a:solidFill>
                          <a:effectLst/>
                        </a:rPr>
                        <a:t>External</a:t>
                      </a:r>
                      <a:endParaRPr lang="en-GB" sz="1400" dirty="0">
                        <a:solidFill>
                          <a:schemeClr val="tx1"/>
                        </a:solidFill>
                        <a:effectLst/>
                        <a:latin typeface="Calibri"/>
                        <a:ea typeface="Calibri"/>
                        <a:cs typeface="Times New Roman"/>
                      </a:endParaRPr>
                    </a:p>
                  </a:txBody>
                  <a:tcPr marL="33927" marR="33927" marT="0" marB="0">
                    <a:solidFill>
                      <a:srgbClr val="D0D8E8"/>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rgbClr val="D0D8E8"/>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rgbClr val="D0D8E8"/>
                    </a:solidFill>
                  </a:tcPr>
                </a:tc>
                <a:tc>
                  <a:txBody>
                    <a:bodyPr/>
                    <a:lstStyle/>
                    <a:p>
                      <a:pPr algn="l">
                        <a:lnSpc>
                          <a:spcPct val="107000"/>
                        </a:lnSpc>
                        <a:spcAft>
                          <a:spcPts val="0"/>
                        </a:spcAft>
                      </a:pPr>
                      <a:r>
                        <a:rPr lang="en-GB" sz="1200" dirty="0">
                          <a:effectLst/>
                        </a:rPr>
                        <a:t> </a:t>
                      </a:r>
                      <a:endParaRPr lang="en-GB" sz="1200" dirty="0">
                        <a:effectLst/>
                        <a:latin typeface="Calibri"/>
                        <a:ea typeface="Calibri"/>
                        <a:cs typeface="Times New Roman"/>
                      </a:endParaRPr>
                    </a:p>
                  </a:txBody>
                  <a:tcPr marL="33927" marR="33927" marT="0" marB="0">
                    <a:solidFill>
                      <a:srgbClr val="D0D8E8"/>
                    </a:solidFill>
                  </a:tcPr>
                </a:tc>
              </a:tr>
              <a:tr h="495811">
                <a:tc>
                  <a:txBody>
                    <a:bodyPr/>
                    <a:lstStyle/>
                    <a:p>
                      <a:pPr algn="l">
                        <a:lnSpc>
                          <a:spcPct val="107000"/>
                        </a:lnSpc>
                        <a:spcAft>
                          <a:spcPts val="0"/>
                        </a:spcAft>
                      </a:pPr>
                      <a:r>
                        <a:rPr lang="en-GB" sz="500" dirty="0">
                          <a:solidFill>
                            <a:schemeClr val="tx1"/>
                          </a:solidFill>
                          <a:effectLst/>
                        </a:rPr>
                        <a:t> </a:t>
                      </a:r>
                    </a:p>
                    <a:p>
                      <a:pPr algn="l">
                        <a:lnSpc>
                          <a:spcPct val="107000"/>
                        </a:lnSpc>
                        <a:spcAft>
                          <a:spcPts val="0"/>
                        </a:spcAft>
                      </a:pPr>
                      <a:r>
                        <a:rPr lang="en-GB" sz="1050" dirty="0">
                          <a:solidFill>
                            <a:schemeClr val="tx1"/>
                          </a:solidFill>
                          <a:effectLst/>
                        </a:rPr>
                        <a:t>Social/cultural awareness </a:t>
                      </a:r>
                    </a:p>
                    <a:p>
                      <a:pPr algn="l">
                        <a:lnSpc>
                          <a:spcPct val="107000"/>
                        </a:lnSpc>
                        <a:spcAft>
                          <a:spcPts val="0"/>
                        </a:spcAft>
                      </a:pPr>
                      <a:r>
                        <a:rPr lang="en-GB" sz="500" dirty="0">
                          <a:solidFill>
                            <a:schemeClr val="tx1"/>
                          </a:solidFill>
                          <a:effectLst/>
                        </a:rPr>
                        <a:t> </a:t>
                      </a:r>
                      <a:endParaRPr lang="en-GB" sz="5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000" dirty="0">
                          <a:effectLst/>
                        </a:rPr>
                        <a:t>In class questions</a:t>
                      </a:r>
                    </a:p>
                    <a:p>
                      <a:pPr algn="l">
                        <a:lnSpc>
                          <a:spcPct val="107000"/>
                        </a:lnSpc>
                        <a:spcAft>
                          <a:spcPts val="0"/>
                        </a:spcAft>
                      </a:pPr>
                      <a:r>
                        <a:rPr lang="en-GB" sz="1000" dirty="0">
                          <a:effectLst/>
                        </a:rPr>
                        <a:t>Small group Tutorial</a:t>
                      </a:r>
                      <a:endParaRPr lang="en-GB" sz="1000" dirty="0">
                        <a:effectLst/>
                        <a:latin typeface="Calibri"/>
                        <a:ea typeface="Calibri"/>
                        <a:cs typeface="Times New Roman"/>
                      </a:endParaRPr>
                    </a:p>
                  </a:txBody>
                  <a:tcPr marL="33927" marR="33927" marT="0" marB="0">
                    <a:solidFill>
                      <a:srgbClr val="B9CDE5"/>
                    </a:solidFill>
                  </a:tcPr>
                </a:tc>
                <a:tc>
                  <a:txBody>
                    <a:bodyPr/>
                    <a:lstStyle/>
                    <a:p>
                      <a:pPr algn="l">
                        <a:lnSpc>
                          <a:spcPct val="107000"/>
                        </a:lnSpc>
                        <a:spcAft>
                          <a:spcPts val="0"/>
                        </a:spcAft>
                      </a:pPr>
                      <a:r>
                        <a:rPr lang="en-GB" sz="1000" dirty="0">
                          <a:effectLst/>
                        </a:rPr>
                        <a:t>Short presentations </a:t>
                      </a:r>
                    </a:p>
                    <a:p>
                      <a:pPr algn="l">
                        <a:lnSpc>
                          <a:spcPct val="107000"/>
                        </a:lnSpc>
                        <a:spcAft>
                          <a:spcPts val="0"/>
                        </a:spcAft>
                      </a:pPr>
                      <a:r>
                        <a:rPr lang="en-GB" sz="1000" dirty="0" smtClean="0">
                          <a:effectLst/>
                        </a:rPr>
                        <a:t>Student </a:t>
                      </a:r>
                      <a:r>
                        <a:rPr lang="en-GB" sz="1000" dirty="0">
                          <a:effectLst/>
                        </a:rPr>
                        <a:t>partnerships</a:t>
                      </a:r>
                    </a:p>
                    <a:p>
                      <a:pPr algn="l">
                        <a:lnSpc>
                          <a:spcPct val="107000"/>
                        </a:lnSpc>
                        <a:spcAft>
                          <a:spcPts val="0"/>
                        </a:spcAft>
                      </a:pPr>
                      <a:r>
                        <a:rPr lang="en-GB" sz="1000" dirty="0">
                          <a:effectLst/>
                        </a:rPr>
                        <a:t> </a:t>
                      </a:r>
                      <a:endParaRPr lang="en-GB" sz="1000" dirty="0">
                        <a:effectLst/>
                        <a:latin typeface="Calibri"/>
                        <a:ea typeface="Calibri"/>
                        <a:cs typeface="Times New Roman"/>
                      </a:endParaRPr>
                    </a:p>
                  </a:txBody>
                  <a:tcPr marL="33927" marR="33927" marT="0" marB="0">
                    <a:solidFill>
                      <a:srgbClr val="B9CDE5"/>
                    </a:solidFill>
                  </a:tcPr>
                </a:tc>
                <a:tc>
                  <a:txBody>
                    <a:bodyPr/>
                    <a:lstStyle/>
                    <a:p>
                      <a:pPr algn="l">
                        <a:lnSpc>
                          <a:spcPct val="107000"/>
                        </a:lnSpc>
                        <a:spcAft>
                          <a:spcPts val="0"/>
                        </a:spcAft>
                      </a:pPr>
                      <a:r>
                        <a:rPr lang="en-GB" sz="1000" dirty="0">
                          <a:effectLst/>
                        </a:rPr>
                        <a:t>Seminar lead</a:t>
                      </a:r>
                    </a:p>
                    <a:p>
                      <a:pPr algn="l">
                        <a:lnSpc>
                          <a:spcPct val="107000"/>
                        </a:lnSpc>
                        <a:spcAft>
                          <a:spcPts val="0"/>
                        </a:spcAft>
                      </a:pPr>
                      <a:r>
                        <a:rPr lang="en-GB" sz="1000" dirty="0" smtClean="0">
                          <a:effectLst/>
                        </a:rPr>
                        <a:t>Work </a:t>
                      </a:r>
                      <a:r>
                        <a:rPr lang="en-GB" sz="1000" dirty="0">
                          <a:effectLst/>
                        </a:rPr>
                        <a:t>experience</a:t>
                      </a:r>
                    </a:p>
                    <a:p>
                      <a:pPr algn="l">
                        <a:lnSpc>
                          <a:spcPct val="107000"/>
                        </a:lnSpc>
                        <a:spcAft>
                          <a:spcPts val="0"/>
                        </a:spcAft>
                      </a:pPr>
                      <a:r>
                        <a:rPr lang="en-GB" sz="1000" dirty="0">
                          <a:effectLst/>
                        </a:rPr>
                        <a:t>Networks</a:t>
                      </a:r>
                      <a:endParaRPr lang="en-GB" sz="1000" dirty="0">
                        <a:effectLst/>
                        <a:latin typeface="Calibri"/>
                        <a:ea typeface="Calibri"/>
                        <a:cs typeface="Times New Roman"/>
                      </a:endParaRPr>
                    </a:p>
                  </a:txBody>
                  <a:tcPr marL="33927" marR="33927" marT="0" marB="0">
                    <a:solidFill>
                      <a:srgbClr val="B9CDE5"/>
                    </a:solidFill>
                  </a:tcPr>
                </a:tc>
              </a:tr>
              <a:tr h="417295">
                <a:tc>
                  <a:txBody>
                    <a:bodyPr/>
                    <a:lstStyle/>
                    <a:p>
                      <a:pPr algn="l">
                        <a:lnSpc>
                          <a:spcPct val="107000"/>
                        </a:lnSpc>
                        <a:spcAft>
                          <a:spcPts val="0"/>
                        </a:spcAft>
                      </a:pPr>
                      <a:r>
                        <a:rPr lang="en-GB" sz="1050" dirty="0">
                          <a:solidFill>
                            <a:schemeClr val="tx1"/>
                          </a:solidFill>
                          <a:effectLst/>
                        </a:rPr>
                        <a:t>Enterprise and entrepreneurship </a:t>
                      </a:r>
                    </a:p>
                    <a:p>
                      <a:pPr algn="l">
                        <a:lnSpc>
                          <a:spcPct val="107000"/>
                        </a:lnSpc>
                        <a:spcAft>
                          <a:spcPts val="0"/>
                        </a:spcAft>
                      </a:pPr>
                      <a:r>
                        <a:rPr lang="en-GB" sz="500" dirty="0">
                          <a:solidFill>
                            <a:schemeClr val="tx1"/>
                          </a:solidFill>
                          <a:effectLst/>
                        </a:rPr>
                        <a:t> </a:t>
                      </a:r>
                      <a:endParaRPr lang="en-GB" sz="500" dirty="0">
                        <a:solidFill>
                          <a:schemeClr val="tx1"/>
                        </a:solidFill>
                        <a:effectLst/>
                        <a:latin typeface="Calibri"/>
                        <a:ea typeface="Calibri"/>
                        <a:cs typeface="Times New Roman"/>
                      </a:endParaRPr>
                    </a:p>
                  </a:txBody>
                  <a:tcPr marL="33927" marR="33927" marT="0" marB="0">
                    <a:solidFill>
                      <a:schemeClr val="accent1">
                        <a:lumMod val="20000"/>
                        <a:lumOff val="80000"/>
                      </a:schemeClr>
                    </a:solidFill>
                  </a:tcPr>
                </a:tc>
                <a:tc>
                  <a:txBody>
                    <a:bodyPr/>
                    <a:lstStyle/>
                    <a:p>
                      <a:pPr algn="l">
                        <a:lnSpc>
                          <a:spcPct val="107000"/>
                        </a:lnSpc>
                        <a:spcAft>
                          <a:spcPts val="0"/>
                        </a:spcAft>
                      </a:pPr>
                      <a:r>
                        <a:rPr lang="en-GB" sz="1000" dirty="0">
                          <a:effectLst/>
                        </a:rPr>
                        <a:t>Student-Staff Committee</a:t>
                      </a:r>
                      <a:endParaRPr lang="en-GB" sz="1000" dirty="0">
                        <a:effectLst/>
                        <a:latin typeface="Calibri"/>
                        <a:ea typeface="Calibri"/>
                        <a:cs typeface="Times New Roman"/>
                      </a:endParaRPr>
                    </a:p>
                  </a:txBody>
                  <a:tcPr marL="33927" marR="33927" marT="0" marB="0">
                    <a:solidFill>
                      <a:srgbClr val="B9CDE5"/>
                    </a:solidFill>
                  </a:tcPr>
                </a:tc>
                <a:tc>
                  <a:txBody>
                    <a:bodyPr/>
                    <a:lstStyle/>
                    <a:p>
                      <a:pPr algn="l">
                        <a:lnSpc>
                          <a:spcPct val="107000"/>
                        </a:lnSpc>
                        <a:spcAft>
                          <a:spcPts val="0"/>
                        </a:spcAft>
                      </a:pPr>
                      <a:r>
                        <a:rPr lang="en-GB" sz="1000" dirty="0">
                          <a:effectLst/>
                        </a:rPr>
                        <a:t>Student Committee</a:t>
                      </a:r>
                    </a:p>
                    <a:p>
                      <a:pPr algn="l">
                        <a:lnSpc>
                          <a:spcPct val="107000"/>
                        </a:lnSpc>
                        <a:spcAft>
                          <a:spcPts val="0"/>
                        </a:spcAft>
                      </a:pPr>
                      <a:r>
                        <a:rPr lang="en-GB" sz="1000" dirty="0">
                          <a:effectLst/>
                        </a:rPr>
                        <a:t>Blogs</a:t>
                      </a:r>
                      <a:endParaRPr lang="en-GB" sz="1000" dirty="0">
                        <a:effectLst/>
                        <a:latin typeface="Calibri"/>
                        <a:ea typeface="Calibri"/>
                        <a:cs typeface="Times New Roman"/>
                      </a:endParaRPr>
                    </a:p>
                  </a:txBody>
                  <a:tcPr marL="33927" marR="33927" marT="0" marB="0">
                    <a:solidFill>
                      <a:srgbClr val="B9CDE5"/>
                    </a:solidFill>
                  </a:tcPr>
                </a:tc>
                <a:tc>
                  <a:txBody>
                    <a:bodyPr/>
                    <a:lstStyle/>
                    <a:p>
                      <a:pPr algn="l">
                        <a:lnSpc>
                          <a:spcPct val="107000"/>
                        </a:lnSpc>
                        <a:spcAft>
                          <a:spcPts val="0"/>
                        </a:spcAft>
                      </a:pPr>
                      <a:r>
                        <a:rPr lang="en-GB" sz="1000" dirty="0">
                          <a:effectLst/>
                        </a:rPr>
                        <a:t>Conference organisation</a:t>
                      </a:r>
                      <a:endParaRPr lang="en-GB" sz="1000" dirty="0">
                        <a:effectLst/>
                        <a:latin typeface="Calibri"/>
                        <a:ea typeface="Calibri"/>
                        <a:cs typeface="Times New Roman"/>
                      </a:endParaRPr>
                    </a:p>
                  </a:txBody>
                  <a:tcPr marL="33927" marR="33927" marT="0" marB="0">
                    <a:solidFill>
                      <a:srgbClr val="B9CDE5"/>
                    </a:solidFill>
                  </a:tcPr>
                </a:tc>
              </a:tr>
              <a:tr h="216024">
                <a:tc>
                  <a:txBody>
                    <a:bodyPr/>
                    <a:lstStyle/>
                    <a:p>
                      <a:pPr algn="l">
                        <a:lnSpc>
                          <a:spcPct val="107000"/>
                        </a:lnSpc>
                        <a:spcAft>
                          <a:spcPts val="0"/>
                        </a:spcAft>
                      </a:pPr>
                      <a:r>
                        <a:rPr lang="en-GB" sz="1100" b="1" kern="1200" dirty="0" smtClean="0">
                          <a:solidFill>
                            <a:schemeClr val="tx1"/>
                          </a:solidFill>
                          <a:effectLst/>
                          <a:latin typeface="+mn-lt"/>
                          <a:ea typeface="+mn-ea"/>
                          <a:cs typeface="+mn-cs"/>
                        </a:rPr>
                        <a:t>Internationalisation</a:t>
                      </a:r>
                      <a:endParaRPr lang="en-GB" sz="1100" b="1" kern="1200" dirty="0">
                        <a:solidFill>
                          <a:schemeClr val="tx1"/>
                        </a:solidFill>
                        <a:effectLst/>
                        <a:latin typeface="+mn-lt"/>
                        <a:ea typeface="+mn-ea"/>
                        <a:cs typeface="+mn-cs"/>
                      </a:endParaRPr>
                    </a:p>
                  </a:txBody>
                  <a:tcPr marL="33927" marR="33927" marT="0" marB="0">
                    <a:solidFill>
                      <a:schemeClr val="accent1">
                        <a:lumMod val="20000"/>
                        <a:lumOff val="80000"/>
                      </a:schemeClr>
                    </a:solidFill>
                  </a:tcPr>
                </a:tc>
                <a:tc>
                  <a:txBody>
                    <a:bodyPr/>
                    <a:lstStyle/>
                    <a:p>
                      <a:pPr algn="l">
                        <a:lnSpc>
                          <a:spcPct val="107000"/>
                        </a:lnSpc>
                        <a:spcAft>
                          <a:spcPts val="0"/>
                        </a:spcAft>
                      </a:pPr>
                      <a:endParaRPr lang="en-GB" sz="1050" dirty="0">
                        <a:effectLst/>
                        <a:latin typeface="Calibri"/>
                        <a:ea typeface="Calibri"/>
                        <a:cs typeface="Times New Roman"/>
                      </a:endParaRPr>
                    </a:p>
                  </a:txBody>
                  <a:tcPr marL="33927" marR="33927" marT="0" marB="0">
                    <a:solidFill>
                      <a:srgbClr val="B9CDE5"/>
                    </a:solidFill>
                  </a:tcPr>
                </a:tc>
                <a:tc>
                  <a:txBody>
                    <a:bodyPr/>
                    <a:lstStyle/>
                    <a:p>
                      <a:pPr algn="l">
                        <a:lnSpc>
                          <a:spcPct val="107000"/>
                        </a:lnSpc>
                        <a:spcAft>
                          <a:spcPts val="0"/>
                        </a:spcAft>
                      </a:pPr>
                      <a:r>
                        <a:rPr lang="en-GB" sz="1050" dirty="0" smtClean="0">
                          <a:effectLst/>
                          <a:latin typeface="Calibri"/>
                          <a:ea typeface="Calibri"/>
                          <a:cs typeface="Times New Roman"/>
                        </a:rPr>
                        <a:t>Joint activities with McMaster</a:t>
                      </a:r>
                      <a:endParaRPr lang="en-GB" sz="1050" dirty="0">
                        <a:effectLst/>
                        <a:latin typeface="Calibri"/>
                        <a:ea typeface="Calibri"/>
                        <a:cs typeface="Times New Roman"/>
                      </a:endParaRPr>
                    </a:p>
                  </a:txBody>
                  <a:tcPr marL="33927" marR="33927" marT="0" marB="0">
                    <a:solidFill>
                      <a:srgbClr val="B9CDE5"/>
                    </a:solidFill>
                  </a:tcPr>
                </a:tc>
                <a:tc>
                  <a:txBody>
                    <a:bodyPr/>
                    <a:lstStyle/>
                    <a:p>
                      <a:pPr algn="l">
                        <a:lnSpc>
                          <a:spcPct val="107000"/>
                        </a:lnSpc>
                        <a:spcAft>
                          <a:spcPts val="0"/>
                        </a:spcAft>
                      </a:pPr>
                      <a:r>
                        <a:rPr lang="en-GB" sz="1050" dirty="0" smtClean="0">
                          <a:effectLst/>
                          <a:latin typeface="Calibri"/>
                          <a:ea typeface="Calibri"/>
                          <a:cs typeface="Times New Roman"/>
                        </a:rPr>
                        <a:t>Exchange students</a:t>
                      </a:r>
                      <a:endParaRPr lang="en-GB" sz="1050" dirty="0">
                        <a:effectLst/>
                        <a:latin typeface="Calibri"/>
                        <a:ea typeface="Calibri"/>
                        <a:cs typeface="Times New Roman"/>
                      </a:endParaRPr>
                    </a:p>
                  </a:txBody>
                  <a:tcPr marL="33927" marR="33927" marT="0" marB="0">
                    <a:solidFill>
                      <a:srgbClr val="B9CDE5"/>
                    </a:solidFill>
                  </a:tcPr>
                </a:tc>
              </a:tr>
            </a:tbl>
          </a:graphicData>
        </a:graphic>
      </p:graphicFrame>
      <p:cxnSp>
        <p:nvCxnSpPr>
          <p:cNvPr id="3" name="Straight Arrow Connector 2"/>
          <p:cNvCxnSpPr/>
          <p:nvPr/>
        </p:nvCxnSpPr>
        <p:spPr>
          <a:xfrm>
            <a:off x="539552" y="406589"/>
            <a:ext cx="0" cy="204787"/>
          </a:xfrm>
          <a:prstGeom prst="straightConnector1">
            <a:avLst/>
          </a:prstGeom>
          <a:ln>
            <a:solidFill>
              <a:srgbClr val="FFC000"/>
            </a:solidFill>
            <a:tailEnd type="arrow"/>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3203848" y="2780928"/>
            <a:ext cx="5112568" cy="523220"/>
          </a:xfrm>
          <a:prstGeom prst="rect">
            <a:avLst/>
          </a:prstGeom>
          <a:solidFill>
            <a:srgbClr val="FFFFFF">
              <a:alpha val="80000"/>
            </a:srgbClr>
          </a:solidFill>
        </p:spPr>
        <p:txBody>
          <a:bodyPr wrap="square" rtlCol="0">
            <a:spAutoFit/>
          </a:bodyPr>
          <a:lstStyle/>
          <a:p>
            <a:r>
              <a:rPr lang="en-GB" sz="2800" dirty="0" smtClean="0">
                <a:solidFill>
                  <a:srgbClr val="FF0000"/>
                </a:solidFill>
              </a:rPr>
              <a:t>Student facing descriptions</a:t>
            </a:r>
            <a:endParaRPr lang="en-GB" sz="2800" dirty="0">
              <a:solidFill>
                <a:srgbClr val="FF0000"/>
              </a:solidFill>
            </a:endParaRPr>
          </a:p>
        </p:txBody>
      </p:sp>
      <p:cxnSp>
        <p:nvCxnSpPr>
          <p:cNvPr id="6" name="Straight Arrow Connector 5"/>
          <p:cNvCxnSpPr/>
          <p:nvPr/>
        </p:nvCxnSpPr>
        <p:spPr>
          <a:xfrm flipH="1" flipV="1">
            <a:off x="2123728" y="1556792"/>
            <a:ext cx="1080120" cy="122413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flipH="1" flipV="1">
            <a:off x="2411760" y="2420888"/>
            <a:ext cx="792088"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H="1">
            <a:off x="1115616" y="2780928"/>
            <a:ext cx="208823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H="1">
            <a:off x="2159732" y="3304148"/>
            <a:ext cx="1044116" cy="8449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a:off x="2267744" y="3304148"/>
            <a:ext cx="936104" cy="16370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80402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6254935"/>
              </p:ext>
            </p:extLst>
          </p:nvPr>
        </p:nvGraphicFramePr>
        <p:xfrm>
          <a:off x="827584" y="476672"/>
          <a:ext cx="7848872" cy="2609215"/>
        </p:xfrm>
        <a:graphic>
          <a:graphicData uri="http://schemas.openxmlformats.org/drawingml/2006/table">
            <a:tbl>
              <a:tblPr firstRow="1" firstCol="1" bandRow="1">
                <a:tableStyleId>{5C22544A-7EE6-4342-B048-85BDC9FD1C3A}</a:tableStyleId>
              </a:tblPr>
              <a:tblGrid>
                <a:gridCol w="3888432"/>
                <a:gridCol w="3960440"/>
              </a:tblGrid>
              <a:tr h="2410933">
                <a:tc>
                  <a:txBody>
                    <a:bodyPr/>
                    <a:lstStyle/>
                    <a:p>
                      <a:pPr>
                        <a:lnSpc>
                          <a:spcPct val="107000"/>
                        </a:lnSpc>
                        <a:spcAft>
                          <a:spcPts val="0"/>
                        </a:spcAft>
                      </a:pPr>
                      <a:r>
                        <a:rPr lang="en-GB" sz="1600" dirty="0">
                          <a:effectLst/>
                        </a:rPr>
                        <a:t>Following completion of your significant experience:</a:t>
                      </a:r>
                    </a:p>
                    <a:p>
                      <a:pPr marL="342900" lvl="0" indent="-342900">
                        <a:lnSpc>
                          <a:spcPct val="107000"/>
                        </a:lnSpc>
                        <a:spcAft>
                          <a:spcPts val="0"/>
                        </a:spcAft>
                        <a:buFont typeface="Calibri"/>
                        <a:buChar char="-"/>
                      </a:pPr>
                      <a:r>
                        <a:rPr lang="en-GB" sz="1600" dirty="0">
                          <a:effectLst/>
                        </a:rPr>
                        <a:t>Identify and evaluate at least two skills or strengths you have developed, and how these were utilised during your experience</a:t>
                      </a:r>
                    </a:p>
                    <a:p>
                      <a:pPr marL="342900" lvl="0" indent="-342900">
                        <a:lnSpc>
                          <a:spcPct val="107000"/>
                        </a:lnSpc>
                        <a:spcAft>
                          <a:spcPts val="0"/>
                        </a:spcAft>
                        <a:buFont typeface="Calibri"/>
                        <a:buChar char="-"/>
                      </a:pPr>
                      <a:r>
                        <a:rPr lang="en-GB" sz="1600" dirty="0">
                          <a:effectLst/>
                        </a:rPr>
                        <a:t>Effectively evidence your experience within a Curriculum Vitae (CV)</a:t>
                      </a:r>
                    </a:p>
                    <a:p>
                      <a:pPr marL="342900" lvl="0" indent="-342900">
                        <a:lnSpc>
                          <a:spcPct val="107000"/>
                        </a:lnSpc>
                        <a:spcAft>
                          <a:spcPts val="0"/>
                        </a:spcAft>
                        <a:buFont typeface="Calibri"/>
                        <a:buChar char="-"/>
                      </a:pPr>
                      <a:r>
                        <a:rPr lang="en-GB" sz="1600" dirty="0">
                          <a:effectLst/>
                        </a:rPr>
                        <a:t>Evaluate your significant experience and create an action plan for your next step</a:t>
                      </a:r>
                      <a:r>
                        <a:rPr lang="en-GB" sz="1200" dirty="0">
                          <a:effectLst/>
                        </a:rPr>
                        <a:t>s</a:t>
                      </a:r>
                      <a:endParaRPr lang="en-GB" sz="1200" dirty="0">
                        <a:effectLst/>
                        <a:latin typeface="Calibri"/>
                        <a:ea typeface="Calibri"/>
                        <a:cs typeface="Times New Roman"/>
                      </a:endParaRPr>
                    </a:p>
                  </a:txBody>
                  <a:tcPr marL="68580" marR="68580" marT="0" marB="0"/>
                </a:tc>
                <a:tc>
                  <a:txBody>
                    <a:bodyPr/>
                    <a:lstStyle/>
                    <a:p>
                      <a:pPr algn="ctr">
                        <a:lnSpc>
                          <a:spcPct val="107000"/>
                        </a:lnSpc>
                        <a:spcAft>
                          <a:spcPts val="0"/>
                        </a:spcAft>
                      </a:pPr>
                      <a:endParaRPr lang="en-GB" sz="1100" dirty="0">
                        <a:effectLst/>
                      </a:endParaRPr>
                    </a:p>
                    <a:p>
                      <a:pPr algn="ctr">
                        <a:lnSpc>
                          <a:spcPct val="107000"/>
                        </a:lnSpc>
                        <a:spcAft>
                          <a:spcPts val="800"/>
                        </a:spcAft>
                      </a:pPr>
                      <a:r>
                        <a:rPr lang="en-GB" sz="1600" dirty="0">
                          <a:ln>
                            <a:noFill/>
                          </a:ln>
                          <a:effectLst/>
                        </a:rPr>
                        <a:t> Project-based learning </a:t>
                      </a:r>
                      <a:endParaRPr lang="en-GB" sz="1100" dirty="0">
                        <a:effectLst/>
                      </a:endParaRPr>
                    </a:p>
                    <a:p>
                      <a:pPr algn="ctr">
                        <a:lnSpc>
                          <a:spcPct val="107000"/>
                        </a:lnSpc>
                        <a:spcAft>
                          <a:spcPts val="800"/>
                        </a:spcAft>
                      </a:pPr>
                      <a:r>
                        <a:rPr lang="en-GB" sz="1600" dirty="0">
                          <a:ln>
                            <a:noFill/>
                          </a:ln>
                          <a:effectLst/>
                        </a:rPr>
                        <a:t>An enterprise challenge</a:t>
                      </a:r>
                      <a:endParaRPr lang="en-GB" sz="1100" dirty="0">
                        <a:effectLst/>
                      </a:endParaRPr>
                    </a:p>
                    <a:p>
                      <a:pPr algn="ctr">
                        <a:lnSpc>
                          <a:spcPct val="107000"/>
                        </a:lnSpc>
                        <a:spcAft>
                          <a:spcPts val="800"/>
                        </a:spcAft>
                      </a:pPr>
                      <a:r>
                        <a:rPr lang="en-GB" sz="1600" dirty="0" smtClean="0">
                          <a:ln>
                            <a:noFill/>
                          </a:ln>
                          <a:effectLst/>
                        </a:rPr>
                        <a:t>Work-based </a:t>
                      </a:r>
                      <a:r>
                        <a:rPr lang="en-GB" sz="1600" dirty="0">
                          <a:ln>
                            <a:noFill/>
                          </a:ln>
                          <a:effectLst/>
                        </a:rPr>
                        <a:t>placement </a:t>
                      </a:r>
                      <a:r>
                        <a:rPr lang="en-GB" sz="1600" dirty="0" smtClean="0">
                          <a:ln>
                            <a:noFill/>
                          </a:ln>
                          <a:effectLst/>
                        </a:rPr>
                        <a:t>(e.g.</a:t>
                      </a:r>
                      <a:r>
                        <a:rPr lang="en-GB" sz="1600" baseline="0" dirty="0" smtClean="0">
                          <a:ln>
                            <a:noFill/>
                          </a:ln>
                          <a:effectLst/>
                        </a:rPr>
                        <a:t> </a:t>
                      </a:r>
                      <a:r>
                        <a:rPr lang="en-GB" sz="1600" dirty="0" smtClean="0">
                          <a:ln>
                            <a:noFill/>
                          </a:ln>
                          <a:effectLst/>
                        </a:rPr>
                        <a:t>Year </a:t>
                      </a:r>
                      <a:r>
                        <a:rPr lang="en-GB" sz="1600" dirty="0">
                          <a:ln>
                            <a:noFill/>
                          </a:ln>
                          <a:effectLst/>
                        </a:rPr>
                        <a:t>In </a:t>
                      </a:r>
                      <a:r>
                        <a:rPr lang="en-GB" sz="1600" dirty="0" smtClean="0">
                          <a:ln>
                            <a:noFill/>
                          </a:ln>
                          <a:effectLst/>
                        </a:rPr>
                        <a:t>Industry)</a:t>
                      </a:r>
                      <a:endParaRPr lang="en-GB" sz="1100" dirty="0">
                        <a:effectLst/>
                      </a:endParaRPr>
                    </a:p>
                    <a:p>
                      <a:pPr algn="ctr">
                        <a:lnSpc>
                          <a:spcPct val="107000"/>
                        </a:lnSpc>
                        <a:spcAft>
                          <a:spcPts val="800"/>
                        </a:spcAft>
                      </a:pPr>
                      <a:r>
                        <a:rPr lang="en-GB" sz="1600" dirty="0">
                          <a:ln>
                            <a:noFill/>
                          </a:ln>
                          <a:effectLst/>
                        </a:rPr>
                        <a:t>Professional volunteering (e.g. in a </a:t>
                      </a:r>
                      <a:r>
                        <a:rPr lang="en-GB" sz="1600" dirty="0" smtClean="0">
                          <a:ln>
                            <a:noFill/>
                          </a:ln>
                          <a:effectLst/>
                        </a:rPr>
                        <a:t>school)</a:t>
                      </a:r>
                    </a:p>
                    <a:p>
                      <a:pPr algn="ctr">
                        <a:lnSpc>
                          <a:spcPct val="107000"/>
                        </a:lnSpc>
                        <a:spcAft>
                          <a:spcPts val="800"/>
                        </a:spcAft>
                      </a:pPr>
                      <a:r>
                        <a:rPr lang="en-GB" sz="1600" dirty="0" smtClean="0">
                          <a:ln>
                            <a:noFill/>
                          </a:ln>
                          <a:effectLst/>
                        </a:rPr>
                        <a:t>Study </a:t>
                      </a:r>
                      <a:r>
                        <a:rPr lang="en-GB" sz="1600" dirty="0">
                          <a:ln>
                            <a:noFill/>
                          </a:ln>
                          <a:effectLst/>
                        </a:rPr>
                        <a:t>Abroad</a:t>
                      </a:r>
                      <a:endParaRPr lang="en-GB" sz="1100" dirty="0">
                        <a:effectLst/>
                      </a:endParaRPr>
                    </a:p>
                    <a:p>
                      <a:pPr algn="ctr">
                        <a:lnSpc>
                          <a:spcPct val="107000"/>
                        </a:lnSpc>
                        <a:spcAft>
                          <a:spcPts val="0"/>
                        </a:spcAft>
                      </a:pPr>
                      <a:r>
                        <a:rPr lang="en-GB" sz="1100" dirty="0">
                          <a:effectLst/>
                        </a:rPr>
                        <a:t> </a:t>
                      </a:r>
                    </a:p>
                    <a:p>
                      <a:pPr algn="ctr">
                        <a:lnSpc>
                          <a:spcPct val="107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r>
            </a:tbl>
          </a:graphicData>
        </a:graphic>
      </p:graphicFrame>
      <p:sp>
        <p:nvSpPr>
          <p:cNvPr id="4" name="Rectangle 3"/>
          <p:cNvSpPr/>
          <p:nvPr/>
        </p:nvSpPr>
        <p:spPr>
          <a:xfrm>
            <a:off x="568152" y="3284984"/>
            <a:ext cx="8424936" cy="2862322"/>
          </a:xfrm>
          <a:prstGeom prst="rect">
            <a:avLst/>
          </a:prstGeom>
        </p:spPr>
        <p:txBody>
          <a:bodyPr wrap="square">
            <a:spAutoFit/>
          </a:bodyPr>
          <a:lstStyle/>
          <a:p>
            <a:pPr algn="ctr"/>
            <a:r>
              <a:rPr lang="en-GB" b="1" dirty="0"/>
              <a:t>Further support with your personal and career </a:t>
            </a:r>
            <a:r>
              <a:rPr lang="en-GB" b="1" dirty="0" smtClean="0"/>
              <a:t>development</a:t>
            </a:r>
            <a:r>
              <a:rPr lang="en-GB" dirty="0"/>
              <a:t> </a:t>
            </a:r>
          </a:p>
          <a:p>
            <a:pPr marL="285750" lvl="0" indent="-285750">
              <a:buFont typeface="Arial" panose="020B0604020202020204" pitchFamily="34" charset="0"/>
              <a:buChar char="•"/>
            </a:pPr>
            <a:r>
              <a:rPr lang="en-GB" dirty="0"/>
              <a:t>Talk to your peer mentor or personal tutor</a:t>
            </a:r>
          </a:p>
          <a:p>
            <a:pPr marL="285750" lvl="0" indent="-285750">
              <a:buFont typeface="Arial" panose="020B0604020202020204" pitchFamily="34" charset="0"/>
              <a:buChar char="•"/>
            </a:pPr>
            <a:r>
              <a:rPr lang="en-GB" dirty="0"/>
              <a:t>Join a sports club or student society </a:t>
            </a:r>
          </a:p>
          <a:p>
            <a:pPr marL="285750" lvl="0" indent="-285750">
              <a:buFont typeface="Arial" panose="020B0604020202020204" pitchFamily="34" charset="0"/>
              <a:buChar char="•"/>
            </a:pPr>
            <a:r>
              <a:rPr lang="en-GB" dirty="0"/>
              <a:t>Register as a volunteer</a:t>
            </a:r>
          </a:p>
          <a:p>
            <a:pPr marL="285750" lvl="0" indent="-285750">
              <a:buFont typeface="Arial" panose="020B0604020202020204" pitchFamily="34" charset="0"/>
              <a:buChar char="•"/>
            </a:pPr>
            <a:r>
              <a:rPr lang="en-GB" dirty="0"/>
              <a:t>Contact your department’s Study Abroad co-ordinator</a:t>
            </a:r>
          </a:p>
          <a:p>
            <a:pPr marL="285750" lvl="0" indent="-285750">
              <a:buFont typeface="Arial" panose="020B0604020202020204" pitchFamily="34" charset="0"/>
              <a:buChar char="•"/>
            </a:pPr>
            <a:r>
              <a:rPr lang="en-GB" dirty="0"/>
              <a:t>Find some part-time work (</a:t>
            </a:r>
            <a:r>
              <a:rPr lang="en-GB" dirty="0" err="1"/>
              <a:t>Unitemps</a:t>
            </a:r>
            <a:r>
              <a:rPr lang="en-GB" dirty="0"/>
              <a:t>)</a:t>
            </a:r>
          </a:p>
          <a:p>
            <a:pPr marL="285750" lvl="0" indent="-285750">
              <a:buFont typeface="Arial" panose="020B0604020202020204" pitchFamily="34" charset="0"/>
              <a:buChar char="•"/>
            </a:pPr>
            <a:r>
              <a:rPr lang="en-GB" dirty="0"/>
              <a:t>Attend the annual Festival of Careers</a:t>
            </a:r>
          </a:p>
          <a:p>
            <a:pPr marL="285750" lvl="0" indent="-285750">
              <a:buFont typeface="Arial" panose="020B0604020202020204" pitchFamily="34" charset="0"/>
              <a:buChar char="•"/>
            </a:pPr>
            <a:r>
              <a:rPr lang="en-GB" dirty="0"/>
              <a:t>Make an appointment with the Career Development Service:</a:t>
            </a:r>
          </a:p>
          <a:p>
            <a:pPr lvl="1"/>
            <a:r>
              <a:rPr lang="en-GB" dirty="0"/>
              <a:t>Advice on your career options and how to gain relevant </a:t>
            </a:r>
            <a:r>
              <a:rPr lang="en-GB" dirty="0" smtClean="0"/>
              <a:t>experience; Support </a:t>
            </a:r>
            <a:r>
              <a:rPr lang="en-GB" dirty="0"/>
              <a:t>with </a:t>
            </a:r>
            <a:r>
              <a:rPr lang="en-GB" dirty="0" smtClean="0"/>
              <a:t>applications; Mock Interviews; Business </a:t>
            </a:r>
            <a:r>
              <a:rPr lang="en-GB" dirty="0"/>
              <a:t>Coaching </a:t>
            </a:r>
          </a:p>
        </p:txBody>
      </p:sp>
    </p:spTree>
    <p:extLst>
      <p:ext uri="{BB962C8B-B14F-4D97-AF65-F5344CB8AC3E}">
        <p14:creationId xmlns:p14="http://schemas.microsoft.com/office/powerpoint/2010/main" val="2606713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3568" y="840258"/>
            <a:ext cx="8229600" cy="765175"/>
          </a:xfrm>
        </p:spPr>
        <p:txBody>
          <a:bodyPr>
            <a:normAutofit/>
          </a:bodyPr>
          <a:lstStyle/>
          <a:p>
            <a:r>
              <a:rPr lang="en-GB" sz="2800" b="0" dirty="0" smtClean="0">
                <a:latin typeface="Tahoma" panose="020B0604030504040204" pitchFamily="34" charset="0"/>
                <a:ea typeface="Tahoma" panose="020B0604030504040204" pitchFamily="34" charset="0"/>
                <a:cs typeface="Tahoma" panose="020B0604030504040204" pitchFamily="34" charset="0"/>
              </a:rPr>
              <a:t>Summary</a:t>
            </a:r>
            <a:endParaRPr lang="en-GB" sz="2800" b="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idx="4294967295"/>
          </p:nvPr>
        </p:nvSpPr>
        <p:spPr>
          <a:xfrm>
            <a:off x="683568" y="1775296"/>
            <a:ext cx="8229600" cy="4318000"/>
          </a:xfrm>
        </p:spPr>
        <p:txBody>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Students recognise the importance of professional skills</a:t>
            </a:r>
          </a:p>
          <a:p>
            <a:r>
              <a:rPr lang="en-GB" sz="2800" dirty="0">
                <a:latin typeface="Tahoma" panose="020B0604030504040204" pitchFamily="34" charset="0"/>
                <a:ea typeface="Tahoma" panose="020B0604030504040204" pitchFamily="34" charset="0"/>
                <a:cs typeface="Tahoma" panose="020B0604030504040204" pitchFamily="34" charset="0"/>
              </a:rPr>
              <a:t>They do not always recognise the value of the way the programme delivers </a:t>
            </a:r>
            <a:r>
              <a:rPr lang="en-GB" sz="2800" dirty="0" smtClean="0">
                <a:latin typeface="Tahoma" panose="020B0604030504040204" pitchFamily="34" charset="0"/>
                <a:ea typeface="Tahoma" panose="020B0604030504040204" pitchFamily="34" charset="0"/>
                <a:cs typeface="Tahoma" panose="020B0604030504040204" pitchFamily="34" charset="0"/>
              </a:rPr>
              <a:t>these (not a single free form comment was about skills)</a:t>
            </a:r>
          </a:p>
          <a:p>
            <a:pPr lvl="0"/>
            <a:r>
              <a:rPr lang="en-GB" sz="2800" b="1" dirty="0">
                <a:latin typeface="Tahoma" panose="020B0604030504040204" pitchFamily="34" charset="0"/>
                <a:ea typeface="Tahoma" panose="020B0604030504040204" pitchFamily="34" charset="0"/>
                <a:cs typeface="Tahoma" panose="020B0604030504040204" pitchFamily="34" charset="0"/>
              </a:rPr>
              <a:t>Graduates judge the effectiveness of the programme more positively</a:t>
            </a:r>
          </a:p>
          <a:p>
            <a:pPr marL="0" indent="0">
              <a:buNone/>
            </a:pPr>
            <a:endParaRPr lang="en-GB" dirty="0" smtClean="0"/>
          </a:p>
        </p:txBody>
      </p:sp>
    </p:spTree>
    <p:extLst>
      <p:ext uri="{BB962C8B-B14F-4D97-AF65-F5344CB8AC3E}">
        <p14:creationId xmlns:p14="http://schemas.microsoft.com/office/powerpoint/2010/main" val="1188624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95536" y="850032"/>
            <a:ext cx="7739063" cy="1066800"/>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Workshop Programme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84490" y="1916832"/>
            <a:ext cx="8174546" cy="4247317"/>
          </a:xfrm>
          <a:prstGeom prst="rect">
            <a:avLst/>
          </a:prstGeom>
          <a:noFill/>
        </p:spPr>
        <p:txBody>
          <a:bodyPr wrap="none" rtlCol="0">
            <a:spAutoFit/>
          </a:bodyPr>
          <a:lstStyle/>
          <a:p>
            <a:pPr>
              <a:lnSpc>
                <a:spcPct val="150000"/>
              </a:lnSpc>
            </a:pPr>
            <a:r>
              <a:rPr lang="en-GB" dirty="0" smtClean="0">
                <a:solidFill>
                  <a:prstClr val="black"/>
                </a:solidFill>
              </a:rPr>
              <a:t>1.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A crisis in the Department of Cryptozoology – </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PVC University of </a:t>
            </a:r>
            <a:r>
              <a:rPr lang="en-GB"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Erewhomes</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2. Embedding Employability: Invited Lecture</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3. </a:t>
            </a:r>
            <a:r>
              <a:rPr lang="en-GB" dirty="0" smtClean="0">
                <a:latin typeface="Tahoma" panose="020B0604030504040204" pitchFamily="34" charset="0"/>
                <a:ea typeface="Tahoma" panose="020B0604030504040204" pitchFamily="34" charset="0"/>
                <a:cs typeface="Tahoma" panose="020B0604030504040204" pitchFamily="34" charset="0"/>
              </a:rPr>
              <a:t>Initial group discussion on the issues</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4. The Employability Matrix </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5. Group discussion and feedback</a:t>
            </a:r>
          </a:p>
          <a:p>
            <a:pPr>
              <a:lnSpc>
                <a:spcPct val="150000"/>
              </a:lnSpc>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6</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Embedded employability in </a:t>
            </a:r>
            <a:r>
              <a:rPr lang="en-GB"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UoL</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Natural Sciences </a:t>
            </a:r>
          </a:p>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-the programme</a:t>
            </a:r>
          </a:p>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-central support</a:t>
            </a:r>
          </a:p>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-the outcomes</a:t>
            </a:r>
          </a:p>
          <a:p>
            <a:pPr>
              <a:lnSpc>
                <a:spcPct val="150000"/>
              </a:lnSpc>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7</a:t>
            </a:r>
            <a:r>
              <a:rPr lang="en-GB" b="1" u="sng"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Individual/group </a:t>
            </a:r>
            <a:r>
              <a:rPr lang="en-GB" b="1" u="sng"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a:t>
            </a:r>
            <a:r>
              <a:rPr lang="en-GB" b="1" u="sng"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eflection on application in your own context</a:t>
            </a:r>
          </a:p>
          <a:p>
            <a:pPr>
              <a:lnSpc>
                <a:spcPct val="150000"/>
              </a:lnSpc>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8</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Workshop evaluation </a:t>
            </a: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550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95536" y="850032"/>
            <a:ext cx="7739063" cy="1066800"/>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Workshop Programme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84490" y="1916832"/>
            <a:ext cx="8174546" cy="4247317"/>
          </a:xfrm>
          <a:prstGeom prst="rect">
            <a:avLst/>
          </a:prstGeom>
          <a:noFill/>
        </p:spPr>
        <p:txBody>
          <a:bodyPr wrap="none" rtlCol="0">
            <a:spAutoFit/>
          </a:bodyPr>
          <a:lstStyle/>
          <a:p>
            <a:pPr>
              <a:lnSpc>
                <a:spcPct val="150000"/>
              </a:lnSpc>
            </a:pPr>
            <a:r>
              <a:rPr lang="en-GB" dirty="0" smtClean="0">
                <a:solidFill>
                  <a:prstClr val="black"/>
                </a:solidFill>
              </a:rPr>
              <a:t>1.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A crisis in the Department of Cryptozoology – </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PVC University of </a:t>
            </a:r>
            <a:r>
              <a:rPr lang="en-GB"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Erewhomes</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2. Embedding Employability: Invited Lecture</a:t>
            </a:r>
          </a:p>
          <a:p>
            <a:pPr>
              <a:lnSpc>
                <a:spcPct val="150000"/>
              </a:lnSpc>
            </a:pPr>
            <a:r>
              <a:rPr lang="en-GB" dirty="0" smtClean="0">
                <a:latin typeface="Tahoma" panose="020B0604030504040204" pitchFamily="34" charset="0"/>
                <a:ea typeface="Tahoma" panose="020B0604030504040204" pitchFamily="34" charset="0"/>
                <a:cs typeface="Tahoma" panose="020B0604030504040204" pitchFamily="34" charset="0"/>
              </a:rPr>
              <a:t>3. Initial group discussion on the issues</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4. The Employability Matrix </a:t>
            </a:r>
          </a:p>
          <a:p>
            <a:pPr>
              <a:lnSpc>
                <a:spcPct val="150000"/>
              </a:lnSpc>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5. Group discussion and feedback</a:t>
            </a:r>
          </a:p>
          <a:p>
            <a:pPr>
              <a:lnSpc>
                <a:spcPct val="150000"/>
              </a:lnSpc>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6</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Embedded employability in </a:t>
            </a:r>
            <a:r>
              <a:rPr lang="en-GB"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UoL</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Natural Sciences </a:t>
            </a:r>
          </a:p>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-the programme</a:t>
            </a:r>
          </a:p>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-central support</a:t>
            </a:r>
          </a:p>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-the outcomes</a:t>
            </a:r>
          </a:p>
          <a:p>
            <a:pPr>
              <a:lnSpc>
                <a:spcPct val="150000"/>
              </a:lnSpc>
            </a:pP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7</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 Individual/group </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r</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eflection on application in your own context</a:t>
            </a:r>
          </a:p>
          <a:p>
            <a:pPr>
              <a:lnSpc>
                <a:spcPct val="150000"/>
              </a:lnSpc>
            </a:pPr>
            <a:r>
              <a:rPr lang="en-GB"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8</a:t>
            </a:r>
            <a:r>
              <a:rPr lang="en-GB"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b="1" u="sng"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Workshop evaluation </a:t>
            </a:r>
            <a:endParaRPr lang="en-GB" b="1" u="sng"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550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692696"/>
            <a:ext cx="8229600" cy="765175"/>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The Issues</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539552" y="1772816"/>
            <a:ext cx="5614550" cy="646331"/>
          </a:xfrm>
          <a:prstGeom prst="rect">
            <a:avLst/>
          </a:prstGeom>
          <a:noFill/>
        </p:spPr>
        <p:txBody>
          <a:bodyPr wrap="none" rtlCol="0">
            <a:spAutoFit/>
          </a:bodyPr>
          <a:lstStyle/>
          <a:p>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Research </a:t>
            </a: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5* Top Department in this field in the Country</a:t>
            </a:r>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39552" y="2780928"/>
            <a:ext cx="8280920" cy="1477328"/>
          </a:xfrm>
          <a:prstGeom prst="rect">
            <a:avLst/>
          </a:prstGeom>
          <a:noFill/>
        </p:spPr>
        <p:txBody>
          <a:bodyPr wrap="square" rtlCol="0">
            <a:spAutoFit/>
          </a:bodyPr>
          <a:lstStyle/>
          <a:p>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Teaching</a:t>
            </a:r>
          </a:p>
          <a:p>
            <a:endParaRPr lang="en-GB"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NSS scores: How can we improve these?</a:t>
            </a:r>
          </a:p>
          <a:p>
            <a:pPr lvl="1"/>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TEF: How can we support the Department? </a:t>
            </a:r>
            <a:r>
              <a:rPr lang="en-GB" dirty="0">
                <a:solidFill>
                  <a:prstClr val="black"/>
                </a:solidFill>
              </a:rPr>
              <a:t>		</a:t>
            </a:r>
          </a:p>
        </p:txBody>
      </p:sp>
      <p:pic>
        <p:nvPicPr>
          <p:cNvPr id="6"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940152" y="4549569"/>
            <a:ext cx="1633364" cy="163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32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020" y="2060848"/>
            <a:ext cx="8481104" cy="2677656"/>
          </a:xfrm>
          <a:prstGeom prst="rect">
            <a:avLst/>
          </a:prstGeom>
          <a:noFill/>
        </p:spPr>
        <p:txBody>
          <a:bodyPr wrap="none" rtlCol="0">
            <a:spAutoFit/>
          </a:bodyPr>
          <a:lstStyle/>
          <a:p>
            <a:pPr algn="ctr"/>
            <a:r>
              <a:rPr lang="en-GB" dirty="0" smtClean="0">
                <a:latin typeface="Tahoma" panose="020B0604030504040204" pitchFamily="34" charset="0"/>
                <a:ea typeface="Tahoma" panose="020B0604030504040204" pitchFamily="34" charset="0"/>
                <a:cs typeface="Tahoma" panose="020B0604030504040204" pitchFamily="34" charset="0"/>
              </a:rPr>
              <a:t>The CATE Team</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Sarah </a:t>
            </a:r>
            <a:r>
              <a:rPr lang="en-GB" dirty="0" err="1" smtClean="0">
                <a:latin typeface="Tahoma" panose="020B0604030504040204" pitchFamily="34" charset="0"/>
                <a:ea typeface="Tahoma" panose="020B0604030504040204" pitchFamily="34" charset="0"/>
                <a:cs typeface="Tahoma" panose="020B0604030504040204" pitchFamily="34" charset="0"/>
              </a:rPr>
              <a:t>Gretton</a:t>
            </a:r>
            <a:r>
              <a:rPr lang="en-GB" dirty="0" smtClean="0">
                <a:latin typeface="Tahoma" panose="020B0604030504040204" pitchFamily="34" charset="0"/>
                <a:ea typeface="Tahoma" panose="020B0604030504040204" pitchFamily="34" charset="0"/>
                <a:cs typeface="Tahoma" panose="020B0604030504040204" pitchFamily="34" charset="0"/>
              </a:rPr>
              <a:t>, Cheryl </a:t>
            </a:r>
            <a:r>
              <a:rPr lang="en-GB" dirty="0" err="1" smtClean="0">
                <a:latin typeface="Tahoma" panose="020B0604030504040204" pitchFamily="34" charset="0"/>
                <a:ea typeface="Tahoma" panose="020B0604030504040204" pitchFamily="34" charset="0"/>
                <a:cs typeface="Tahoma" panose="020B0604030504040204" pitchFamily="34" charset="0"/>
              </a:rPr>
              <a:t>Hurkett</a:t>
            </a:r>
            <a:r>
              <a:rPr lang="en-GB" dirty="0" smtClean="0">
                <a:latin typeface="Tahoma" panose="020B0604030504040204" pitchFamily="34" charset="0"/>
                <a:ea typeface="Tahoma" panose="020B0604030504040204" pitchFamily="34" charset="0"/>
                <a:cs typeface="Tahoma" panose="020B0604030504040204" pitchFamily="34" charset="0"/>
              </a:rPr>
              <a:t>, Dylan Williams, Kath Clark, Paul Abel, Derek </a:t>
            </a:r>
            <a:r>
              <a:rPr lang="en-GB" dirty="0" err="1" smtClean="0">
                <a:latin typeface="Tahoma" panose="020B0604030504040204" pitchFamily="34" charset="0"/>
                <a:ea typeface="Tahoma" panose="020B0604030504040204" pitchFamily="34" charset="0"/>
                <a:cs typeface="Tahoma" panose="020B0604030504040204" pitchFamily="34" charset="0"/>
              </a:rPr>
              <a:t>Raine</a:t>
            </a:r>
            <a:endParaRPr lang="en-GB" dirty="0" smtClean="0">
              <a:latin typeface="Tahoma" panose="020B0604030504040204" pitchFamily="34" charset="0"/>
              <a:ea typeface="Tahoma" panose="020B0604030504040204" pitchFamily="34" charset="0"/>
              <a:cs typeface="Tahoma" panose="020B0604030504040204" pitchFamily="34" charset="0"/>
            </a:endParaRPr>
          </a:p>
          <a:p>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2000" dirty="0" smtClean="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hlinkClick r:id="rId2"/>
              </a:rPr>
              <a:t>sng8@le.ac.uk</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hlinkClick r:id="rId3"/>
              </a:rPr>
              <a:t>jdr@le.ac.uk</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endParaRPr lang="en-GB" dirty="0" smtClean="0"/>
          </a:p>
          <a:p>
            <a:endParaRPr lang="en-GB" dirty="0"/>
          </a:p>
          <a:p>
            <a:endParaRPr lang="en-GB" dirty="0"/>
          </a:p>
        </p:txBody>
      </p:sp>
    </p:spTree>
    <p:extLst>
      <p:ext uri="{BB962C8B-B14F-4D97-AF65-F5344CB8AC3E}">
        <p14:creationId xmlns:p14="http://schemas.microsoft.com/office/powerpoint/2010/main" val="16178566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2965594"/>
            <a:ext cx="1289135" cy="523220"/>
          </a:xfrm>
          <a:prstGeom prst="rect">
            <a:avLst/>
          </a:prstGeom>
          <a:noFill/>
        </p:spPr>
        <p:txBody>
          <a:bodyPr wrap="none" rtlCol="0">
            <a:spAutoFit/>
          </a:bodyPr>
          <a:lstStyle/>
          <a:p>
            <a:r>
              <a:rPr lang="en-GB" sz="2800" dirty="0" smtClean="0"/>
              <a:t>EXTRAS</a:t>
            </a:r>
            <a:endParaRPr lang="en-GB" sz="2800" dirty="0"/>
          </a:p>
        </p:txBody>
      </p:sp>
    </p:spTree>
    <p:extLst>
      <p:ext uri="{BB962C8B-B14F-4D97-AF65-F5344CB8AC3E}">
        <p14:creationId xmlns:p14="http://schemas.microsoft.com/office/powerpoint/2010/main" val="3321147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0" y="1836961"/>
            <a:ext cx="8229600" cy="3824287"/>
          </a:xfrm>
          <a:prstGeom prst="rect">
            <a:avLst/>
          </a:prstGeom>
        </p:spPr>
      </p:pic>
      <p:sp>
        <p:nvSpPr>
          <p:cNvPr id="2" name="TextBox 1"/>
          <p:cNvSpPr txBox="1"/>
          <p:nvPr/>
        </p:nvSpPr>
        <p:spPr>
          <a:xfrm>
            <a:off x="215008" y="5760036"/>
            <a:ext cx="8928992" cy="276999"/>
          </a:xfrm>
          <a:prstGeom prst="rect">
            <a:avLst/>
          </a:prstGeom>
          <a:noFill/>
        </p:spPr>
        <p:txBody>
          <a:bodyPr wrap="square" rtlCol="0">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Cole, D. and </a:t>
            </a:r>
            <a:r>
              <a:rPr lang="en-GB" sz="1200" dirty="0" err="1">
                <a:latin typeface="Tahoma" panose="020B0604030504040204" pitchFamily="34" charset="0"/>
                <a:ea typeface="Tahoma" panose="020B0604030504040204" pitchFamily="34" charset="0"/>
                <a:cs typeface="Tahoma" panose="020B0604030504040204" pitchFamily="34" charset="0"/>
              </a:rPr>
              <a:t>Tibby</a:t>
            </a:r>
            <a:r>
              <a:rPr lang="en-GB" sz="1200" dirty="0">
                <a:latin typeface="Tahoma" panose="020B0604030504040204" pitchFamily="34" charset="0"/>
                <a:ea typeface="Tahoma" panose="020B0604030504040204" pitchFamily="34" charset="0"/>
                <a:cs typeface="Tahoma" panose="020B0604030504040204" pitchFamily="34" charset="0"/>
              </a:rPr>
              <a:t>, M. (2013) </a:t>
            </a:r>
            <a:r>
              <a:rPr lang="en-GB" sz="1200" i="1" dirty="0">
                <a:latin typeface="Tahoma" panose="020B0604030504040204" pitchFamily="34" charset="0"/>
                <a:ea typeface="Tahoma" panose="020B0604030504040204" pitchFamily="34" charset="0"/>
                <a:cs typeface="Tahoma" panose="020B0604030504040204" pitchFamily="34" charset="0"/>
              </a:rPr>
              <a:t>Defining and developing your approach to employability</a:t>
            </a:r>
            <a:r>
              <a:rPr lang="en-GB" sz="1200" dirty="0">
                <a:latin typeface="Tahoma" panose="020B0604030504040204" pitchFamily="34" charset="0"/>
                <a:ea typeface="Tahoma" panose="020B0604030504040204" pitchFamily="34" charset="0"/>
                <a:cs typeface="Tahoma" panose="020B0604030504040204" pitchFamily="34" charset="0"/>
              </a:rPr>
              <a:t> York, The Higher Education Academy: 7</a:t>
            </a:r>
          </a:p>
        </p:txBody>
      </p:sp>
      <p:sp>
        <p:nvSpPr>
          <p:cNvPr id="3" name="TextBox 2"/>
          <p:cNvSpPr txBox="1"/>
          <p:nvPr/>
        </p:nvSpPr>
        <p:spPr>
          <a:xfrm>
            <a:off x="436656" y="756295"/>
            <a:ext cx="8424936" cy="892552"/>
          </a:xfrm>
          <a:prstGeom prst="rect">
            <a:avLst/>
          </a:prstGeom>
          <a:noFill/>
        </p:spPr>
        <p:txBody>
          <a:bodyPr wrap="square" rtlCol="0">
            <a:spAutoFit/>
          </a:bodyPr>
          <a:lstStyle/>
          <a:p>
            <a:pPr algn="ctr"/>
            <a:r>
              <a:rPr lang="en-GB" sz="2800" dirty="0">
                <a:latin typeface="Tahoma" panose="020B0604030504040204" pitchFamily="34" charset="0"/>
                <a:ea typeface="Tahoma" panose="020B0604030504040204" pitchFamily="34" charset="0"/>
                <a:cs typeface="Tahoma" panose="020B0604030504040204" pitchFamily="34" charset="0"/>
              </a:rPr>
              <a:t>The </a:t>
            </a:r>
            <a:r>
              <a:rPr lang="en-GB" sz="2800" dirty="0" err="1">
                <a:latin typeface="Tahoma" panose="020B0604030504040204" pitchFamily="34" charset="0"/>
                <a:ea typeface="Tahoma" panose="020B0604030504040204" pitchFamily="34" charset="0"/>
                <a:cs typeface="Tahoma" panose="020B0604030504040204" pitchFamily="34" charset="0"/>
              </a:rPr>
              <a:t>CareerEDGE</a:t>
            </a:r>
            <a:r>
              <a:rPr lang="en-GB" sz="2800" dirty="0">
                <a:latin typeface="Tahoma" panose="020B0604030504040204" pitchFamily="34" charset="0"/>
                <a:ea typeface="Tahoma" panose="020B0604030504040204" pitchFamily="34" charset="0"/>
                <a:cs typeface="Tahoma" panose="020B0604030504040204" pitchFamily="34" charset="0"/>
              </a:rPr>
              <a:t> </a:t>
            </a:r>
            <a:r>
              <a:rPr lang="en-GB" sz="2800" dirty="0" smtClean="0">
                <a:latin typeface="Tahoma" panose="020B0604030504040204" pitchFamily="34" charset="0"/>
                <a:ea typeface="Tahoma" panose="020B0604030504040204" pitchFamily="34" charset="0"/>
                <a:cs typeface="Tahoma" panose="020B0604030504040204" pitchFamily="34" charset="0"/>
              </a:rPr>
              <a:t>model - </a:t>
            </a:r>
            <a:r>
              <a:rPr lang="en-GB" sz="2400" dirty="0"/>
              <a:t>how the whole university experience contributes to a student’s employability</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33030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EDSC\Units\SD\2 Project Teams\Career Development Journey\Stakeholder Engagement\Objectives\Objective 2 - Visual Identity (Gareth)\2015 Visual Design Mock Ups\UniLeicester_Diagram2_lite-2015.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08720"/>
            <a:ext cx="9144000" cy="54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785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23528" y="764704"/>
            <a:ext cx="8229600" cy="1143000"/>
          </a:xfrm>
        </p:spPr>
        <p:txBody>
          <a:bodyPr>
            <a:normAutofit/>
          </a:bodyPr>
          <a:lstStyle/>
          <a:p>
            <a:pPr algn="ctr"/>
            <a:r>
              <a:rPr lang="en-GB" sz="2800" b="0" dirty="0">
                <a:latin typeface="Tahoma" panose="020B0604030504040204" pitchFamily="34" charset="0"/>
                <a:ea typeface="Tahoma" panose="020B0604030504040204" pitchFamily="34" charset="0"/>
                <a:cs typeface="Tahoma" panose="020B0604030504040204" pitchFamily="34" charset="0"/>
              </a:rPr>
              <a:t>‘Articulating your skills’ sessions</a:t>
            </a:r>
          </a:p>
        </p:txBody>
      </p:sp>
      <p:sp>
        <p:nvSpPr>
          <p:cNvPr id="5" name="Content Placeholder 4"/>
          <p:cNvSpPr>
            <a:spLocks noGrp="1"/>
          </p:cNvSpPr>
          <p:nvPr>
            <p:ph idx="4294967295"/>
          </p:nvPr>
        </p:nvSpPr>
        <p:spPr>
          <a:xfrm>
            <a:off x="539552" y="2060848"/>
            <a:ext cx="8229600" cy="3600400"/>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Take place in year 2</a:t>
            </a:r>
          </a:p>
          <a:p>
            <a:r>
              <a:rPr lang="en-GB" sz="2800" dirty="0">
                <a:latin typeface="Tahoma" panose="020B0604030504040204" pitchFamily="34" charset="0"/>
                <a:ea typeface="Tahoma" panose="020B0604030504040204" pitchFamily="34" charset="0"/>
                <a:cs typeface="Tahoma" panose="020B0604030504040204" pitchFamily="34" charset="0"/>
              </a:rPr>
              <a:t>Developed in collaboration between CDS and Natural Sciences department</a:t>
            </a:r>
          </a:p>
          <a:p>
            <a:r>
              <a:rPr lang="en-GB" sz="2800" dirty="0">
                <a:latin typeface="Tahoma" panose="020B0604030504040204" pitchFamily="34" charset="0"/>
                <a:ea typeface="Tahoma" panose="020B0604030504040204" pitchFamily="34" charset="0"/>
                <a:cs typeface="Tahoma" panose="020B0604030504040204" pitchFamily="34" charset="0"/>
              </a:rPr>
              <a:t>Focus on how to articulate the skills from a Natural Sciences degree on an application form, CV and covering letter</a:t>
            </a:r>
          </a:p>
        </p:txBody>
      </p:sp>
    </p:spTree>
    <p:extLst>
      <p:ext uri="{BB962C8B-B14F-4D97-AF65-F5344CB8AC3E}">
        <p14:creationId xmlns:p14="http://schemas.microsoft.com/office/powerpoint/2010/main" val="3437021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020"/>
          <a:stretch/>
        </p:blipFill>
        <p:spPr bwMode="auto">
          <a:xfrm>
            <a:off x="1550441" y="1330036"/>
            <a:ext cx="6783781" cy="4691251"/>
          </a:xfrm>
          <a:prstGeom prst="rect">
            <a:avLst/>
          </a:prstGeom>
          <a:noFill/>
        </p:spPr>
      </p:pic>
      <p:sp>
        <p:nvSpPr>
          <p:cNvPr id="14" name="TextBox 13"/>
          <p:cNvSpPr txBox="1"/>
          <p:nvPr/>
        </p:nvSpPr>
        <p:spPr>
          <a:xfrm>
            <a:off x="6650511" y="5190290"/>
            <a:ext cx="2236384" cy="830997"/>
          </a:xfrm>
          <a:prstGeom prst="rect">
            <a:avLst/>
          </a:prstGeom>
          <a:solidFill>
            <a:schemeClr val="accent3">
              <a:lumMod val="20000"/>
              <a:lumOff val="80000"/>
            </a:schemeClr>
          </a:solidFill>
          <a:ln w="9525">
            <a:solidFill>
              <a:schemeClr val="accent3">
                <a:lumMod val="40000"/>
                <a:lumOff val="60000"/>
              </a:schemeClr>
            </a:solidFill>
          </a:ln>
        </p:spPr>
        <p:txBody>
          <a:bodyPr wrap="square" rtlCol="0">
            <a:spAutoFit/>
          </a:bodyPr>
          <a:lstStyle/>
          <a:p>
            <a:r>
              <a:rPr lang="en-GB" sz="1600" dirty="0"/>
              <a:t>Recall models for structuring an application e.g. STARS</a:t>
            </a:r>
          </a:p>
        </p:txBody>
      </p:sp>
      <p:sp>
        <p:nvSpPr>
          <p:cNvPr id="15" name="TextBox 14"/>
          <p:cNvSpPr txBox="1"/>
          <p:nvPr/>
        </p:nvSpPr>
        <p:spPr>
          <a:xfrm>
            <a:off x="261747" y="4442263"/>
            <a:ext cx="3141713" cy="830997"/>
          </a:xfrm>
          <a:prstGeom prst="rect">
            <a:avLst/>
          </a:prstGeom>
          <a:solidFill>
            <a:schemeClr val="accent5">
              <a:lumMod val="20000"/>
              <a:lumOff val="80000"/>
            </a:schemeClr>
          </a:solidFill>
          <a:ln w="9525">
            <a:solidFill>
              <a:schemeClr val="accent5">
                <a:lumMod val="40000"/>
                <a:lumOff val="60000"/>
              </a:schemeClr>
            </a:solidFill>
          </a:ln>
        </p:spPr>
        <p:txBody>
          <a:bodyPr wrap="square" rtlCol="0">
            <a:spAutoFit/>
          </a:bodyPr>
          <a:lstStyle/>
          <a:p>
            <a:r>
              <a:rPr lang="en-GB" sz="1600" dirty="0"/>
              <a:t>Discuss the different sections you might use on a CV and summarise what might be included</a:t>
            </a:r>
          </a:p>
        </p:txBody>
      </p:sp>
      <p:sp>
        <p:nvSpPr>
          <p:cNvPr id="16" name="TextBox 15"/>
          <p:cNvSpPr txBox="1"/>
          <p:nvPr/>
        </p:nvSpPr>
        <p:spPr>
          <a:xfrm>
            <a:off x="6378293" y="3702435"/>
            <a:ext cx="2508602" cy="830997"/>
          </a:xfrm>
          <a:prstGeom prst="rect">
            <a:avLst/>
          </a:prstGeom>
          <a:solidFill>
            <a:schemeClr val="accent2">
              <a:lumMod val="20000"/>
              <a:lumOff val="80000"/>
            </a:schemeClr>
          </a:solidFill>
          <a:ln w="9525">
            <a:solidFill>
              <a:schemeClr val="accent1"/>
            </a:solidFill>
          </a:ln>
        </p:spPr>
        <p:txBody>
          <a:bodyPr wrap="square" rtlCol="0">
            <a:spAutoFit/>
          </a:bodyPr>
          <a:lstStyle/>
          <a:p>
            <a:r>
              <a:rPr lang="en-GB" sz="1600" dirty="0"/>
              <a:t>Use the Transferable Skills Framework to come up with examples of skills</a:t>
            </a:r>
          </a:p>
        </p:txBody>
      </p:sp>
      <p:sp>
        <p:nvSpPr>
          <p:cNvPr id="17" name="TextBox 16"/>
          <p:cNvSpPr txBox="1"/>
          <p:nvPr/>
        </p:nvSpPr>
        <p:spPr>
          <a:xfrm>
            <a:off x="1180758" y="1656414"/>
            <a:ext cx="3190875" cy="584775"/>
          </a:xfrm>
          <a:prstGeom prst="rect">
            <a:avLst/>
          </a:prstGeom>
          <a:solidFill>
            <a:srgbClr val="D8FAA0"/>
          </a:solidFill>
          <a:ln>
            <a:solidFill>
              <a:srgbClr val="D8FAA0"/>
            </a:solidFill>
          </a:ln>
        </p:spPr>
        <p:txBody>
          <a:bodyPr wrap="square" rtlCol="0">
            <a:spAutoFit/>
          </a:bodyPr>
          <a:lstStyle/>
          <a:p>
            <a:r>
              <a:rPr lang="en-GB" sz="1600" dirty="0"/>
              <a:t>Evaluate the effectiveness of your own CV against the job criteria</a:t>
            </a:r>
          </a:p>
        </p:txBody>
      </p:sp>
      <p:sp>
        <p:nvSpPr>
          <p:cNvPr id="18" name="TextBox 17"/>
          <p:cNvSpPr txBox="1"/>
          <p:nvPr/>
        </p:nvSpPr>
        <p:spPr>
          <a:xfrm>
            <a:off x="5674969" y="2168927"/>
            <a:ext cx="3028938" cy="830997"/>
          </a:xfrm>
          <a:prstGeom prst="rect">
            <a:avLst/>
          </a:prstGeom>
          <a:solidFill>
            <a:srgbClr val="BEF9B9"/>
          </a:solidFill>
          <a:ln>
            <a:solidFill>
              <a:srgbClr val="BEF9B9"/>
            </a:solidFill>
          </a:ln>
        </p:spPr>
        <p:txBody>
          <a:bodyPr wrap="square" rtlCol="0">
            <a:spAutoFit/>
          </a:bodyPr>
          <a:lstStyle/>
          <a:p>
            <a:r>
              <a:rPr lang="en-GB" sz="1600" dirty="0"/>
              <a:t>Compose an effective, tailored CV or answer to an application question</a:t>
            </a:r>
          </a:p>
        </p:txBody>
      </p:sp>
      <p:sp>
        <p:nvSpPr>
          <p:cNvPr id="19" name="TextBox 18"/>
          <p:cNvSpPr txBox="1"/>
          <p:nvPr/>
        </p:nvSpPr>
        <p:spPr>
          <a:xfrm>
            <a:off x="251520" y="2909040"/>
            <a:ext cx="4120113" cy="830997"/>
          </a:xfrm>
          <a:prstGeom prst="rect">
            <a:avLst/>
          </a:prstGeom>
          <a:solidFill>
            <a:schemeClr val="accent1">
              <a:lumMod val="20000"/>
              <a:lumOff val="80000"/>
            </a:schemeClr>
          </a:solidFill>
          <a:ln w="9525">
            <a:solidFill>
              <a:schemeClr val="accent1"/>
            </a:solidFill>
          </a:ln>
        </p:spPr>
        <p:txBody>
          <a:bodyPr wrap="square" rtlCol="0">
            <a:spAutoFit/>
          </a:bodyPr>
          <a:lstStyle/>
          <a:p>
            <a:r>
              <a:rPr lang="en-GB" sz="1600" dirty="0"/>
              <a:t>Analyse the employer’s requirements to explain why the skills gained from a Natural Sciences degree are of benefit to an employer </a:t>
            </a:r>
          </a:p>
        </p:txBody>
      </p:sp>
      <p:sp>
        <p:nvSpPr>
          <p:cNvPr id="8" name="TextBox 7"/>
          <p:cNvSpPr txBox="1"/>
          <p:nvPr/>
        </p:nvSpPr>
        <p:spPr>
          <a:xfrm>
            <a:off x="2212087" y="6021288"/>
            <a:ext cx="5967891" cy="430887"/>
          </a:xfrm>
          <a:prstGeom prst="rect">
            <a:avLst/>
          </a:prstGeom>
          <a:noFill/>
        </p:spPr>
        <p:txBody>
          <a:bodyPr wrap="square" rtlCol="0">
            <a:spAutoFit/>
          </a:bodyPr>
          <a:lstStyle/>
          <a:p>
            <a:r>
              <a:rPr lang="en-US" sz="1100" dirty="0" err="1"/>
              <a:t>Krathwohl</a:t>
            </a:r>
            <a:r>
              <a:rPr lang="en-US" sz="1100" dirty="0"/>
              <a:t>, D. R. 2002. "A Revision of Bloom's Taxonomy: An Overview." Theory into Practice 41(4):6.</a:t>
            </a:r>
            <a:endParaRPr lang="en-GB" sz="1100" dirty="0"/>
          </a:p>
          <a:p>
            <a:endParaRPr lang="en-GB" sz="1100" dirty="0"/>
          </a:p>
        </p:txBody>
      </p:sp>
      <p:sp>
        <p:nvSpPr>
          <p:cNvPr id="3" name="TextBox 2"/>
          <p:cNvSpPr txBox="1"/>
          <p:nvPr/>
        </p:nvSpPr>
        <p:spPr>
          <a:xfrm>
            <a:off x="2987824" y="836712"/>
            <a:ext cx="3110723" cy="523220"/>
          </a:xfrm>
          <a:prstGeom prst="rect">
            <a:avLst/>
          </a:prstGeom>
          <a:noFill/>
        </p:spPr>
        <p:txBody>
          <a:bodyPr wrap="none" rtlCol="0">
            <a:sp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Bloom’s Taxonomy</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918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856" y="994246"/>
            <a:ext cx="8229600" cy="1143000"/>
          </a:xfrm>
        </p:spPr>
        <p:txBody>
          <a:bodyPr>
            <a:normAutofit/>
          </a:bodyPr>
          <a:lstStyle/>
          <a:p>
            <a:pPr algn="ctr"/>
            <a:r>
              <a:rPr lang="en-GB" sz="2800" b="0" dirty="0">
                <a:latin typeface="Tahoma" panose="020B0604030504040204" pitchFamily="34" charset="0"/>
                <a:ea typeface="Tahoma" panose="020B0604030504040204" pitchFamily="34" charset="0"/>
                <a:cs typeface="Tahoma" panose="020B0604030504040204" pitchFamily="34" charset="0"/>
              </a:rPr>
              <a:t>Articulating your skills in applications</a:t>
            </a:r>
          </a:p>
        </p:txBody>
      </p:sp>
      <p:sp>
        <p:nvSpPr>
          <p:cNvPr id="3" name="Content Placeholder 2"/>
          <p:cNvSpPr>
            <a:spLocks noGrp="1"/>
          </p:cNvSpPr>
          <p:nvPr>
            <p:ph idx="4294967295"/>
          </p:nvPr>
        </p:nvSpPr>
        <p:spPr>
          <a:xfrm>
            <a:off x="446856" y="2319808"/>
            <a:ext cx="8229600" cy="3773488"/>
          </a:xfrm>
        </p:spPr>
        <p:txBody>
          <a:bodyPr>
            <a:noAutofit/>
          </a:bodyPr>
          <a:lstStyle/>
          <a:p>
            <a:r>
              <a:rPr lang="en-GB" sz="2400" dirty="0">
                <a:latin typeface="Tahoma" panose="020B0604030504040204" pitchFamily="34" charset="0"/>
                <a:ea typeface="Tahoma" panose="020B0604030504040204" pitchFamily="34" charset="0"/>
                <a:cs typeface="Tahoma" panose="020B0604030504040204" pitchFamily="34" charset="0"/>
              </a:rPr>
              <a:t>With reference to Transferable Skills Framework, come up with an example of each skill from their degree</a:t>
            </a:r>
          </a:p>
          <a:p>
            <a:r>
              <a:rPr lang="en-GB" sz="2400" dirty="0">
                <a:latin typeface="Tahoma" panose="020B0604030504040204" pitchFamily="34" charset="0"/>
                <a:ea typeface="Tahoma" panose="020B0604030504040204" pitchFamily="34" charset="0"/>
                <a:cs typeface="Tahoma" panose="020B0604030504040204" pitchFamily="34" charset="0"/>
              </a:rPr>
              <a:t>Create an ‘elevator pitch’ to explain to employer why they should hire them as a Natural Sciences graduate</a:t>
            </a:r>
          </a:p>
          <a:p>
            <a:r>
              <a:rPr lang="en-GB" sz="2400" dirty="0">
                <a:latin typeface="Tahoma" panose="020B0604030504040204" pitchFamily="34" charset="0"/>
                <a:ea typeface="Tahoma" panose="020B0604030504040204" pitchFamily="34" charset="0"/>
                <a:cs typeface="Tahoma" panose="020B0604030504040204" pitchFamily="34" charset="0"/>
              </a:rPr>
              <a:t>Critique example application forms</a:t>
            </a:r>
          </a:p>
          <a:p>
            <a:r>
              <a:rPr lang="en-GB" sz="2400" dirty="0">
                <a:latin typeface="Tahoma" panose="020B0604030504040204" pitchFamily="34" charset="0"/>
                <a:ea typeface="Tahoma" panose="020B0604030504040204" pitchFamily="34" charset="0"/>
                <a:cs typeface="Tahoma" panose="020B0604030504040204" pitchFamily="34" charset="0"/>
              </a:rPr>
              <a:t>Come up with answers to competency questions using the examples they created at the beginning</a:t>
            </a:r>
          </a:p>
        </p:txBody>
      </p:sp>
    </p:spTree>
    <p:extLst>
      <p:ext uri="{BB962C8B-B14F-4D97-AF65-F5344CB8AC3E}">
        <p14:creationId xmlns:p14="http://schemas.microsoft.com/office/powerpoint/2010/main" val="12697119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764704"/>
            <a:ext cx="8229600" cy="673100"/>
          </a:xfrm>
        </p:spPr>
        <p:txBody>
          <a:bodyPr>
            <a:normAutofit/>
          </a:bodyPr>
          <a:lstStyle/>
          <a:p>
            <a:pPr algn="ctr"/>
            <a:r>
              <a:rPr lang="en-GB" sz="2800" b="0" dirty="0">
                <a:latin typeface="Tahoma" panose="020B0604030504040204" pitchFamily="34" charset="0"/>
                <a:ea typeface="Tahoma" panose="020B0604030504040204" pitchFamily="34" charset="0"/>
                <a:cs typeface="Tahoma" panose="020B0604030504040204" pitchFamily="34" charset="0"/>
              </a:rPr>
              <a:t>Articulating skills in CVs</a:t>
            </a:r>
          </a:p>
        </p:txBody>
      </p:sp>
      <p:sp>
        <p:nvSpPr>
          <p:cNvPr id="3" name="Content Placeholder 2"/>
          <p:cNvSpPr>
            <a:spLocks noGrp="1"/>
          </p:cNvSpPr>
          <p:nvPr>
            <p:ph idx="4294967295"/>
          </p:nvPr>
        </p:nvSpPr>
        <p:spPr>
          <a:xfrm>
            <a:off x="446856" y="1643657"/>
            <a:ext cx="8229600" cy="4665663"/>
          </a:xfrm>
        </p:spPr>
        <p:txBody>
          <a:bodyPr>
            <a:noAutofit/>
          </a:bodyPr>
          <a:lstStyle/>
          <a:p>
            <a:r>
              <a:rPr lang="en-GB" sz="2400" dirty="0">
                <a:latin typeface="Tahoma" panose="020B0604030504040204" pitchFamily="34" charset="0"/>
                <a:ea typeface="Tahoma" panose="020B0604030504040204" pitchFamily="34" charset="0"/>
                <a:cs typeface="Tahoma" panose="020B0604030504040204" pitchFamily="34" charset="0"/>
              </a:rPr>
              <a:t>Act as the careers adviser to offer advice on a mock CV devised from typical mistakes made by Natural Sciences students</a:t>
            </a:r>
          </a:p>
          <a:p>
            <a:r>
              <a:rPr lang="en-GB" sz="2400" dirty="0">
                <a:latin typeface="Tahoma" panose="020B0604030504040204" pitchFamily="34" charset="0"/>
                <a:ea typeface="Tahoma" panose="020B0604030504040204" pitchFamily="34" charset="0"/>
                <a:cs typeface="Tahoma" panose="020B0604030504040204" pitchFamily="34" charset="0"/>
              </a:rPr>
              <a:t>Act as a recruiter, reviewing two CVs in relation to a typical job spec and decide who to interview</a:t>
            </a:r>
          </a:p>
          <a:p>
            <a:r>
              <a:rPr lang="en-GB" sz="2400" dirty="0">
                <a:latin typeface="Tahoma" panose="020B0604030504040204" pitchFamily="34" charset="0"/>
                <a:ea typeface="Tahoma" panose="020B0604030504040204" pitchFamily="34" charset="0"/>
                <a:cs typeface="Tahoma" panose="020B0604030504040204" pitchFamily="34" charset="0"/>
              </a:rPr>
              <a:t>Learn about Academic CVs from a PhD student in Natural Sciences</a:t>
            </a:r>
          </a:p>
          <a:p>
            <a:r>
              <a:rPr lang="en-GB" sz="2400" dirty="0">
                <a:latin typeface="Tahoma" panose="020B0604030504040204" pitchFamily="34" charset="0"/>
                <a:ea typeface="Tahoma" panose="020B0604030504040204" pitchFamily="34" charset="0"/>
                <a:cs typeface="Tahoma" panose="020B0604030504040204" pitchFamily="34" charset="0"/>
              </a:rPr>
              <a:t>Critique own CVs against a checklist with advice from CDS and department.</a:t>
            </a:r>
          </a:p>
          <a:p>
            <a:r>
              <a:rPr lang="en-GB" sz="2400" dirty="0">
                <a:latin typeface="Tahoma" panose="020B0604030504040204" pitchFamily="34" charset="0"/>
                <a:ea typeface="Tahoma" panose="020B0604030504040204" pitchFamily="34" charset="0"/>
                <a:cs typeface="Tahoma" panose="020B0604030504040204" pitchFamily="34" charset="0"/>
              </a:rPr>
              <a:t>Given an example CV adapted from good examples from anonymised natural sciences graduates</a:t>
            </a:r>
          </a:p>
        </p:txBody>
      </p:sp>
    </p:spTree>
    <p:extLst>
      <p:ext uri="{BB962C8B-B14F-4D97-AF65-F5344CB8AC3E}">
        <p14:creationId xmlns:p14="http://schemas.microsoft.com/office/powerpoint/2010/main" val="1603086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276872"/>
            <a:ext cx="5271764" cy="523220"/>
          </a:xfrm>
          <a:prstGeom prst="rect">
            <a:avLst/>
          </a:prstGeom>
          <a:noFill/>
        </p:spPr>
        <p:txBody>
          <a:bodyPr wrap="none" rtlCol="0">
            <a:spAutoFit/>
          </a:bodyPr>
          <a:lstStyle/>
          <a:p>
            <a:r>
              <a:rPr lang="en-GB" sz="2800" dirty="0" smtClean="0">
                <a:latin typeface="Tahoma" panose="020B0604030504040204" pitchFamily="34" charset="0"/>
                <a:ea typeface="Tahoma" panose="020B0604030504040204" pitchFamily="34" charset="0"/>
                <a:cs typeface="Tahoma" panose="020B0604030504040204" pitchFamily="34" charset="0"/>
              </a:rPr>
              <a:t>Address by Head of Department</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6665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984" y="764704"/>
            <a:ext cx="4950296" cy="4524315"/>
          </a:xfrm>
          <a:prstGeom prst="rect">
            <a:avLst/>
          </a:prstGeom>
        </p:spPr>
        <p:txBody>
          <a:bodyPr wrap="square">
            <a:spAutoFit/>
          </a:bodyPr>
          <a:lstStyle/>
          <a:p>
            <a:pPr marL="342900" indent="-342900">
              <a:buFont typeface="Arial" panose="020B0604020202020204" pitchFamily="34" charset="0"/>
              <a:buChar char="•"/>
            </a:pPr>
            <a:r>
              <a:rPr lang="en-GB" sz="3200" dirty="0">
                <a:solidFill>
                  <a:prstClr val="black"/>
                </a:solidFill>
                <a:latin typeface="Tahoma" panose="020B0604030504040204" pitchFamily="34" charset="0"/>
                <a:ea typeface="Tahoma" panose="020B0604030504040204" pitchFamily="34" charset="0"/>
                <a:cs typeface="Tahoma" panose="020B0604030504040204" pitchFamily="34" charset="0"/>
              </a:rPr>
              <a:t>The CZ Curriculum </a:t>
            </a:r>
            <a:endParaRPr lang="en-GB" sz="3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Extract </a:t>
            </a:r>
            <a:r>
              <a:rPr lang="en-GB" sz="3200" dirty="0">
                <a:solidFill>
                  <a:prstClr val="black"/>
                </a:solidFill>
                <a:latin typeface="Tahoma" panose="020B0604030504040204" pitchFamily="34" charset="0"/>
                <a:ea typeface="Tahoma" panose="020B0604030504040204" pitchFamily="34" charset="0"/>
                <a:cs typeface="Tahoma" panose="020B0604030504040204" pitchFamily="34" charset="0"/>
              </a:rPr>
              <a:t>from Departmental Handbook</a:t>
            </a:r>
          </a:p>
          <a:p>
            <a:pPr marL="342900" indent="-342900">
              <a:buFont typeface="Arial" panose="020B0604020202020204" pitchFamily="34" charset="0"/>
              <a:buChar char="•"/>
            </a:pPr>
            <a:r>
              <a:rPr lang="en-GB" sz="3200" dirty="0">
                <a:solidFill>
                  <a:prstClr val="black"/>
                </a:solidFill>
                <a:latin typeface="Tahoma" panose="020B0604030504040204" pitchFamily="34" charset="0"/>
                <a:ea typeface="Tahoma" panose="020B0604030504040204" pitchFamily="34" charset="0"/>
                <a:cs typeface="Tahoma" panose="020B0604030504040204" pitchFamily="34" charset="0"/>
              </a:rPr>
              <a:t>External examiner </a:t>
            </a:r>
            <a:r>
              <a:rPr lang="en-GB"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report</a:t>
            </a:r>
            <a:endParaRPr lang="en-GB"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3200" dirty="0">
                <a:solidFill>
                  <a:prstClr val="black"/>
                </a:solidFill>
                <a:latin typeface="Tahoma" panose="020B0604030504040204" pitchFamily="34" charset="0"/>
                <a:ea typeface="Tahoma" panose="020B0604030504040204" pitchFamily="34" charset="0"/>
                <a:cs typeface="Tahoma" panose="020B0604030504040204" pitchFamily="34" charset="0"/>
              </a:rPr>
              <a:t>Employment data</a:t>
            </a:r>
          </a:p>
          <a:p>
            <a:pPr marL="342900" indent="-342900">
              <a:buFont typeface="Arial" panose="020B0604020202020204" pitchFamily="34" charset="0"/>
              <a:buChar char="•"/>
            </a:pPr>
            <a:r>
              <a:rPr lang="en-GB" sz="3200" dirty="0">
                <a:solidFill>
                  <a:prstClr val="black"/>
                </a:solidFill>
                <a:latin typeface="Tahoma" panose="020B0604030504040204" pitchFamily="34" charset="0"/>
                <a:ea typeface="Tahoma" panose="020B0604030504040204" pitchFamily="34" charset="0"/>
                <a:cs typeface="Tahoma" panose="020B0604030504040204" pitchFamily="34" charset="0"/>
              </a:rPr>
              <a:t>NSS scores</a:t>
            </a:r>
          </a:p>
          <a:p>
            <a:pPr marL="342900" indent="-342900">
              <a:buFont typeface="Arial" panose="020B0604020202020204" pitchFamily="34" charset="0"/>
              <a:buChar char="•"/>
            </a:pPr>
            <a:r>
              <a:rPr lang="en-GB" sz="3200" dirty="0">
                <a:solidFill>
                  <a:prstClr val="black"/>
                </a:solidFill>
                <a:latin typeface="Tahoma" panose="020B0604030504040204" pitchFamily="34" charset="0"/>
                <a:ea typeface="Tahoma" panose="020B0604030504040204" pitchFamily="34" charset="0"/>
                <a:cs typeface="Tahoma" panose="020B0604030504040204" pitchFamily="34" charset="0"/>
              </a:rPr>
              <a:t>Retention data</a:t>
            </a:r>
          </a:p>
          <a:p>
            <a:pPr marL="342900" indent="-342900">
              <a:buFont typeface="Arial" panose="020B0604020202020204" pitchFamily="34" charset="0"/>
              <a:buChar char="•"/>
            </a:pPr>
            <a:r>
              <a:rPr lang="en-GB" sz="3200" dirty="0">
                <a:solidFill>
                  <a:prstClr val="black"/>
                </a:solidFill>
                <a:latin typeface="Tahoma" panose="020B0604030504040204" pitchFamily="34" charset="0"/>
                <a:ea typeface="Tahoma" panose="020B0604030504040204" pitchFamily="34" charset="0"/>
                <a:cs typeface="Tahoma" panose="020B0604030504040204" pitchFamily="34" charset="0"/>
              </a:rPr>
              <a:t>Student </a:t>
            </a:r>
            <a:r>
              <a:rPr lang="en-GB"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achievement</a:t>
            </a:r>
            <a:endParaRPr lang="en-GB"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2774" y="5694212"/>
            <a:ext cx="1285156" cy="49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0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765175"/>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The Cryptozoology Curriculum</a:t>
            </a:r>
          </a:p>
        </p:txBody>
      </p:sp>
      <p:graphicFrame>
        <p:nvGraphicFramePr>
          <p:cNvPr id="4" name="Table 3"/>
          <p:cNvGraphicFramePr>
            <a:graphicFrameLocks noGrp="1"/>
          </p:cNvGraphicFramePr>
          <p:nvPr>
            <p:extLst>
              <p:ext uri="{D42A27DB-BD31-4B8C-83A1-F6EECF244321}">
                <p14:modId xmlns:p14="http://schemas.microsoft.com/office/powerpoint/2010/main" val="3940965673"/>
              </p:ext>
            </p:extLst>
          </p:nvPr>
        </p:nvGraphicFramePr>
        <p:xfrm>
          <a:off x="395536" y="1772816"/>
          <a:ext cx="8208913" cy="4495800"/>
        </p:xfrm>
        <a:graphic>
          <a:graphicData uri="http://schemas.openxmlformats.org/drawingml/2006/table">
            <a:tbl>
              <a:tblPr firstRow="1" bandRow="1">
                <a:tableStyleId>{5C22544A-7EE6-4342-B048-85BDC9FD1C3A}</a:tableStyleId>
              </a:tblPr>
              <a:tblGrid>
                <a:gridCol w="4104458"/>
                <a:gridCol w="4104455"/>
              </a:tblGrid>
              <a:tr h="370840">
                <a:tc>
                  <a:txBody>
                    <a:bodyPr/>
                    <a:lstStyle/>
                    <a:p>
                      <a:r>
                        <a:rPr lang="en-GB" sz="1600" dirty="0" smtClean="0"/>
                        <a:t>Year 1</a:t>
                      </a:r>
                      <a:endParaRPr lang="en-GB" sz="1600" dirty="0"/>
                    </a:p>
                  </a:txBody>
                  <a:tcPr/>
                </a:tc>
                <a:tc>
                  <a:txBody>
                    <a:bodyPr/>
                    <a:lstStyle/>
                    <a:p>
                      <a:endParaRPr lang="en-GB" sz="1600" dirty="0"/>
                    </a:p>
                  </a:txBody>
                  <a:tcPr/>
                </a:tc>
              </a:tr>
              <a:tr h="370840">
                <a:tc>
                  <a:txBody>
                    <a:bodyPr/>
                    <a:lstStyle/>
                    <a:p>
                      <a:r>
                        <a:rPr lang="en-GB" sz="1600" dirty="0" smtClean="0"/>
                        <a:t>Introduction to statistical analysis</a:t>
                      </a:r>
                      <a:endParaRPr lang="en-GB" sz="1600" dirty="0"/>
                    </a:p>
                  </a:txBody>
                  <a:tcPr/>
                </a:tc>
                <a:tc>
                  <a:txBody>
                    <a:bodyPr/>
                    <a:lstStyle/>
                    <a:p>
                      <a:r>
                        <a:rPr lang="en-GB" sz="1600" dirty="0" smtClean="0"/>
                        <a:t>Evolution and Speciation</a:t>
                      </a:r>
                      <a:endParaRPr lang="en-GB" sz="1600" dirty="0"/>
                    </a:p>
                  </a:txBody>
                  <a:tcPr/>
                </a:tc>
              </a:tr>
              <a:tr h="370840">
                <a:tc>
                  <a:txBody>
                    <a:bodyPr/>
                    <a:lstStyle/>
                    <a:p>
                      <a:r>
                        <a:rPr lang="en-GB" sz="1600" dirty="0" smtClean="0"/>
                        <a:t>Logic: reference and meaning {1.5 hours}</a:t>
                      </a:r>
                      <a:endParaRPr lang="en-GB" sz="1600" dirty="0"/>
                    </a:p>
                  </a:txBody>
                  <a:tcPr/>
                </a:tc>
                <a:tc>
                  <a:txBody>
                    <a:bodyPr/>
                    <a:lstStyle/>
                    <a:p>
                      <a:r>
                        <a:rPr lang="en-GB" sz="1600" dirty="0" smtClean="0"/>
                        <a:t>Cladistics</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Biophysics 1</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Physiology </a:t>
                      </a:r>
                    </a:p>
                  </a:txBody>
                  <a:tcPr/>
                </a:tc>
              </a:tr>
              <a:tr h="370840">
                <a:tc>
                  <a:txBody>
                    <a:bodyPr/>
                    <a:lstStyle/>
                    <a:p>
                      <a:r>
                        <a:rPr lang="en-GB" sz="1600" b="1" dirty="0" smtClean="0">
                          <a:solidFill>
                            <a:schemeClr val="bg1"/>
                          </a:solidFill>
                        </a:rPr>
                        <a:t>Year 2</a:t>
                      </a:r>
                      <a:endParaRPr lang="en-GB" sz="1600" b="1" dirty="0">
                        <a:solidFill>
                          <a:schemeClr val="bg1"/>
                        </a:solidFill>
                      </a:endParaRPr>
                    </a:p>
                  </a:txBody>
                  <a:tcPr>
                    <a:solidFill>
                      <a:srgbClr val="8EB831"/>
                    </a:solidFill>
                  </a:tcPr>
                </a:tc>
                <a:tc>
                  <a:txBody>
                    <a:bodyPr/>
                    <a:lstStyle/>
                    <a:p>
                      <a:endParaRPr lang="en-GB" sz="1600" dirty="0"/>
                    </a:p>
                  </a:txBody>
                  <a:tcPr>
                    <a:solidFill>
                      <a:srgbClr val="8EB831"/>
                    </a:solidFill>
                  </a:tcPr>
                </a:tc>
              </a:tr>
              <a:tr h="370840">
                <a:tc>
                  <a:txBody>
                    <a:bodyPr/>
                    <a:lstStyle/>
                    <a:p>
                      <a:r>
                        <a:rPr lang="en-GB" sz="1600" dirty="0" smtClean="0"/>
                        <a:t>Advanced statistical analysis</a:t>
                      </a:r>
                      <a:endParaRPr lang="en-GB" sz="1600" dirty="0"/>
                    </a:p>
                  </a:txBody>
                  <a:tcPr/>
                </a:tc>
                <a:tc>
                  <a:txBody>
                    <a:bodyPr/>
                    <a:lstStyle/>
                    <a:p>
                      <a:r>
                        <a:rPr lang="en-GB" sz="1600" dirty="0" smtClean="0"/>
                        <a:t>Zoology, Geography and World Heritage </a:t>
                      </a:r>
                      <a:endParaRPr lang="en-GB" sz="1600" dirty="0"/>
                    </a:p>
                  </a:txBody>
                  <a:tcPr/>
                </a:tc>
              </a:tr>
              <a:tr h="370840">
                <a:tc>
                  <a:txBody>
                    <a:bodyPr/>
                    <a:lstStyle/>
                    <a:p>
                      <a:r>
                        <a:rPr lang="en-GB" sz="1600" dirty="0" smtClean="0"/>
                        <a:t>Detector physics</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Mythical Beasts of Antiquity [20 lectures]</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Biophysics 2</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Social Theories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rPr>
                        <a:t>Year 3</a:t>
                      </a:r>
                      <a:endParaRPr lang="en-GB" sz="1600" b="1" dirty="0">
                        <a:solidFill>
                          <a:schemeClr val="bg1"/>
                        </a:solidFill>
                      </a:endParaRPr>
                    </a:p>
                  </a:txBody>
                  <a:tcPr>
                    <a:solidFill>
                      <a:srgbClr val="8EB831"/>
                    </a:solidFill>
                  </a:tcPr>
                </a:tc>
                <a:tc>
                  <a:txBody>
                    <a:bodyPr/>
                    <a:lstStyle/>
                    <a:p>
                      <a:endParaRPr lang="en-GB" sz="1600" dirty="0"/>
                    </a:p>
                  </a:txBody>
                  <a:tcPr>
                    <a:solidFill>
                      <a:srgbClr val="8EB831"/>
                    </a:solidFill>
                  </a:tcPr>
                </a:tc>
              </a:tr>
              <a:tr h="370840">
                <a:tc>
                  <a:txBody>
                    <a:bodyPr/>
                    <a:lstStyle/>
                    <a:p>
                      <a:r>
                        <a:rPr lang="en-GB" sz="1600" dirty="0" smtClean="0"/>
                        <a:t>Crypto-zoology in Fiction [30] {two 2000 word essays}</a:t>
                      </a:r>
                      <a:endParaRPr lang="en-GB" sz="1600" dirty="0"/>
                    </a:p>
                  </a:txBody>
                  <a:tcPr/>
                </a:tc>
                <a:tc>
                  <a:txBody>
                    <a:bodyPr/>
                    <a:lstStyle/>
                    <a:p>
                      <a:r>
                        <a:rPr lang="en-GB" sz="1600" dirty="0" smtClean="0"/>
                        <a:t>Forensic crypto-zoology (A history of scientific fraud) [30]</a:t>
                      </a:r>
                      <a:endParaRPr lang="en-GB" sz="1600" dirty="0"/>
                    </a:p>
                  </a:txBody>
                  <a:tcPr/>
                </a:tc>
              </a:tr>
              <a:tr h="370840">
                <a:tc>
                  <a:txBody>
                    <a:bodyPr/>
                    <a:lstStyle/>
                    <a:p>
                      <a:r>
                        <a:rPr lang="en-GB" sz="1600" dirty="0" smtClean="0"/>
                        <a:t>Freud, Jung, Adler and the Collective Unconscious</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Research Project or Literature Project</a:t>
                      </a:r>
                    </a:p>
                    <a:p>
                      <a:endParaRPr lang="en-GB" sz="1600" dirty="0"/>
                    </a:p>
                  </a:txBody>
                  <a:tcPr/>
                </a:tc>
              </a:tr>
            </a:tbl>
          </a:graphicData>
        </a:graphic>
      </p:graphicFrame>
      <p:sp>
        <p:nvSpPr>
          <p:cNvPr id="5" name="Rectangle 4"/>
          <p:cNvSpPr/>
          <p:nvPr/>
        </p:nvSpPr>
        <p:spPr>
          <a:xfrm>
            <a:off x="395536" y="1015861"/>
            <a:ext cx="8208912" cy="646331"/>
          </a:xfrm>
          <a:prstGeom prst="rect">
            <a:avLst/>
          </a:prstGeom>
        </p:spPr>
        <p:txBody>
          <a:bodyPr wrap="square">
            <a:spAutoFit/>
          </a:bodyPr>
          <a:lstStyle/>
          <a:p>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Unless otherwise stated modules comprise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[15] </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lectures and are assessed by a 2000 word essay and a </a:t>
            </a:r>
            <a:r>
              <a:rPr lang="en-GB" dirty="0" smtClean="0">
                <a:solidFill>
                  <a:prstClr val="black"/>
                </a:solidFill>
                <a:latin typeface="Tahoma" panose="020B0604030504040204" pitchFamily="34" charset="0"/>
                <a:ea typeface="Tahoma" panose="020B0604030504040204" pitchFamily="34" charset="0"/>
                <a:cs typeface="Tahoma" panose="020B0604030504040204" pitchFamily="34" charset="0"/>
              </a:rPr>
              <a:t>{2} </a:t>
            </a:r>
            <a:r>
              <a:rPr lang="en-GB" dirty="0">
                <a:solidFill>
                  <a:prstClr val="black"/>
                </a:solidFill>
                <a:latin typeface="Tahoma" panose="020B0604030504040204" pitchFamily="34" charset="0"/>
                <a:ea typeface="Tahoma" panose="020B0604030504040204" pitchFamily="34" charset="0"/>
                <a:cs typeface="Tahoma" panose="020B0604030504040204" pitchFamily="34" charset="0"/>
              </a:rPr>
              <a:t>hour exam.  </a:t>
            </a:r>
            <a:endParaRPr lang="en-GB"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487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23" y="548680"/>
            <a:ext cx="8229600" cy="477143"/>
          </a:xfrm>
        </p:spPr>
        <p:txBody>
          <a:bodyPr>
            <a:normAutofit fontScale="90000"/>
          </a:bodyPr>
          <a:lstStyle/>
          <a:p>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Student </a:t>
            </a:r>
            <a:r>
              <a:rPr lang="en-GB" sz="4900" dirty="0">
                <a:latin typeface="Tahoma" panose="020B0604030504040204" pitchFamily="34" charset="0"/>
                <a:ea typeface="Tahoma" panose="020B0604030504040204" pitchFamily="34" charset="0"/>
                <a:cs typeface="Tahoma" panose="020B0604030504040204" pitchFamily="34" charset="0"/>
              </a:rPr>
              <a:t>Handbook</a:t>
            </a:r>
            <a:r>
              <a:rPr lang="en-GB" dirty="0">
                <a:latin typeface="Tahoma" panose="020B0604030504040204" pitchFamily="34" charset="0"/>
                <a:ea typeface="Tahoma" panose="020B0604030504040204" pitchFamily="34" charset="0"/>
                <a:cs typeface="Tahoma" panose="020B0604030504040204" pitchFamily="34" charset="0"/>
              </a:rPr>
              <a:t> (Extract</a:t>
            </a:r>
            <a:r>
              <a:rPr lang="en-GB" dirty="0" smtClean="0">
                <a:latin typeface="Tahoma" panose="020B0604030504040204" pitchFamily="34" charset="0"/>
                <a:ea typeface="Tahoma" panose="020B0604030504040204" pitchFamily="34" charset="0"/>
                <a:cs typeface="Tahoma" panose="020B0604030504040204" pitchFamily="34" charset="0"/>
              </a:rPr>
              <a:t>)</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323528" y="1268760"/>
            <a:ext cx="8640960" cy="5293757"/>
          </a:xfrm>
          <a:prstGeom prst="rect">
            <a:avLst/>
          </a:prstGeom>
        </p:spPr>
        <p:txBody>
          <a:bodyPr wrap="square">
            <a:spAutoFit/>
          </a:bodyPr>
          <a:lstStyle/>
          <a:p>
            <a:r>
              <a:rPr lang="en-GB" dirty="0">
                <a:solidFill>
                  <a:prstClr val="black"/>
                </a:solidFill>
              </a:rPr>
              <a:t> </a:t>
            </a:r>
            <a:r>
              <a:rPr lang="en-GB" sz="1600" u="sng" dirty="0" smtClean="0">
                <a:solidFill>
                  <a:prstClr val="black"/>
                </a:solidFill>
                <a:latin typeface="Courier New" panose="02070309020205020404" pitchFamily="49" charset="0"/>
                <a:cs typeface="Courier New" panose="02070309020205020404" pitchFamily="49" charset="0"/>
              </a:rPr>
              <a:t>The </a:t>
            </a:r>
            <a:r>
              <a:rPr lang="en-GB" sz="1600" u="sng" dirty="0">
                <a:solidFill>
                  <a:prstClr val="black"/>
                </a:solidFill>
                <a:latin typeface="Courier New" panose="02070309020205020404" pitchFamily="49" charset="0"/>
                <a:cs typeface="Courier New" panose="02070309020205020404" pitchFamily="49" charset="0"/>
              </a:rPr>
              <a:t>structure of the Degree</a:t>
            </a:r>
            <a:endParaRPr lang="en-GB" sz="1600" dirty="0">
              <a:solidFill>
                <a:prstClr val="black"/>
              </a:solidFill>
              <a:latin typeface="Courier New" panose="02070309020205020404" pitchFamily="49" charset="0"/>
              <a:cs typeface="Courier New" panose="02070309020205020404" pitchFamily="49" charset="0"/>
            </a:endParaRPr>
          </a:p>
          <a:p>
            <a:r>
              <a:rPr lang="en-GB" sz="1600" dirty="0">
                <a:solidFill>
                  <a:prstClr val="black"/>
                </a:solidFill>
                <a:latin typeface="Courier New" panose="02070309020205020404" pitchFamily="49" charset="0"/>
                <a:cs typeface="Courier New" panose="02070309020205020404" pitchFamily="49" charset="0"/>
              </a:rPr>
              <a:t>The degree runs over three years. </a:t>
            </a:r>
          </a:p>
          <a:p>
            <a:r>
              <a:rPr lang="en-GB" sz="1600" dirty="0">
                <a:solidFill>
                  <a:prstClr val="black"/>
                </a:solidFill>
                <a:latin typeface="Courier New" panose="02070309020205020404" pitchFamily="49" charset="0"/>
                <a:cs typeface="Courier New" panose="02070309020205020404" pitchFamily="49" charset="0"/>
              </a:rPr>
              <a:t>Each year comprises 6 modules.</a:t>
            </a:r>
          </a:p>
          <a:p>
            <a:r>
              <a:rPr lang="en-GB" sz="1600" dirty="0">
                <a:solidFill>
                  <a:prstClr val="black"/>
                </a:solidFill>
                <a:latin typeface="Courier New" panose="02070309020205020404" pitchFamily="49" charset="0"/>
                <a:cs typeface="Courier New" panose="02070309020205020404" pitchFamily="49" charset="0"/>
              </a:rPr>
              <a:t>Each module is 20 credits. </a:t>
            </a:r>
          </a:p>
          <a:p>
            <a:r>
              <a:rPr lang="en-GB" sz="1600" dirty="0">
                <a:solidFill>
                  <a:prstClr val="black"/>
                </a:solidFill>
                <a:latin typeface="Courier New" panose="02070309020205020404" pitchFamily="49" charset="0"/>
                <a:cs typeface="Courier New" panose="02070309020205020404" pitchFamily="49" charset="0"/>
              </a:rPr>
              <a:t>Each module is assessed by a 2-hour examination, unless otherwise stated</a:t>
            </a:r>
          </a:p>
          <a:p>
            <a:r>
              <a:rPr lang="en-GB" sz="1600" dirty="0">
                <a:solidFill>
                  <a:prstClr val="black"/>
                </a:solidFill>
                <a:latin typeface="Courier New" panose="02070309020205020404" pitchFamily="49" charset="0"/>
                <a:cs typeface="Courier New" panose="02070309020205020404" pitchFamily="49" charset="0"/>
              </a:rPr>
              <a:t>Each examination paper contains FOUR questions of which students must answer THREE</a:t>
            </a:r>
          </a:p>
          <a:p>
            <a:r>
              <a:rPr lang="en-GB" sz="1600" dirty="0">
                <a:solidFill>
                  <a:prstClr val="black"/>
                </a:solidFill>
                <a:latin typeface="Courier New" panose="02070309020205020404" pitchFamily="49" charset="0"/>
                <a:cs typeface="Courier New" panose="02070309020205020404" pitchFamily="49" charset="0"/>
              </a:rPr>
              <a:t>In the final year high performing students will be given the option of substituting a research project for the literature review </a:t>
            </a:r>
          </a:p>
          <a:p>
            <a:r>
              <a:rPr lang="en-GB" sz="1600" u="sng" dirty="0">
                <a:solidFill>
                  <a:prstClr val="black"/>
                </a:solidFill>
                <a:latin typeface="Courier New" panose="02070309020205020404" pitchFamily="49" charset="0"/>
                <a:cs typeface="Courier New" panose="02070309020205020404" pitchFamily="49" charset="0"/>
              </a:rPr>
              <a:t>Modules:</a:t>
            </a:r>
            <a:endParaRPr lang="en-GB" sz="1600" dirty="0">
              <a:solidFill>
                <a:prstClr val="black"/>
              </a:solidFill>
              <a:latin typeface="Courier New" panose="02070309020205020404" pitchFamily="49" charset="0"/>
              <a:cs typeface="Courier New" panose="02070309020205020404" pitchFamily="49" charset="0"/>
            </a:endParaRPr>
          </a:p>
          <a:p>
            <a:r>
              <a:rPr lang="en-GB" sz="1600" dirty="0">
                <a:solidFill>
                  <a:prstClr val="black"/>
                </a:solidFill>
                <a:latin typeface="Courier New" panose="02070309020205020404" pitchFamily="49" charset="0"/>
                <a:cs typeface="Courier New" panose="02070309020205020404" pitchFamily="49" charset="0"/>
              </a:rPr>
              <a:t>Each module is delivered by an academic member of staff who is responsible for the content of the module. Modules consist of 15 lectures and an assessed essay. Lectures at their discretion may introduce additional continuous assessments such as a presentation.(Details will be found on the handout for each module.) </a:t>
            </a:r>
          </a:p>
          <a:p>
            <a:r>
              <a:rPr lang="en-GB" sz="1600" u="sng" dirty="0">
                <a:solidFill>
                  <a:prstClr val="black"/>
                </a:solidFill>
                <a:latin typeface="Courier New" panose="02070309020205020404" pitchFamily="49" charset="0"/>
                <a:cs typeface="Courier New" panose="02070309020205020404" pitchFamily="49" charset="0"/>
              </a:rPr>
              <a:t>SUPPORT</a:t>
            </a:r>
            <a:endParaRPr lang="en-GB" sz="1600" dirty="0">
              <a:solidFill>
                <a:prstClr val="black"/>
              </a:solidFill>
              <a:latin typeface="Courier New" panose="02070309020205020404" pitchFamily="49" charset="0"/>
              <a:cs typeface="Courier New" panose="02070309020205020404" pitchFamily="49" charset="0"/>
            </a:endParaRPr>
          </a:p>
          <a:p>
            <a:r>
              <a:rPr lang="en-GB" sz="1600" dirty="0">
                <a:solidFill>
                  <a:prstClr val="black"/>
                </a:solidFill>
                <a:latin typeface="Courier New" panose="02070309020205020404" pitchFamily="49" charset="0"/>
                <a:cs typeface="Courier New" panose="02070309020205020404" pitchFamily="49" charset="0"/>
              </a:rPr>
              <a:t>Each student is assigned a personal tutor who may ask to see his (or her) tutees once a term. Staff have </a:t>
            </a:r>
            <a:r>
              <a:rPr lang="en-GB" sz="1600" u="sng" dirty="0">
                <a:solidFill>
                  <a:prstClr val="black"/>
                </a:solidFill>
                <a:latin typeface="Courier New" panose="02070309020205020404" pitchFamily="49" charset="0"/>
                <a:cs typeface="Courier New" panose="02070309020205020404" pitchFamily="49" charset="0"/>
              </a:rPr>
              <a:t>office hours</a:t>
            </a:r>
            <a:r>
              <a:rPr lang="en-GB" sz="1600" dirty="0">
                <a:solidFill>
                  <a:prstClr val="black"/>
                </a:solidFill>
                <a:latin typeface="Courier New" panose="02070309020205020404" pitchFamily="49" charset="0"/>
                <a:cs typeface="Courier New" panose="02070309020205020404" pitchFamily="49" charset="0"/>
              </a:rPr>
              <a:t> during which they may be consulted or appointments may be made through the Teaching Office. </a:t>
            </a:r>
          </a:p>
        </p:txBody>
      </p:sp>
    </p:spTree>
    <p:extLst>
      <p:ext uri="{BB962C8B-B14F-4D97-AF65-F5344CB8AC3E}">
        <p14:creationId xmlns:p14="http://schemas.microsoft.com/office/powerpoint/2010/main" val="111919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7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8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9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0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BlippoBlackEF"/>
        <a:ea typeface=""/>
        <a:cs typeface=""/>
      </a:majorFont>
      <a:minorFont>
        <a:latin typeface="Kabel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2186</TotalTime>
  <Words>6768</Words>
  <Application>Microsoft Office PowerPoint</Application>
  <PresentationFormat>On-screen Show (4:3)</PresentationFormat>
  <Paragraphs>1425</Paragraphs>
  <Slides>57</Slides>
  <Notes>49</Notes>
  <HiddenSlides>0</HiddenSlides>
  <MMClips>0</MMClips>
  <ScaleCrop>false</ScaleCrop>
  <HeadingPairs>
    <vt:vector size="6" baseType="variant">
      <vt:variant>
        <vt:lpstr>Fonts Used</vt:lpstr>
      </vt:variant>
      <vt:variant>
        <vt:i4>11</vt:i4>
      </vt:variant>
      <vt:variant>
        <vt:lpstr>Theme</vt:lpstr>
      </vt:variant>
      <vt:variant>
        <vt:i4>20</vt:i4>
      </vt:variant>
      <vt:variant>
        <vt:lpstr>Slide Titles</vt:lpstr>
      </vt:variant>
      <vt:variant>
        <vt:i4>57</vt:i4>
      </vt:variant>
    </vt:vector>
  </HeadingPairs>
  <TitlesOfParts>
    <vt:vector size="88" baseType="lpstr">
      <vt:lpstr>Arial</vt:lpstr>
      <vt:lpstr>BlippoBlackEF</vt:lpstr>
      <vt:lpstr>Bradley Hand ITC</vt:lpstr>
      <vt:lpstr>Calibri</vt:lpstr>
      <vt:lpstr>Courier New</vt:lpstr>
      <vt:lpstr>Gill Sans MT</vt:lpstr>
      <vt:lpstr>Kabel Bk BT</vt:lpstr>
      <vt:lpstr>Old English Text MT</vt:lpstr>
      <vt:lpstr>Tahoma</vt:lpstr>
      <vt:lpstr>Times New Roman</vt:lpstr>
      <vt:lpstr>Wingdings</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Ocean</vt:lpstr>
      <vt:lpstr>1_Ocean</vt:lpstr>
      <vt:lpstr>2_Ocean</vt:lpstr>
      <vt:lpstr>3_Ocean</vt:lpstr>
      <vt:lpstr>4_Ocean</vt:lpstr>
      <vt:lpstr>6_Ocean</vt:lpstr>
      <vt:lpstr>7_Ocean</vt:lpstr>
      <vt:lpstr>8_Ocean</vt:lpstr>
      <vt:lpstr>9_Ocean</vt:lpstr>
      <vt:lpstr>10_Ocean</vt:lpstr>
      <vt:lpstr>11_Ocean</vt:lpstr>
      <vt:lpstr>Embedding Employability</vt:lpstr>
      <vt:lpstr>Workshop Programme</vt:lpstr>
      <vt:lpstr>Embedding Employability</vt:lpstr>
      <vt:lpstr>Issues in the Department of Cryptozoology  Address by the PVC (Teaching and Learning)</vt:lpstr>
      <vt:lpstr>The Issues</vt:lpstr>
      <vt:lpstr>PowerPoint Presentation</vt:lpstr>
      <vt:lpstr>PowerPoint Presentation</vt:lpstr>
      <vt:lpstr>The Cryptozoology Curriculum</vt:lpstr>
      <vt:lpstr> Student Handbook (Extract)</vt:lpstr>
      <vt:lpstr>External Examiner’s Report</vt:lpstr>
      <vt:lpstr>Employment</vt:lpstr>
      <vt:lpstr>National Student Survey % satisfaction</vt:lpstr>
      <vt:lpstr>Retention of Students By Discipline</vt:lpstr>
      <vt:lpstr>Student Attainment by Discipline</vt:lpstr>
      <vt:lpstr>Industries of leavers in employment (omitting &lt; 1%)</vt:lpstr>
      <vt:lpstr>Workshop Programme</vt:lpstr>
      <vt:lpstr>PowerPoint Presentation</vt:lpstr>
      <vt:lpstr>The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Pseudo Authenticity: An Example</vt:lpstr>
      <vt:lpstr>PowerPoint Presentation</vt:lpstr>
      <vt:lpstr>Embedded Employability Examples</vt:lpstr>
      <vt:lpstr>PowerPoint Presentation</vt:lpstr>
      <vt:lpstr>Workshop Programme</vt:lpstr>
      <vt:lpstr>Employability table (Simplified)</vt:lpstr>
      <vt:lpstr>PowerPoint Presentation</vt:lpstr>
      <vt:lpstr>Workshop Programme</vt:lpstr>
      <vt:lpstr>Embedded employability in the Natural Sciences Programme at the University of Leicester </vt:lpstr>
      <vt:lpstr>PowerPoint Presentation</vt:lpstr>
      <vt:lpstr>PowerPoint Presentation</vt:lpstr>
      <vt:lpstr>PowerPoint Presentation</vt:lpstr>
      <vt:lpstr>PowerPoint Presentation</vt:lpstr>
      <vt:lpstr>Change in Confidence and Competence</vt:lpstr>
      <vt:lpstr>Changes in confidence, changes in competence</vt:lpstr>
      <vt:lpstr>Alumni quotes on skills</vt:lpstr>
      <vt:lpstr>PowerPoint Presentation</vt:lpstr>
      <vt:lpstr>Supporting students in recognising Skills</vt:lpstr>
      <vt:lpstr>PowerPoint Presentation</vt:lpstr>
      <vt:lpstr>PowerPoint Presentation</vt:lpstr>
      <vt:lpstr>PowerPoint Presentation</vt:lpstr>
      <vt:lpstr>Summary</vt:lpstr>
      <vt:lpstr>Workshop Programme</vt:lpstr>
      <vt:lpstr>Workshop Programme</vt:lpstr>
      <vt:lpstr>PowerPoint Presentation</vt:lpstr>
      <vt:lpstr>PowerPoint Presentation</vt:lpstr>
      <vt:lpstr>PowerPoint Presentation</vt:lpstr>
      <vt:lpstr>PowerPoint Presentation</vt:lpstr>
      <vt:lpstr>‘Articulating your skills’ sessions</vt:lpstr>
      <vt:lpstr>PowerPoint Presentation</vt:lpstr>
      <vt:lpstr>Articulating your skills in applications</vt:lpstr>
      <vt:lpstr>Articulating skills in CVs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Employability</dc:title>
  <dc:creator>raine</dc:creator>
  <cp:lastModifiedBy>Miller, Caroline R.</cp:lastModifiedBy>
  <cp:revision>64</cp:revision>
  <dcterms:created xsi:type="dcterms:W3CDTF">2018-05-15T10:19:45Z</dcterms:created>
  <dcterms:modified xsi:type="dcterms:W3CDTF">2019-06-18T16:47:28Z</dcterms:modified>
</cp:coreProperties>
</file>